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heme/theme4.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3.xml" ContentType="application/vnd.openxmlformats-officedocument.themeOverr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4.xml" ContentType="application/vnd.openxmlformats-officedocument.themeOverr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8" r:id="rId1"/>
    <p:sldMasterId id="2147483683" r:id="rId2"/>
    <p:sldMasterId id="2147483690" r:id="rId3"/>
  </p:sldMasterIdLst>
  <p:notesMasterIdLst>
    <p:notesMasterId r:id="rId54"/>
  </p:notesMasterIdLst>
  <p:sldIdLst>
    <p:sldId id="443" r:id="rId4"/>
    <p:sldId id="569" r:id="rId5"/>
    <p:sldId id="562" r:id="rId6"/>
    <p:sldId id="446" r:id="rId7"/>
    <p:sldId id="563" r:id="rId8"/>
    <p:sldId id="564" r:id="rId9"/>
    <p:sldId id="565" r:id="rId10"/>
    <p:sldId id="570" r:id="rId11"/>
    <p:sldId id="566" r:id="rId12"/>
    <p:sldId id="567" r:id="rId13"/>
    <p:sldId id="571" r:id="rId14"/>
    <p:sldId id="572" r:id="rId15"/>
    <p:sldId id="573" r:id="rId16"/>
    <p:sldId id="574" r:id="rId17"/>
    <p:sldId id="575" r:id="rId18"/>
    <p:sldId id="672" r:id="rId19"/>
    <p:sldId id="580" r:id="rId20"/>
    <p:sldId id="679" r:id="rId21"/>
    <p:sldId id="731" r:id="rId22"/>
    <p:sldId id="746" r:id="rId23"/>
    <p:sldId id="733" r:id="rId24"/>
    <p:sldId id="2147483527" r:id="rId25"/>
    <p:sldId id="2147483542" r:id="rId26"/>
    <p:sldId id="2147483543" r:id="rId27"/>
    <p:sldId id="2147483530" r:id="rId28"/>
    <p:sldId id="734" r:id="rId29"/>
    <p:sldId id="2147483544" r:id="rId30"/>
    <p:sldId id="586" r:id="rId31"/>
    <p:sldId id="582" r:id="rId32"/>
    <p:sldId id="589" r:id="rId33"/>
    <p:sldId id="651" r:id="rId34"/>
    <p:sldId id="591" r:id="rId35"/>
    <p:sldId id="2147483545" r:id="rId36"/>
    <p:sldId id="592" r:id="rId37"/>
    <p:sldId id="2147483531" r:id="rId38"/>
    <p:sldId id="2147483540" r:id="rId39"/>
    <p:sldId id="593" r:id="rId40"/>
    <p:sldId id="594" r:id="rId41"/>
    <p:sldId id="595" r:id="rId42"/>
    <p:sldId id="596" r:id="rId43"/>
    <p:sldId id="599" r:id="rId44"/>
    <p:sldId id="637" r:id="rId45"/>
    <p:sldId id="638" r:id="rId46"/>
    <p:sldId id="650" r:id="rId47"/>
    <p:sldId id="600" r:id="rId48"/>
    <p:sldId id="639" r:id="rId49"/>
    <p:sldId id="640" r:id="rId50"/>
    <p:sldId id="641" r:id="rId51"/>
    <p:sldId id="646" r:id="rId52"/>
    <p:sldId id="448" r:id="rId53"/>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48"/>
    <a:srgbClr val="0D0D0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3636EFD-21EA-4EF2-8484-39FC85733F09}" v="15" dt="2026-01-13T02:02:33.37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6617" autoAdjust="0"/>
    <p:restoredTop sz="95026" autoAdjust="0"/>
  </p:normalViewPr>
  <p:slideViewPr>
    <p:cSldViewPr snapToGrid="0">
      <p:cViewPr varScale="1">
        <p:scale>
          <a:sx n="97" d="100"/>
          <a:sy n="97" d="100"/>
        </p:scale>
        <p:origin x="258" y="306"/>
      </p:cViewPr>
      <p:guideLst/>
    </p:cSldViewPr>
  </p:slideViewPr>
  <p:notesTextViewPr>
    <p:cViewPr>
      <p:scale>
        <a:sx n="1" d="1"/>
        <a:sy n="1" d="1"/>
      </p:scale>
      <p:origin x="0" y="0"/>
    </p:cViewPr>
  </p:notesTextViewPr>
  <p:sorterViewPr>
    <p:cViewPr varScale="1">
      <p:scale>
        <a:sx n="1" d="1"/>
        <a:sy n="1" d="1"/>
      </p:scale>
      <p:origin x="0" y="-4962"/>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presProps" Target="presProp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tableStyles" Target="tableStyles.xml"/><Relationship Id="rId5" Type="http://schemas.openxmlformats.org/officeDocument/2006/relationships/slide" Target="slides/slide2.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viewProps" Target="viewProps.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microsoft.com/office/2016/11/relationships/changesInfo" Target="changesInfos/changesInfo1.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theme" Target="theme/theme1.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tsumoto Megumi (松本 恵実)  " userId="2781826224_tp_box_2" providerId="OAuth2" clId="{16198CAF-08D3-4084-AA5F-EF62222FEC9B}"/>
    <pc:docChg chg="undo custSel addSld delSld modSld">
      <pc:chgData name="Matsumoto Megumi (松本 恵実)  " userId="2781826224_tp_box_2" providerId="OAuth2" clId="{16198CAF-08D3-4084-AA5F-EF62222FEC9B}" dt="2026-01-13T02:02:33.377" v="368"/>
      <pc:docMkLst>
        <pc:docMk/>
      </pc:docMkLst>
      <pc:sldChg chg="modSp mod">
        <pc:chgData name="Matsumoto Megumi (松本 恵実)  " userId="2781826224_tp_box_2" providerId="OAuth2" clId="{16198CAF-08D3-4084-AA5F-EF62222FEC9B}" dt="2026-01-13T02:00:16.033" v="247" actId="20577"/>
        <pc:sldMkLst>
          <pc:docMk/>
          <pc:sldMk cId="2389653758" sldId="582"/>
        </pc:sldMkLst>
        <pc:spChg chg="mod">
          <ac:chgData name="Matsumoto Megumi (松本 恵実)  " userId="2781826224_tp_box_2" providerId="OAuth2" clId="{16198CAF-08D3-4084-AA5F-EF62222FEC9B}" dt="2026-01-13T02:00:16.033" v="247" actId="20577"/>
          <ac:spMkLst>
            <pc:docMk/>
            <pc:sldMk cId="2389653758" sldId="582"/>
            <ac:spMk id="3" creationId="{4DD24254-14C0-7F7A-2B22-FF719D5EA01D}"/>
          </ac:spMkLst>
        </pc:spChg>
      </pc:sldChg>
      <pc:sldChg chg="modSp mod">
        <pc:chgData name="Matsumoto Megumi (松本 恵実)  " userId="2781826224_tp_box_2" providerId="OAuth2" clId="{16198CAF-08D3-4084-AA5F-EF62222FEC9B}" dt="2026-01-13T02:01:37.727" v="300" actId="1076"/>
        <pc:sldMkLst>
          <pc:docMk/>
          <pc:sldMk cId="2893270530" sldId="593"/>
        </pc:sldMkLst>
        <pc:spChg chg="mod">
          <ac:chgData name="Matsumoto Megumi (松本 恵実)  " userId="2781826224_tp_box_2" providerId="OAuth2" clId="{16198CAF-08D3-4084-AA5F-EF62222FEC9B}" dt="2026-01-13T02:01:22.618" v="262" actId="20577"/>
          <ac:spMkLst>
            <pc:docMk/>
            <pc:sldMk cId="2893270530" sldId="593"/>
            <ac:spMk id="3" creationId="{C1562541-5FD2-2438-8DDD-28C7B09AF65D}"/>
          </ac:spMkLst>
        </pc:spChg>
        <pc:spChg chg="mod">
          <ac:chgData name="Matsumoto Megumi (松本 恵実)  " userId="2781826224_tp_box_2" providerId="OAuth2" clId="{16198CAF-08D3-4084-AA5F-EF62222FEC9B}" dt="2026-01-13T02:01:21.733" v="261" actId="20577"/>
          <ac:spMkLst>
            <pc:docMk/>
            <pc:sldMk cId="2893270530" sldId="593"/>
            <ac:spMk id="7" creationId="{5785B8B3-5545-3064-F0F5-EF0A934A4257}"/>
          </ac:spMkLst>
        </pc:spChg>
        <pc:spChg chg="mod">
          <ac:chgData name="Matsumoto Megumi (松本 恵実)  " userId="2781826224_tp_box_2" providerId="OAuth2" clId="{16198CAF-08D3-4084-AA5F-EF62222FEC9B}" dt="2026-01-13T02:01:37.727" v="300" actId="1076"/>
          <ac:spMkLst>
            <pc:docMk/>
            <pc:sldMk cId="2893270530" sldId="593"/>
            <ac:spMk id="9" creationId="{02E9ECBA-9E3E-B52A-EABE-21AFFB58EABF}"/>
          </ac:spMkLst>
        </pc:spChg>
      </pc:sldChg>
      <pc:sldChg chg="addSp delSp modSp mod">
        <pc:chgData name="Matsumoto Megumi (松本 恵実)  " userId="2781826224_tp_box_2" providerId="OAuth2" clId="{16198CAF-08D3-4084-AA5F-EF62222FEC9B}" dt="2026-01-13T02:01:43.445" v="303" actId="1076"/>
        <pc:sldMkLst>
          <pc:docMk/>
          <pc:sldMk cId="2046489718" sldId="595"/>
        </pc:sldMkLst>
        <pc:spChg chg="add mod">
          <ac:chgData name="Matsumoto Megumi (松本 恵実)  " userId="2781826224_tp_box_2" providerId="OAuth2" clId="{16198CAF-08D3-4084-AA5F-EF62222FEC9B}" dt="2026-01-13T02:01:43.445" v="303" actId="1076"/>
          <ac:spMkLst>
            <pc:docMk/>
            <pc:sldMk cId="2046489718" sldId="595"/>
            <ac:spMk id="5" creationId="{732FBDF6-5E39-DB2F-9D46-E9DB5256DD79}"/>
          </ac:spMkLst>
        </pc:spChg>
        <pc:spChg chg="del">
          <ac:chgData name="Matsumoto Megumi (松本 恵実)  " userId="2781826224_tp_box_2" providerId="OAuth2" clId="{16198CAF-08D3-4084-AA5F-EF62222FEC9B}" dt="2026-01-13T02:01:41.350" v="301" actId="478"/>
          <ac:spMkLst>
            <pc:docMk/>
            <pc:sldMk cId="2046489718" sldId="595"/>
            <ac:spMk id="30" creationId="{C4955D51-B5B2-0054-CFDC-BB653ED53EEA}"/>
          </ac:spMkLst>
        </pc:spChg>
      </pc:sldChg>
      <pc:sldChg chg="addSp delSp modSp mod">
        <pc:chgData name="Matsumoto Megumi (松本 恵実)  " userId="2781826224_tp_box_2" providerId="OAuth2" clId="{16198CAF-08D3-4084-AA5F-EF62222FEC9B}" dt="2026-01-13T02:01:46.201" v="305"/>
        <pc:sldMkLst>
          <pc:docMk/>
          <pc:sldMk cId="1408959059" sldId="596"/>
        </pc:sldMkLst>
        <pc:spChg chg="add mod">
          <ac:chgData name="Matsumoto Megumi (松本 恵実)  " userId="2781826224_tp_box_2" providerId="OAuth2" clId="{16198CAF-08D3-4084-AA5F-EF62222FEC9B}" dt="2026-01-13T02:01:46.201" v="305"/>
          <ac:spMkLst>
            <pc:docMk/>
            <pc:sldMk cId="1408959059" sldId="596"/>
            <ac:spMk id="4" creationId="{3ADA927E-AA95-C649-8BF6-012199C02B1E}"/>
          </ac:spMkLst>
        </pc:spChg>
        <pc:spChg chg="del">
          <ac:chgData name="Matsumoto Megumi (松本 恵実)  " userId="2781826224_tp_box_2" providerId="OAuth2" clId="{16198CAF-08D3-4084-AA5F-EF62222FEC9B}" dt="2026-01-13T02:01:45.791" v="304" actId="478"/>
          <ac:spMkLst>
            <pc:docMk/>
            <pc:sldMk cId="1408959059" sldId="596"/>
            <ac:spMk id="18" creationId="{D9343FD2-6A73-B6A2-799F-540E055A88D9}"/>
          </ac:spMkLst>
        </pc:spChg>
      </pc:sldChg>
      <pc:sldChg chg="addSp delSp modSp mod">
        <pc:chgData name="Matsumoto Megumi (松本 恵実)  " userId="2781826224_tp_box_2" providerId="OAuth2" clId="{16198CAF-08D3-4084-AA5F-EF62222FEC9B}" dt="2026-01-13T02:01:48.673" v="307"/>
        <pc:sldMkLst>
          <pc:docMk/>
          <pc:sldMk cId="3106830733" sldId="599"/>
        </pc:sldMkLst>
        <pc:spChg chg="add mod">
          <ac:chgData name="Matsumoto Megumi (松本 恵実)  " userId="2781826224_tp_box_2" providerId="OAuth2" clId="{16198CAF-08D3-4084-AA5F-EF62222FEC9B}" dt="2026-01-13T02:01:48.673" v="307"/>
          <ac:spMkLst>
            <pc:docMk/>
            <pc:sldMk cId="3106830733" sldId="599"/>
            <ac:spMk id="4" creationId="{D871837B-53B6-7A9B-1661-23460D472A5A}"/>
          </ac:spMkLst>
        </pc:spChg>
        <pc:spChg chg="del">
          <ac:chgData name="Matsumoto Megumi (松本 恵実)  " userId="2781826224_tp_box_2" providerId="OAuth2" clId="{16198CAF-08D3-4084-AA5F-EF62222FEC9B}" dt="2026-01-13T02:01:48.358" v="306" actId="478"/>
          <ac:spMkLst>
            <pc:docMk/>
            <pc:sldMk cId="3106830733" sldId="599"/>
            <ac:spMk id="41" creationId="{76E33954-34FA-0BB9-1C9E-410228197EDD}"/>
          </ac:spMkLst>
        </pc:spChg>
      </pc:sldChg>
      <pc:sldChg chg="addSp delSp modSp mod">
        <pc:chgData name="Matsumoto Megumi (松本 恵実)  " userId="2781826224_tp_box_2" providerId="OAuth2" clId="{16198CAF-08D3-4084-AA5F-EF62222FEC9B}" dt="2026-01-13T02:02:27.819" v="362"/>
        <pc:sldMkLst>
          <pc:docMk/>
          <pc:sldMk cId="943435955" sldId="600"/>
        </pc:sldMkLst>
        <pc:spChg chg="add mod">
          <ac:chgData name="Matsumoto Megumi (松本 恵実)  " userId="2781826224_tp_box_2" providerId="OAuth2" clId="{16198CAF-08D3-4084-AA5F-EF62222FEC9B}" dt="2026-01-13T02:02:27.819" v="362"/>
          <ac:spMkLst>
            <pc:docMk/>
            <pc:sldMk cId="943435955" sldId="600"/>
            <ac:spMk id="4" creationId="{EDA3A769-3DC4-9E32-0C18-7DD56C0C2B3C}"/>
          </ac:spMkLst>
        </pc:spChg>
        <pc:spChg chg="del">
          <ac:chgData name="Matsumoto Megumi (松本 恵実)  " userId="2781826224_tp_box_2" providerId="OAuth2" clId="{16198CAF-08D3-4084-AA5F-EF62222FEC9B}" dt="2026-01-13T02:02:27.541" v="361" actId="478"/>
          <ac:spMkLst>
            <pc:docMk/>
            <pc:sldMk cId="943435955" sldId="600"/>
            <ac:spMk id="19" creationId="{E85C0C76-071E-0173-E1C2-64167CB6B649}"/>
          </ac:spMkLst>
        </pc:spChg>
      </pc:sldChg>
      <pc:sldChg chg="addSp modSp">
        <pc:chgData name="Matsumoto Megumi (松本 恵実)  " userId="2781826224_tp_box_2" providerId="OAuth2" clId="{16198CAF-08D3-4084-AA5F-EF62222FEC9B}" dt="2026-01-13T02:02:09.361" v="339"/>
        <pc:sldMkLst>
          <pc:docMk/>
          <pc:sldMk cId="3414252679" sldId="638"/>
        </pc:sldMkLst>
        <pc:spChg chg="add mod">
          <ac:chgData name="Matsumoto Megumi (松本 恵実)  " userId="2781826224_tp_box_2" providerId="OAuth2" clId="{16198CAF-08D3-4084-AA5F-EF62222FEC9B}" dt="2026-01-13T02:02:09.361" v="339"/>
          <ac:spMkLst>
            <pc:docMk/>
            <pc:sldMk cId="3414252679" sldId="638"/>
            <ac:spMk id="4" creationId="{927308B3-4344-65B3-E219-3915BEAE374C}"/>
          </ac:spMkLst>
        </pc:spChg>
      </pc:sldChg>
      <pc:sldChg chg="addSp delSp modSp mod">
        <pc:chgData name="Matsumoto Megumi (松本 恵実)  " userId="2781826224_tp_box_2" providerId="OAuth2" clId="{16198CAF-08D3-4084-AA5F-EF62222FEC9B}" dt="2026-01-13T02:02:30.041" v="364"/>
        <pc:sldMkLst>
          <pc:docMk/>
          <pc:sldMk cId="763616201" sldId="639"/>
        </pc:sldMkLst>
        <pc:spChg chg="add mod">
          <ac:chgData name="Matsumoto Megumi (松本 恵実)  " userId="2781826224_tp_box_2" providerId="OAuth2" clId="{16198CAF-08D3-4084-AA5F-EF62222FEC9B}" dt="2026-01-13T02:02:30.041" v="364"/>
          <ac:spMkLst>
            <pc:docMk/>
            <pc:sldMk cId="763616201" sldId="639"/>
            <ac:spMk id="4" creationId="{72C9CCDD-B75D-4B0C-9CAA-F283170B9DBE}"/>
          </ac:spMkLst>
        </pc:spChg>
        <pc:spChg chg="del">
          <ac:chgData name="Matsumoto Megumi (松本 恵実)  " userId="2781826224_tp_box_2" providerId="OAuth2" clId="{16198CAF-08D3-4084-AA5F-EF62222FEC9B}" dt="2026-01-13T02:02:29.664" v="363" actId="478"/>
          <ac:spMkLst>
            <pc:docMk/>
            <pc:sldMk cId="763616201" sldId="639"/>
            <ac:spMk id="23" creationId="{5A46105B-DB7E-130F-5E2B-A99A8459A01A}"/>
          </ac:spMkLst>
        </pc:spChg>
      </pc:sldChg>
      <pc:sldChg chg="addSp delSp modSp mod">
        <pc:chgData name="Matsumoto Megumi (松本 恵実)  " userId="2781826224_tp_box_2" providerId="OAuth2" clId="{16198CAF-08D3-4084-AA5F-EF62222FEC9B}" dt="2026-01-13T02:02:31.765" v="366"/>
        <pc:sldMkLst>
          <pc:docMk/>
          <pc:sldMk cId="470483319" sldId="640"/>
        </pc:sldMkLst>
        <pc:spChg chg="add mod">
          <ac:chgData name="Matsumoto Megumi (松本 恵実)  " userId="2781826224_tp_box_2" providerId="OAuth2" clId="{16198CAF-08D3-4084-AA5F-EF62222FEC9B}" dt="2026-01-13T02:02:31.765" v="366"/>
          <ac:spMkLst>
            <pc:docMk/>
            <pc:sldMk cId="470483319" sldId="640"/>
            <ac:spMk id="4" creationId="{3BD96500-B95D-43A4-FC06-C4C1E07B2D74}"/>
          </ac:spMkLst>
        </pc:spChg>
        <pc:spChg chg="del">
          <ac:chgData name="Matsumoto Megumi (松本 恵実)  " userId="2781826224_tp_box_2" providerId="OAuth2" clId="{16198CAF-08D3-4084-AA5F-EF62222FEC9B}" dt="2026-01-13T02:02:31.467" v="365" actId="478"/>
          <ac:spMkLst>
            <pc:docMk/>
            <pc:sldMk cId="470483319" sldId="640"/>
            <ac:spMk id="14" creationId="{995CDA02-0DFA-FE17-6984-46D7866AECBA}"/>
          </ac:spMkLst>
        </pc:spChg>
      </pc:sldChg>
      <pc:sldChg chg="addSp delSp modSp mod">
        <pc:chgData name="Matsumoto Megumi (松本 恵実)  " userId="2781826224_tp_box_2" providerId="OAuth2" clId="{16198CAF-08D3-4084-AA5F-EF62222FEC9B}" dt="2026-01-13T02:02:33.377" v="368"/>
        <pc:sldMkLst>
          <pc:docMk/>
          <pc:sldMk cId="3940252312" sldId="641"/>
        </pc:sldMkLst>
        <pc:spChg chg="add mod">
          <ac:chgData name="Matsumoto Megumi (松本 恵実)  " userId="2781826224_tp_box_2" providerId="OAuth2" clId="{16198CAF-08D3-4084-AA5F-EF62222FEC9B}" dt="2026-01-13T02:02:33.377" v="368"/>
          <ac:spMkLst>
            <pc:docMk/>
            <pc:sldMk cId="3940252312" sldId="641"/>
            <ac:spMk id="4" creationId="{B40A5A36-FC84-1805-976B-F5DB36A4AB9E}"/>
          </ac:spMkLst>
        </pc:spChg>
        <pc:spChg chg="del">
          <ac:chgData name="Matsumoto Megumi (松本 恵実)  " userId="2781826224_tp_box_2" providerId="OAuth2" clId="{16198CAF-08D3-4084-AA5F-EF62222FEC9B}" dt="2026-01-13T02:02:33.092" v="367" actId="478"/>
          <ac:spMkLst>
            <pc:docMk/>
            <pc:sldMk cId="3940252312" sldId="641"/>
            <ac:spMk id="22" creationId="{B312F9B0-2EAE-EBCF-4635-788B28F1ED7B}"/>
          </ac:spMkLst>
        </pc:spChg>
      </pc:sldChg>
      <pc:sldChg chg="modSp mod">
        <pc:chgData name="Matsumoto Megumi (松本 恵実)  " userId="2781826224_tp_box_2" providerId="OAuth2" clId="{16198CAF-08D3-4084-AA5F-EF62222FEC9B}" dt="2026-01-13T02:02:23.119" v="360" actId="14100"/>
        <pc:sldMkLst>
          <pc:docMk/>
          <pc:sldMk cId="2223641301" sldId="650"/>
        </pc:sldMkLst>
        <pc:spChg chg="mod">
          <ac:chgData name="Matsumoto Megumi (松本 恵実)  " userId="2781826224_tp_box_2" providerId="OAuth2" clId="{16198CAF-08D3-4084-AA5F-EF62222FEC9B}" dt="2026-01-13T02:02:23.119" v="360" actId="14100"/>
          <ac:spMkLst>
            <pc:docMk/>
            <pc:sldMk cId="2223641301" sldId="650"/>
            <ac:spMk id="9" creationId="{6B209DC2-2BC3-7FDC-71E1-AF21C6B8B5B8}"/>
          </ac:spMkLst>
        </pc:spChg>
      </pc:sldChg>
      <pc:sldChg chg="modSp mod">
        <pc:chgData name="Matsumoto Megumi (松本 恵実)  " userId="2781826224_tp_box_2" providerId="OAuth2" clId="{16198CAF-08D3-4084-AA5F-EF62222FEC9B}" dt="2026-01-13T01:57:43.982" v="217" actId="20577"/>
        <pc:sldMkLst>
          <pc:docMk/>
          <pc:sldMk cId="3197581314" sldId="679"/>
        </pc:sldMkLst>
        <pc:spChg chg="mod">
          <ac:chgData name="Matsumoto Megumi (松本 恵実)  " userId="2781826224_tp_box_2" providerId="OAuth2" clId="{16198CAF-08D3-4084-AA5F-EF62222FEC9B}" dt="2026-01-13T01:57:43.982" v="217" actId="20577"/>
          <ac:spMkLst>
            <pc:docMk/>
            <pc:sldMk cId="3197581314" sldId="679"/>
            <ac:spMk id="25" creationId="{B20BBFB6-CA9F-7F93-3677-E7A6ADFE4F54}"/>
          </ac:spMkLst>
        </pc:spChg>
      </pc:sldChg>
      <pc:sldChg chg="modSp mod">
        <pc:chgData name="Matsumoto Megumi (松本 恵実)  " userId="2781826224_tp_box_2" providerId="OAuth2" clId="{16198CAF-08D3-4084-AA5F-EF62222FEC9B}" dt="2026-01-13T01:58:01.150" v="225" actId="14100"/>
        <pc:sldMkLst>
          <pc:docMk/>
          <pc:sldMk cId="3680374656" sldId="731"/>
        </pc:sldMkLst>
        <pc:spChg chg="mod">
          <ac:chgData name="Matsumoto Megumi (松本 恵実)  " userId="2781826224_tp_box_2" providerId="OAuth2" clId="{16198CAF-08D3-4084-AA5F-EF62222FEC9B}" dt="2026-01-13T01:58:01.150" v="225" actId="14100"/>
          <ac:spMkLst>
            <pc:docMk/>
            <pc:sldMk cId="3680374656" sldId="731"/>
            <ac:spMk id="13" creationId="{CA4AC83F-E122-47A7-BBA5-FE6672F78019}"/>
          </ac:spMkLst>
        </pc:spChg>
      </pc:sldChg>
      <pc:sldChg chg="modSp mod">
        <pc:chgData name="Matsumoto Megumi (松本 恵実)  " userId="2781826224_tp_box_2" providerId="OAuth2" clId="{16198CAF-08D3-4084-AA5F-EF62222FEC9B}" dt="2026-01-13T01:58:51.563" v="229" actId="14100"/>
        <pc:sldMkLst>
          <pc:docMk/>
          <pc:sldMk cId="2786081896" sldId="746"/>
        </pc:sldMkLst>
        <pc:spChg chg="mod">
          <ac:chgData name="Matsumoto Megumi (松本 恵実)  " userId="2781826224_tp_box_2" providerId="OAuth2" clId="{16198CAF-08D3-4084-AA5F-EF62222FEC9B}" dt="2026-01-13T01:58:46.283" v="227" actId="14100"/>
          <ac:spMkLst>
            <pc:docMk/>
            <pc:sldMk cId="2786081896" sldId="746"/>
            <ac:spMk id="32" creationId="{E4F25A2F-66A6-7510-D600-C9404803D83C}"/>
          </ac:spMkLst>
        </pc:spChg>
        <pc:spChg chg="mod">
          <ac:chgData name="Matsumoto Megumi (松本 恵実)  " userId="2781826224_tp_box_2" providerId="OAuth2" clId="{16198CAF-08D3-4084-AA5F-EF62222FEC9B}" dt="2026-01-13T01:58:44.196" v="226" actId="14100"/>
          <ac:spMkLst>
            <pc:docMk/>
            <pc:sldMk cId="2786081896" sldId="746"/>
            <ac:spMk id="33" creationId="{6FA072F3-C233-4E02-477C-E9C460B73857}"/>
          </ac:spMkLst>
        </pc:spChg>
        <pc:spChg chg="mod">
          <ac:chgData name="Matsumoto Megumi (松本 恵実)  " userId="2781826224_tp_box_2" providerId="OAuth2" clId="{16198CAF-08D3-4084-AA5F-EF62222FEC9B}" dt="2026-01-13T01:58:51.563" v="229" actId="14100"/>
          <ac:spMkLst>
            <pc:docMk/>
            <pc:sldMk cId="2786081896" sldId="746"/>
            <ac:spMk id="34" creationId="{DFD5BE55-421D-F14E-4537-C3C0A190258C}"/>
          </ac:spMkLst>
        </pc:spChg>
        <pc:spChg chg="mod">
          <ac:chgData name="Matsumoto Megumi (松本 恵実)  " userId="2781826224_tp_box_2" providerId="OAuth2" clId="{16198CAF-08D3-4084-AA5F-EF62222FEC9B}" dt="2026-01-13T01:58:48.980" v="228" actId="14100"/>
          <ac:spMkLst>
            <pc:docMk/>
            <pc:sldMk cId="2786081896" sldId="746"/>
            <ac:spMk id="36" creationId="{DE43B372-B179-FD50-7FF2-3D02F5D585B5}"/>
          </ac:spMkLst>
        </pc:spChg>
      </pc:sldChg>
      <pc:sldChg chg="modSp add del mod">
        <pc:chgData name="Matsumoto Megumi (松本 恵実)  " userId="2781826224_tp_box_2" providerId="OAuth2" clId="{16198CAF-08D3-4084-AA5F-EF62222FEC9B}" dt="2026-01-13T01:59:30.933" v="240" actId="20577"/>
        <pc:sldMkLst>
          <pc:docMk/>
          <pc:sldMk cId="1276816011" sldId="2147483530"/>
        </pc:sldMkLst>
        <pc:spChg chg="mod">
          <ac:chgData name="Matsumoto Megumi (松本 恵実)  " userId="2781826224_tp_box_2" providerId="OAuth2" clId="{16198CAF-08D3-4084-AA5F-EF62222FEC9B}" dt="2026-01-13T01:59:29.750" v="239" actId="20577"/>
          <ac:spMkLst>
            <pc:docMk/>
            <pc:sldMk cId="1276816011" sldId="2147483530"/>
            <ac:spMk id="2" creationId="{90BA501A-3CF3-1628-9341-9429FBE558BE}"/>
          </ac:spMkLst>
        </pc:spChg>
        <pc:spChg chg="mod">
          <ac:chgData name="Matsumoto Megumi (松本 恵実)  " userId="2781826224_tp_box_2" providerId="OAuth2" clId="{16198CAF-08D3-4084-AA5F-EF62222FEC9B}" dt="2026-01-13T01:59:30.933" v="240" actId="20577"/>
          <ac:spMkLst>
            <pc:docMk/>
            <pc:sldMk cId="1276816011" sldId="2147483530"/>
            <ac:spMk id="5" creationId="{61179E03-DE51-DD70-EEA1-F2CF003B16D3}"/>
          </ac:spMkLst>
        </pc:spChg>
      </pc:sldChg>
      <pc:sldChg chg="modSp mod">
        <pc:chgData name="Matsumoto Megumi (松本 恵実)  " userId="2781826224_tp_box_2" providerId="OAuth2" clId="{16198CAF-08D3-4084-AA5F-EF62222FEC9B}" dt="2026-01-13T02:02:00.743" v="338" actId="20577"/>
        <pc:sldMkLst>
          <pc:docMk/>
          <pc:sldMk cId="2107282252" sldId="2147483531"/>
        </pc:sldMkLst>
        <pc:spChg chg="mod">
          <ac:chgData name="Matsumoto Megumi (松本 恵実)  " userId="2781826224_tp_box_2" providerId="OAuth2" clId="{16198CAF-08D3-4084-AA5F-EF62222FEC9B}" dt="2026-01-13T02:02:00.743" v="338" actId="20577"/>
          <ac:spMkLst>
            <pc:docMk/>
            <pc:sldMk cId="2107282252" sldId="2147483531"/>
            <ac:spMk id="29" creationId="{0C3FB52B-3363-6B49-CC3B-8C063957808A}"/>
          </ac:spMkLst>
        </pc:spChg>
      </pc:sldChg>
      <pc:sldChg chg="modSp add mod">
        <pc:chgData name="Matsumoto Megumi (松本 恵実)  " userId="2781826224_tp_box_2" providerId="OAuth2" clId="{16198CAF-08D3-4084-AA5F-EF62222FEC9B}" dt="2026-01-13T01:59:25.692" v="238" actId="20577"/>
        <pc:sldMkLst>
          <pc:docMk/>
          <pc:sldMk cId="1951016605" sldId="2147483542"/>
        </pc:sldMkLst>
        <pc:spChg chg="mod">
          <ac:chgData name="Matsumoto Megumi (松本 恵実)  " userId="2781826224_tp_box_2" providerId="OAuth2" clId="{16198CAF-08D3-4084-AA5F-EF62222FEC9B}" dt="2026-01-13T01:59:24.827" v="237" actId="20577"/>
          <ac:spMkLst>
            <pc:docMk/>
            <pc:sldMk cId="1951016605" sldId="2147483542"/>
            <ac:spMk id="2" creationId="{337DBAA6-0A4E-501E-6B7F-5C25E9F71DBC}"/>
          </ac:spMkLst>
        </pc:spChg>
        <pc:spChg chg="mod">
          <ac:chgData name="Matsumoto Megumi (松本 恵実)  " userId="2781826224_tp_box_2" providerId="OAuth2" clId="{16198CAF-08D3-4084-AA5F-EF62222FEC9B}" dt="2026-01-13T01:59:25.692" v="238" actId="20577"/>
          <ac:spMkLst>
            <pc:docMk/>
            <pc:sldMk cId="1951016605" sldId="2147483542"/>
            <ac:spMk id="5" creationId="{FB16EC1F-2E96-ABDD-A6AA-8DA1334BC4CD}"/>
          </ac:spMkLst>
        </pc:spChg>
        <pc:spChg chg="mod">
          <ac:chgData name="Matsumoto Megumi (松本 恵実)  " userId="2781826224_tp_box_2" providerId="OAuth2" clId="{16198CAF-08D3-4084-AA5F-EF62222FEC9B}" dt="2026-01-13T01:59:08.057" v="234" actId="20577"/>
          <ac:spMkLst>
            <pc:docMk/>
            <pc:sldMk cId="1951016605" sldId="2147483542"/>
            <ac:spMk id="27" creationId="{E7D636B0-F1CC-2FE1-2E68-CFD8106B3FDD}"/>
          </ac:spMkLst>
        </pc:spChg>
      </pc:sldChg>
      <pc:sldChg chg="modSp add mod">
        <pc:chgData name="Matsumoto Megumi (松本 恵実)  " userId="2781826224_tp_box_2" providerId="OAuth2" clId="{16198CAF-08D3-4084-AA5F-EF62222FEC9B}" dt="2026-01-13T01:59:23.096" v="236" actId="20577"/>
        <pc:sldMkLst>
          <pc:docMk/>
          <pc:sldMk cId="345584156" sldId="2147483543"/>
        </pc:sldMkLst>
        <pc:spChg chg="mod">
          <ac:chgData name="Matsumoto Megumi (松本 恵実)  " userId="2781826224_tp_box_2" providerId="OAuth2" clId="{16198CAF-08D3-4084-AA5F-EF62222FEC9B}" dt="2026-01-13T01:59:23.096" v="236" actId="20577"/>
          <ac:spMkLst>
            <pc:docMk/>
            <pc:sldMk cId="345584156" sldId="2147483543"/>
            <ac:spMk id="2" creationId="{0CB4C71F-0085-FD3A-50B8-6E54996B9D73}"/>
          </ac:spMkLst>
        </pc:spChg>
        <pc:spChg chg="mod">
          <ac:chgData name="Matsumoto Megumi (松本 恵実)  " userId="2781826224_tp_box_2" providerId="OAuth2" clId="{16198CAF-08D3-4084-AA5F-EF62222FEC9B}" dt="2026-01-13T01:59:20.737" v="235" actId="20577"/>
          <ac:spMkLst>
            <pc:docMk/>
            <pc:sldMk cId="345584156" sldId="2147483543"/>
            <ac:spMk id="5" creationId="{912B6448-F991-7F87-4CA2-DC8D50E9F55B}"/>
          </ac:spMkLst>
        </pc:spChg>
        <pc:spChg chg="mod">
          <ac:chgData name="Matsumoto Megumi (松本 恵実)  " userId="2781826224_tp_box_2" providerId="OAuth2" clId="{16198CAF-08D3-4084-AA5F-EF62222FEC9B}" dt="2026-01-09T06:56:16.651" v="181" actId="20577"/>
          <ac:spMkLst>
            <pc:docMk/>
            <pc:sldMk cId="345584156" sldId="2147483543"/>
            <ac:spMk id="9" creationId="{3D7BF6F1-D159-A23B-D84C-F12FE4A0E91A}"/>
          </ac:spMkLst>
        </pc:spChg>
        <pc:graphicFrameChg chg="modGraphic">
          <ac:chgData name="Matsumoto Megumi (松本 恵実)  " userId="2781826224_tp_box_2" providerId="OAuth2" clId="{16198CAF-08D3-4084-AA5F-EF62222FEC9B}" dt="2026-01-09T06:58:46.734" v="209" actId="20577"/>
          <ac:graphicFrameMkLst>
            <pc:docMk/>
            <pc:sldMk cId="345584156" sldId="2147483543"/>
            <ac:graphicFrameMk id="3" creationId="{A6B2BC0A-E8F3-E2AC-A48B-ED87766C2F6A}"/>
          </ac:graphicFrameMkLst>
        </pc:graphicFrameChg>
      </pc:sldChg>
      <pc:sldChg chg="modSp add mod">
        <pc:chgData name="Matsumoto Megumi (松本 恵実)  " userId="2781826224_tp_box_2" providerId="OAuth2" clId="{16198CAF-08D3-4084-AA5F-EF62222FEC9B}" dt="2026-01-09T06:58:44.506" v="207" actId="20577"/>
        <pc:sldMkLst>
          <pc:docMk/>
          <pc:sldMk cId="4000636789" sldId="2147483544"/>
        </pc:sldMkLst>
        <pc:graphicFrameChg chg="modGraphic">
          <ac:chgData name="Matsumoto Megumi (松本 恵実)  " userId="2781826224_tp_box_2" providerId="OAuth2" clId="{16198CAF-08D3-4084-AA5F-EF62222FEC9B}" dt="2026-01-09T06:58:44.506" v="207" actId="20577"/>
          <ac:graphicFrameMkLst>
            <pc:docMk/>
            <pc:sldMk cId="4000636789" sldId="2147483544"/>
            <ac:graphicFrameMk id="4" creationId="{D07AA23C-E157-F280-F1BB-91D793D19013}"/>
          </ac:graphicFrameMkLst>
        </pc:graphicFrameChg>
      </pc:sldChg>
      <pc:sldChg chg="add">
        <pc:chgData name="Matsumoto Megumi (松本 恵実)  " userId="2781826224_tp_box_2" providerId="OAuth2" clId="{16198CAF-08D3-4084-AA5F-EF62222FEC9B}" dt="2026-01-09T06:59:47.206" v="210"/>
        <pc:sldMkLst>
          <pc:docMk/>
          <pc:sldMk cId="1926359980" sldId="2147483545"/>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oleObject" Target="Book1" TargetMode="External"/></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oleObject" Target="Book1" TargetMode="External"/></Relationships>
</file>

<file path=ppt/charts/_rels/chart5.xml.rels><?xml version="1.0" encoding="UTF-8" standalone="yes"?>
<Relationships xmlns="http://schemas.openxmlformats.org/package/2006/relationships"><Relationship Id="rId3" Type="http://schemas.openxmlformats.org/officeDocument/2006/relationships/oleObject" Target="file:///C:\Users\megmatsu\Downloads\BT&#12487;&#12496;&#12452;&#12473;&#27604;&#29575;%20(2).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file:///C:\Users\megmatsu\Downloads\BT&#12487;&#12496;&#12452;&#12473;&#27604;&#29575;%20(2).xlsx" TargetMode="External"/><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oleObject" Target="file:///C:\Users\megmatsu\AppData\Local\Box\Box%20Edit\Documents\1wF0Xi3Lt0m6aPXIJdzXEw==\nielsen&#65288;&#24615;&#24180;&#20195;&#20998;&#24067;&#65289;.xlsx" TargetMode="External"/><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oleObject" Target="file:///C:\Users\megmatsu\AppData\Local\Box\Box%20Edit\Documents\1wF0Xi3Lt0m6aPXIJdzXEw==\nielsen&#65288;&#24615;&#24180;&#20195;&#20998;&#24067;&#65289;.xlsx" TargetMode="External"/><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oleObject" Target="file:///C:\Users\5800177\Desktop\&#12488;&#12500;PR&#36009;&#20419;&#36039;&#26009;&#29992;&#12288;&#12487;&#12471;&#12523;&#20107;&#20363;.xlsx" TargetMode="External"/><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scatterChart>
        <c:scatterStyle val="smoothMarker"/>
        <c:varyColors val="0"/>
        <c:ser>
          <c:idx val="0"/>
          <c:order val="0"/>
          <c:tx>
            <c:strRef>
              <c:f>Sheet1!$B$1</c:f>
              <c:strCache>
                <c:ptCount val="1"/>
                <c:pt idx="0">
                  <c:v>2012年</c:v>
                </c:pt>
              </c:strCache>
            </c:strRef>
          </c:tx>
          <c:spPr>
            <a:ln w="19050" cap="rnd">
              <a:solidFill>
                <a:schemeClr val="accent5">
                  <a:lumMod val="20000"/>
                  <a:lumOff val="80000"/>
                </a:schemeClr>
              </a:solidFill>
              <a:round/>
            </a:ln>
            <a:effectLst/>
          </c:spPr>
          <c:marker>
            <c:symbol val="none"/>
          </c:marker>
          <c:xVal>
            <c:numRef>
              <c:f>Sheet1!$A$2:$A$52</c:f>
              <c:numCache>
                <c:formatCode>General</c:formatCode>
                <c:ptCount val="51"/>
                <c:pt idx="0">
                  <c:v>0</c:v>
                </c:pt>
                <c:pt idx="1">
                  <c:v>50</c:v>
                </c:pt>
                <c:pt idx="2">
                  <c:v>100</c:v>
                </c:pt>
                <c:pt idx="3">
                  <c:v>150</c:v>
                </c:pt>
                <c:pt idx="4">
                  <c:v>200</c:v>
                </c:pt>
                <c:pt idx="5">
                  <c:v>250</c:v>
                </c:pt>
                <c:pt idx="6">
                  <c:v>300</c:v>
                </c:pt>
                <c:pt idx="7">
                  <c:v>350</c:v>
                </c:pt>
                <c:pt idx="8">
                  <c:v>400</c:v>
                </c:pt>
                <c:pt idx="9">
                  <c:v>450</c:v>
                </c:pt>
                <c:pt idx="10">
                  <c:v>500</c:v>
                </c:pt>
                <c:pt idx="11">
                  <c:v>550</c:v>
                </c:pt>
                <c:pt idx="12">
                  <c:v>600</c:v>
                </c:pt>
                <c:pt idx="13">
                  <c:v>650</c:v>
                </c:pt>
                <c:pt idx="14">
                  <c:v>700</c:v>
                </c:pt>
                <c:pt idx="15">
                  <c:v>750</c:v>
                </c:pt>
                <c:pt idx="16">
                  <c:v>800</c:v>
                </c:pt>
                <c:pt idx="17">
                  <c:v>850</c:v>
                </c:pt>
                <c:pt idx="18">
                  <c:v>900</c:v>
                </c:pt>
                <c:pt idx="19">
                  <c:v>950</c:v>
                </c:pt>
                <c:pt idx="20">
                  <c:v>1000</c:v>
                </c:pt>
                <c:pt idx="21">
                  <c:v>1050</c:v>
                </c:pt>
                <c:pt idx="22">
                  <c:v>1100</c:v>
                </c:pt>
                <c:pt idx="23">
                  <c:v>1150</c:v>
                </c:pt>
                <c:pt idx="24">
                  <c:v>1200</c:v>
                </c:pt>
                <c:pt idx="25">
                  <c:v>1250</c:v>
                </c:pt>
                <c:pt idx="26">
                  <c:v>1300</c:v>
                </c:pt>
                <c:pt idx="27">
                  <c:v>1350</c:v>
                </c:pt>
                <c:pt idx="28">
                  <c:v>1400</c:v>
                </c:pt>
                <c:pt idx="29">
                  <c:v>1450</c:v>
                </c:pt>
                <c:pt idx="30">
                  <c:v>1500</c:v>
                </c:pt>
                <c:pt idx="31">
                  <c:v>1550</c:v>
                </c:pt>
                <c:pt idx="32">
                  <c:v>1600</c:v>
                </c:pt>
                <c:pt idx="33">
                  <c:v>1650</c:v>
                </c:pt>
                <c:pt idx="34">
                  <c:v>1700</c:v>
                </c:pt>
                <c:pt idx="35">
                  <c:v>1750</c:v>
                </c:pt>
                <c:pt idx="36">
                  <c:v>1800</c:v>
                </c:pt>
                <c:pt idx="37">
                  <c:v>1850</c:v>
                </c:pt>
                <c:pt idx="38">
                  <c:v>1900</c:v>
                </c:pt>
                <c:pt idx="39">
                  <c:v>1950</c:v>
                </c:pt>
                <c:pt idx="40">
                  <c:v>2000</c:v>
                </c:pt>
                <c:pt idx="41">
                  <c:v>2050</c:v>
                </c:pt>
                <c:pt idx="42">
                  <c:v>2100</c:v>
                </c:pt>
                <c:pt idx="43">
                  <c:v>2150</c:v>
                </c:pt>
                <c:pt idx="44">
                  <c:v>2200</c:v>
                </c:pt>
                <c:pt idx="45">
                  <c:v>2250</c:v>
                </c:pt>
                <c:pt idx="46">
                  <c:v>2300</c:v>
                </c:pt>
                <c:pt idx="47">
                  <c:v>2350</c:v>
                </c:pt>
                <c:pt idx="48">
                  <c:v>2400</c:v>
                </c:pt>
                <c:pt idx="49">
                  <c:v>2450</c:v>
                </c:pt>
                <c:pt idx="50">
                  <c:v>2500</c:v>
                </c:pt>
              </c:numCache>
            </c:numRef>
          </c:xVal>
          <c:yVal>
            <c:numRef>
              <c:f>Sheet1!$B$2:$B$52</c:f>
              <c:numCache>
                <c:formatCode>#,##0.0;[Red]\-#,##0.0</c:formatCode>
                <c:ptCount val="51"/>
                <c:pt idx="0" formatCode="General">
                  <c:v>0</c:v>
                </c:pt>
                <c:pt idx="1">
                  <c:v>19.79081</c:v>
                </c:pt>
                <c:pt idx="2">
                  <c:v>33.307969999999997</c:v>
                </c:pt>
                <c:pt idx="3">
                  <c:v>43.079749999999997</c:v>
                </c:pt>
                <c:pt idx="4">
                  <c:v>49.958480000000002</c:v>
                </c:pt>
                <c:pt idx="5">
                  <c:v>55.448270000000001</c:v>
                </c:pt>
                <c:pt idx="6">
                  <c:v>59.391480000000001</c:v>
                </c:pt>
                <c:pt idx="7">
                  <c:v>62.595260000000003</c:v>
                </c:pt>
                <c:pt idx="8">
                  <c:v>65.135109999999997</c:v>
                </c:pt>
                <c:pt idx="9">
                  <c:v>67.316040000000001</c:v>
                </c:pt>
                <c:pt idx="10">
                  <c:v>69.290940000000006</c:v>
                </c:pt>
                <c:pt idx="11">
                  <c:v>71.064850000000007</c:v>
                </c:pt>
                <c:pt idx="12">
                  <c:v>72.478030000000004</c:v>
                </c:pt>
                <c:pt idx="13">
                  <c:v>73.6815</c:v>
                </c:pt>
                <c:pt idx="14">
                  <c:v>74.772009999999995</c:v>
                </c:pt>
                <c:pt idx="15">
                  <c:v>75.763919999999999</c:v>
                </c:pt>
                <c:pt idx="16">
                  <c:v>76.662189999999995</c:v>
                </c:pt>
                <c:pt idx="17">
                  <c:v>77.578410000000005</c:v>
                </c:pt>
                <c:pt idx="18">
                  <c:v>78.314449999999994</c:v>
                </c:pt>
                <c:pt idx="19">
                  <c:v>78.989980000000003</c:v>
                </c:pt>
                <c:pt idx="20">
                  <c:v>79.621639999999999</c:v>
                </c:pt>
                <c:pt idx="21">
                  <c:v>80.203320000000005</c:v>
                </c:pt>
                <c:pt idx="22">
                  <c:v>80.806950000000001</c:v>
                </c:pt>
                <c:pt idx="23">
                  <c:v>81.354600000000005</c:v>
                </c:pt>
                <c:pt idx="24">
                  <c:v>81.82526</c:v>
                </c:pt>
                <c:pt idx="25">
                  <c:v>82.260890000000003</c:v>
                </c:pt>
                <c:pt idx="26">
                  <c:v>82.680009999999996</c:v>
                </c:pt>
                <c:pt idx="27">
                  <c:v>83.074690000000004</c:v>
                </c:pt>
                <c:pt idx="28">
                  <c:v>83.484470000000002</c:v>
                </c:pt>
                <c:pt idx="29">
                  <c:v>83.832819999999998</c:v>
                </c:pt>
                <c:pt idx="30">
                  <c:v>84.164760000000001</c:v>
                </c:pt>
                <c:pt idx="31">
                  <c:v>84.511989999999997</c:v>
                </c:pt>
                <c:pt idx="32">
                  <c:v>84.830749999999995</c:v>
                </c:pt>
                <c:pt idx="33">
                  <c:v>85.114570000000001</c:v>
                </c:pt>
                <c:pt idx="34">
                  <c:v>85.380139999999997</c:v>
                </c:pt>
                <c:pt idx="35">
                  <c:v>85.638149999999996</c:v>
                </c:pt>
                <c:pt idx="36">
                  <c:v>85.883319999999998</c:v>
                </c:pt>
                <c:pt idx="37">
                  <c:v>86.120609999999999</c:v>
                </c:pt>
                <c:pt idx="38">
                  <c:v>86.371489999999994</c:v>
                </c:pt>
                <c:pt idx="39">
                  <c:v>86.587019999999995</c:v>
                </c:pt>
                <c:pt idx="40">
                  <c:v>86.795240000000007</c:v>
                </c:pt>
                <c:pt idx="41">
                  <c:v>86.992490000000004</c:v>
                </c:pt>
                <c:pt idx="42">
                  <c:v>87.20026</c:v>
                </c:pt>
                <c:pt idx="43">
                  <c:v>87.399950000000004</c:v>
                </c:pt>
                <c:pt idx="44">
                  <c:v>87.578370000000007</c:v>
                </c:pt>
                <c:pt idx="45">
                  <c:v>87.768690000000007</c:v>
                </c:pt>
                <c:pt idx="46">
                  <c:v>87.934280000000001</c:v>
                </c:pt>
                <c:pt idx="47">
                  <c:v>88.100030000000004</c:v>
                </c:pt>
                <c:pt idx="48">
                  <c:v>88.254230000000007</c:v>
                </c:pt>
                <c:pt idx="49">
                  <c:v>88.402240000000006</c:v>
                </c:pt>
                <c:pt idx="50">
                  <c:v>88.547409999999999</c:v>
                </c:pt>
              </c:numCache>
            </c:numRef>
          </c:yVal>
          <c:smooth val="1"/>
          <c:extLst>
            <c:ext xmlns:c16="http://schemas.microsoft.com/office/drawing/2014/chart" uri="{C3380CC4-5D6E-409C-BE32-E72D297353CC}">
              <c16:uniqueId val="{00000000-C3AC-4209-9A65-4A7307F54616}"/>
            </c:ext>
          </c:extLst>
        </c:ser>
        <c:ser>
          <c:idx val="1"/>
          <c:order val="1"/>
          <c:tx>
            <c:strRef>
              <c:f>Sheet1!$C$1</c:f>
              <c:strCache>
                <c:ptCount val="1"/>
                <c:pt idx="0">
                  <c:v>2022年</c:v>
                </c:pt>
              </c:strCache>
            </c:strRef>
          </c:tx>
          <c:spPr>
            <a:ln w="19050" cap="rnd">
              <a:solidFill>
                <a:schemeClr val="accent5"/>
              </a:solidFill>
              <a:round/>
            </a:ln>
            <a:effectLst/>
          </c:spPr>
          <c:marker>
            <c:symbol val="none"/>
          </c:marker>
          <c:xVal>
            <c:numRef>
              <c:f>Sheet1!$A$2:$A$52</c:f>
              <c:numCache>
                <c:formatCode>General</c:formatCode>
                <c:ptCount val="51"/>
                <c:pt idx="0">
                  <c:v>0</c:v>
                </c:pt>
                <c:pt idx="1">
                  <c:v>50</c:v>
                </c:pt>
                <c:pt idx="2">
                  <c:v>100</c:v>
                </c:pt>
                <c:pt idx="3">
                  <c:v>150</c:v>
                </c:pt>
                <c:pt idx="4">
                  <c:v>200</c:v>
                </c:pt>
                <c:pt idx="5">
                  <c:v>250</c:v>
                </c:pt>
                <c:pt idx="6">
                  <c:v>300</c:v>
                </c:pt>
                <c:pt idx="7">
                  <c:v>350</c:v>
                </c:pt>
                <c:pt idx="8">
                  <c:v>400</c:v>
                </c:pt>
                <c:pt idx="9">
                  <c:v>450</c:v>
                </c:pt>
                <c:pt idx="10">
                  <c:v>500</c:v>
                </c:pt>
                <c:pt idx="11">
                  <c:v>550</c:v>
                </c:pt>
                <c:pt idx="12">
                  <c:v>600</c:v>
                </c:pt>
                <c:pt idx="13">
                  <c:v>650</c:v>
                </c:pt>
                <c:pt idx="14">
                  <c:v>700</c:v>
                </c:pt>
                <c:pt idx="15">
                  <c:v>750</c:v>
                </c:pt>
                <c:pt idx="16">
                  <c:v>800</c:v>
                </c:pt>
                <c:pt idx="17">
                  <c:v>850</c:v>
                </c:pt>
                <c:pt idx="18">
                  <c:v>900</c:v>
                </c:pt>
                <c:pt idx="19">
                  <c:v>950</c:v>
                </c:pt>
                <c:pt idx="20">
                  <c:v>1000</c:v>
                </c:pt>
                <c:pt idx="21">
                  <c:v>1050</c:v>
                </c:pt>
                <c:pt idx="22">
                  <c:v>1100</c:v>
                </c:pt>
                <c:pt idx="23">
                  <c:v>1150</c:v>
                </c:pt>
                <c:pt idx="24">
                  <c:v>1200</c:v>
                </c:pt>
                <c:pt idx="25">
                  <c:v>1250</c:v>
                </c:pt>
                <c:pt idx="26">
                  <c:v>1300</c:v>
                </c:pt>
                <c:pt idx="27">
                  <c:v>1350</c:v>
                </c:pt>
                <c:pt idx="28">
                  <c:v>1400</c:v>
                </c:pt>
                <c:pt idx="29">
                  <c:v>1450</c:v>
                </c:pt>
                <c:pt idx="30">
                  <c:v>1500</c:v>
                </c:pt>
                <c:pt idx="31">
                  <c:v>1550</c:v>
                </c:pt>
                <c:pt idx="32">
                  <c:v>1600</c:v>
                </c:pt>
                <c:pt idx="33">
                  <c:v>1650</c:v>
                </c:pt>
                <c:pt idx="34">
                  <c:v>1700</c:v>
                </c:pt>
                <c:pt idx="35">
                  <c:v>1750</c:v>
                </c:pt>
                <c:pt idx="36">
                  <c:v>1800</c:v>
                </c:pt>
                <c:pt idx="37">
                  <c:v>1850</c:v>
                </c:pt>
                <c:pt idx="38">
                  <c:v>1900</c:v>
                </c:pt>
                <c:pt idx="39">
                  <c:v>1950</c:v>
                </c:pt>
                <c:pt idx="40">
                  <c:v>2000</c:v>
                </c:pt>
                <c:pt idx="41">
                  <c:v>2050</c:v>
                </c:pt>
                <c:pt idx="42">
                  <c:v>2100</c:v>
                </c:pt>
                <c:pt idx="43">
                  <c:v>2150</c:v>
                </c:pt>
                <c:pt idx="44">
                  <c:v>2200</c:v>
                </c:pt>
                <c:pt idx="45">
                  <c:v>2250</c:v>
                </c:pt>
                <c:pt idx="46">
                  <c:v>2300</c:v>
                </c:pt>
                <c:pt idx="47">
                  <c:v>2350</c:v>
                </c:pt>
                <c:pt idx="48">
                  <c:v>2400</c:v>
                </c:pt>
                <c:pt idx="49">
                  <c:v>2450</c:v>
                </c:pt>
                <c:pt idx="50">
                  <c:v>2500</c:v>
                </c:pt>
              </c:numCache>
            </c:numRef>
          </c:xVal>
          <c:yVal>
            <c:numRef>
              <c:f>Sheet1!$C$2:$C$52</c:f>
              <c:numCache>
                <c:formatCode>#,##0.0;[Red]\-#,##0.0</c:formatCode>
                <c:ptCount val="51"/>
                <c:pt idx="0">
                  <c:v>0</c:v>
                </c:pt>
                <c:pt idx="1">
                  <c:v>20.786059999999999</c:v>
                </c:pt>
                <c:pt idx="2">
                  <c:v>35.059600000000003</c:v>
                </c:pt>
                <c:pt idx="3">
                  <c:v>45.429450000000003</c:v>
                </c:pt>
                <c:pt idx="4">
                  <c:v>53.521070000000002</c:v>
                </c:pt>
                <c:pt idx="5">
                  <c:v>59.704360000000001</c:v>
                </c:pt>
                <c:pt idx="6">
                  <c:v>64.639949999999999</c:v>
                </c:pt>
                <c:pt idx="7">
                  <c:v>68.519880000000001</c:v>
                </c:pt>
                <c:pt idx="8">
                  <c:v>72.149109999999993</c:v>
                </c:pt>
                <c:pt idx="9">
                  <c:v>74.788240000000002</c:v>
                </c:pt>
                <c:pt idx="10">
                  <c:v>77.050700000000006</c:v>
                </c:pt>
                <c:pt idx="11">
                  <c:v>78.943439999999995</c:v>
                </c:pt>
                <c:pt idx="12">
                  <c:v>80.606840000000005</c:v>
                </c:pt>
                <c:pt idx="13">
                  <c:v>82.025769999999994</c:v>
                </c:pt>
                <c:pt idx="14">
                  <c:v>83.414789999999996</c:v>
                </c:pt>
                <c:pt idx="15">
                  <c:v>84.557500000000005</c:v>
                </c:pt>
                <c:pt idx="16">
                  <c:v>85.524950000000004</c:v>
                </c:pt>
                <c:pt idx="17">
                  <c:v>86.489019999999996</c:v>
                </c:pt>
                <c:pt idx="18">
                  <c:v>87.243489999999994</c:v>
                </c:pt>
                <c:pt idx="19">
                  <c:v>87.919430000000006</c:v>
                </c:pt>
                <c:pt idx="20">
                  <c:v>88.541359999999997</c:v>
                </c:pt>
                <c:pt idx="21">
                  <c:v>89.101780000000005</c:v>
                </c:pt>
                <c:pt idx="22">
                  <c:v>89.680790000000002</c:v>
                </c:pt>
                <c:pt idx="23">
                  <c:v>90.144599999999997</c:v>
                </c:pt>
                <c:pt idx="24">
                  <c:v>90.592460000000003</c:v>
                </c:pt>
                <c:pt idx="25">
                  <c:v>90.979950000000002</c:v>
                </c:pt>
                <c:pt idx="26">
                  <c:v>91.345070000000007</c:v>
                </c:pt>
                <c:pt idx="27">
                  <c:v>91.681349999999995</c:v>
                </c:pt>
                <c:pt idx="28">
                  <c:v>91.995320000000007</c:v>
                </c:pt>
                <c:pt idx="29">
                  <c:v>92.291150000000002</c:v>
                </c:pt>
                <c:pt idx="30">
                  <c:v>92.564869999999999</c:v>
                </c:pt>
                <c:pt idx="31">
                  <c:v>92.818269999999998</c:v>
                </c:pt>
                <c:pt idx="32">
                  <c:v>93.059190000000001</c:v>
                </c:pt>
                <c:pt idx="33">
                  <c:v>93.311120000000003</c:v>
                </c:pt>
                <c:pt idx="34">
                  <c:v>93.521460000000005</c:v>
                </c:pt>
                <c:pt idx="35">
                  <c:v>93.718869999999995</c:v>
                </c:pt>
                <c:pt idx="36">
                  <c:v>93.914339999999996</c:v>
                </c:pt>
                <c:pt idx="37">
                  <c:v>94.116290000000006</c:v>
                </c:pt>
                <c:pt idx="38">
                  <c:v>94.281080000000003</c:v>
                </c:pt>
                <c:pt idx="39">
                  <c:v>94.455920000000006</c:v>
                </c:pt>
                <c:pt idx="40">
                  <c:v>94.604609999999994</c:v>
                </c:pt>
                <c:pt idx="41">
                  <c:v>94.745450000000005</c:v>
                </c:pt>
                <c:pt idx="42">
                  <c:v>94.894390000000001</c:v>
                </c:pt>
                <c:pt idx="43">
                  <c:v>95.027209999999997</c:v>
                </c:pt>
                <c:pt idx="44">
                  <c:v>95.147710000000004</c:v>
                </c:pt>
                <c:pt idx="45">
                  <c:v>95.262429999999995</c:v>
                </c:pt>
                <c:pt idx="46">
                  <c:v>95.371780000000001</c:v>
                </c:pt>
                <c:pt idx="47">
                  <c:v>95.47739</c:v>
                </c:pt>
                <c:pt idx="48">
                  <c:v>95.577929999999995</c:v>
                </c:pt>
                <c:pt idx="49">
                  <c:v>95.67398</c:v>
                </c:pt>
                <c:pt idx="50">
                  <c:v>95.77664</c:v>
                </c:pt>
              </c:numCache>
            </c:numRef>
          </c:yVal>
          <c:smooth val="1"/>
          <c:extLst>
            <c:ext xmlns:c16="http://schemas.microsoft.com/office/drawing/2014/chart" uri="{C3380CC4-5D6E-409C-BE32-E72D297353CC}">
              <c16:uniqueId val="{00000001-C3AC-4209-9A65-4A7307F54616}"/>
            </c:ext>
          </c:extLst>
        </c:ser>
        <c:dLbls>
          <c:showLegendKey val="0"/>
          <c:showVal val="0"/>
          <c:showCatName val="0"/>
          <c:showSerName val="0"/>
          <c:showPercent val="0"/>
          <c:showBubbleSize val="0"/>
        </c:dLbls>
        <c:axId val="759327104"/>
        <c:axId val="759317920"/>
      </c:scatterChart>
      <c:valAx>
        <c:axId val="759327104"/>
        <c:scaling>
          <c:orientation val="minMax"/>
          <c:max val="2500"/>
        </c:scaling>
        <c:delete val="1"/>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500" b="0" i="0" u="none" strike="noStrike" kern="1200" baseline="0">
                    <a:solidFill>
                      <a:schemeClr val="tx1">
                        <a:lumMod val="65000"/>
                        <a:lumOff val="35000"/>
                      </a:schemeClr>
                    </a:solidFill>
                    <a:latin typeface="+mn-ea"/>
                    <a:ea typeface="+mn-ea"/>
                    <a:cs typeface="+mn-cs"/>
                  </a:defRPr>
                </a:pPr>
                <a:r>
                  <a:rPr lang="ja-JP"/>
                  <a:t>世帯</a:t>
                </a:r>
                <a:r>
                  <a:rPr lang="en-US"/>
                  <a:t>GRP</a:t>
                </a:r>
                <a:endParaRPr lang="ja-JP"/>
              </a:p>
            </c:rich>
          </c:tx>
          <c:overlay val="0"/>
          <c:spPr>
            <a:noFill/>
            <a:ln>
              <a:noFill/>
            </a:ln>
            <a:effectLst/>
          </c:spPr>
          <c:txPr>
            <a:bodyPr rot="0" spcFirstLastPara="1" vertOverflow="ellipsis" vert="horz" wrap="square" anchor="ctr" anchorCtr="1"/>
            <a:lstStyle/>
            <a:p>
              <a:pPr>
                <a:defRPr sz="500" b="0" i="0" u="none" strike="noStrike" kern="1200" baseline="0">
                  <a:solidFill>
                    <a:schemeClr val="tx1">
                      <a:lumMod val="65000"/>
                      <a:lumOff val="35000"/>
                    </a:schemeClr>
                  </a:solidFill>
                  <a:latin typeface="+mn-ea"/>
                  <a:ea typeface="+mn-ea"/>
                  <a:cs typeface="+mn-cs"/>
                </a:defRPr>
              </a:pPr>
              <a:endParaRPr lang="ja-JP"/>
            </a:p>
          </c:txPr>
        </c:title>
        <c:numFmt formatCode="General" sourceLinked="1"/>
        <c:majorTickMark val="out"/>
        <c:minorTickMark val="none"/>
        <c:tickLblPos val="nextTo"/>
        <c:crossAx val="759317920"/>
        <c:crosses val="autoZero"/>
        <c:crossBetween val="midCat"/>
      </c:valAx>
      <c:valAx>
        <c:axId val="759317920"/>
        <c:scaling>
          <c:orientation val="minMax"/>
          <c:max val="100"/>
        </c:scaling>
        <c:delete val="1"/>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500" b="0" i="0" u="none" strike="noStrike" kern="1200" baseline="0">
                    <a:solidFill>
                      <a:schemeClr val="tx1">
                        <a:lumMod val="65000"/>
                        <a:lumOff val="35000"/>
                      </a:schemeClr>
                    </a:solidFill>
                    <a:latin typeface="+mn-ea"/>
                    <a:ea typeface="+mn-ea"/>
                    <a:cs typeface="+mn-cs"/>
                  </a:defRPr>
                </a:pPr>
                <a:r>
                  <a:rPr lang="ja-JP"/>
                  <a:t>リーチ（％）</a:t>
                </a:r>
              </a:p>
            </c:rich>
          </c:tx>
          <c:overlay val="0"/>
          <c:spPr>
            <a:noFill/>
            <a:ln>
              <a:noFill/>
            </a:ln>
            <a:effectLst/>
          </c:spPr>
          <c:txPr>
            <a:bodyPr rot="-5400000" spcFirstLastPara="1" vertOverflow="ellipsis" vert="horz" wrap="square" anchor="ctr" anchorCtr="1"/>
            <a:lstStyle/>
            <a:p>
              <a:pPr>
                <a:defRPr sz="500" b="0" i="0" u="none" strike="noStrike" kern="1200" baseline="0">
                  <a:solidFill>
                    <a:schemeClr val="tx1">
                      <a:lumMod val="65000"/>
                      <a:lumOff val="35000"/>
                    </a:schemeClr>
                  </a:solidFill>
                  <a:latin typeface="+mn-ea"/>
                  <a:ea typeface="+mn-ea"/>
                  <a:cs typeface="+mn-cs"/>
                </a:defRPr>
              </a:pPr>
              <a:endParaRPr lang="ja-JP"/>
            </a:p>
          </c:txPr>
        </c:title>
        <c:numFmt formatCode="General" sourceLinked="1"/>
        <c:majorTickMark val="out"/>
        <c:minorTickMark val="none"/>
        <c:tickLblPos val="nextTo"/>
        <c:crossAx val="759327104"/>
        <c:crosses val="autoZero"/>
        <c:crossBetween val="midCat"/>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500">
          <a:latin typeface="+mn-ea"/>
          <a:ea typeface="+mn-ea"/>
        </a:defRPr>
      </a:pPr>
      <a:endParaRPr lang="ja-JP"/>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scatterChart>
        <c:scatterStyle val="smoothMarker"/>
        <c:varyColors val="0"/>
        <c:ser>
          <c:idx val="0"/>
          <c:order val="0"/>
          <c:tx>
            <c:strRef>
              <c:f>Sheet1!$B$1</c:f>
              <c:strCache>
                <c:ptCount val="1"/>
                <c:pt idx="0">
                  <c:v>2012年</c:v>
                </c:pt>
              </c:strCache>
            </c:strRef>
          </c:tx>
          <c:spPr>
            <a:ln w="19050" cap="rnd">
              <a:solidFill>
                <a:schemeClr val="accent5">
                  <a:lumMod val="20000"/>
                  <a:lumOff val="80000"/>
                </a:schemeClr>
              </a:solidFill>
              <a:round/>
            </a:ln>
            <a:effectLst/>
          </c:spPr>
          <c:marker>
            <c:symbol val="none"/>
          </c:marker>
          <c:xVal>
            <c:numRef>
              <c:f>Sheet1!$A$2:$A$52</c:f>
              <c:numCache>
                <c:formatCode>General</c:formatCode>
                <c:ptCount val="51"/>
                <c:pt idx="0">
                  <c:v>0</c:v>
                </c:pt>
                <c:pt idx="1">
                  <c:v>50</c:v>
                </c:pt>
                <c:pt idx="2">
                  <c:v>100</c:v>
                </c:pt>
                <c:pt idx="3">
                  <c:v>150</c:v>
                </c:pt>
                <c:pt idx="4">
                  <c:v>200</c:v>
                </c:pt>
                <c:pt idx="5">
                  <c:v>250</c:v>
                </c:pt>
                <c:pt idx="6">
                  <c:v>300</c:v>
                </c:pt>
                <c:pt idx="7">
                  <c:v>350</c:v>
                </c:pt>
                <c:pt idx="8">
                  <c:v>400</c:v>
                </c:pt>
                <c:pt idx="9">
                  <c:v>450</c:v>
                </c:pt>
                <c:pt idx="10">
                  <c:v>500</c:v>
                </c:pt>
                <c:pt idx="11">
                  <c:v>550</c:v>
                </c:pt>
                <c:pt idx="12">
                  <c:v>600</c:v>
                </c:pt>
                <c:pt idx="13">
                  <c:v>650</c:v>
                </c:pt>
                <c:pt idx="14">
                  <c:v>700</c:v>
                </c:pt>
                <c:pt idx="15">
                  <c:v>750</c:v>
                </c:pt>
                <c:pt idx="16">
                  <c:v>800</c:v>
                </c:pt>
                <c:pt idx="17">
                  <c:v>850</c:v>
                </c:pt>
                <c:pt idx="18">
                  <c:v>900</c:v>
                </c:pt>
                <c:pt idx="19">
                  <c:v>950</c:v>
                </c:pt>
                <c:pt idx="20">
                  <c:v>1000</c:v>
                </c:pt>
                <c:pt idx="21">
                  <c:v>1050</c:v>
                </c:pt>
                <c:pt idx="22">
                  <c:v>1100</c:v>
                </c:pt>
                <c:pt idx="23">
                  <c:v>1150</c:v>
                </c:pt>
                <c:pt idx="24">
                  <c:v>1200</c:v>
                </c:pt>
                <c:pt idx="25">
                  <c:v>1250</c:v>
                </c:pt>
                <c:pt idx="26">
                  <c:v>1300</c:v>
                </c:pt>
                <c:pt idx="27">
                  <c:v>1350</c:v>
                </c:pt>
                <c:pt idx="28">
                  <c:v>1400</c:v>
                </c:pt>
                <c:pt idx="29">
                  <c:v>1450</c:v>
                </c:pt>
                <c:pt idx="30">
                  <c:v>1500</c:v>
                </c:pt>
                <c:pt idx="31">
                  <c:v>1550</c:v>
                </c:pt>
                <c:pt idx="32">
                  <c:v>1600</c:v>
                </c:pt>
                <c:pt idx="33">
                  <c:v>1650</c:v>
                </c:pt>
                <c:pt idx="34">
                  <c:v>1700</c:v>
                </c:pt>
                <c:pt idx="35">
                  <c:v>1750</c:v>
                </c:pt>
                <c:pt idx="36">
                  <c:v>1800</c:v>
                </c:pt>
                <c:pt idx="37">
                  <c:v>1850</c:v>
                </c:pt>
                <c:pt idx="38">
                  <c:v>1900</c:v>
                </c:pt>
                <c:pt idx="39">
                  <c:v>1950</c:v>
                </c:pt>
                <c:pt idx="40">
                  <c:v>2000</c:v>
                </c:pt>
                <c:pt idx="41">
                  <c:v>2050</c:v>
                </c:pt>
                <c:pt idx="42">
                  <c:v>2100</c:v>
                </c:pt>
                <c:pt idx="43">
                  <c:v>2150</c:v>
                </c:pt>
                <c:pt idx="44">
                  <c:v>2200</c:v>
                </c:pt>
                <c:pt idx="45">
                  <c:v>2250</c:v>
                </c:pt>
                <c:pt idx="46">
                  <c:v>2300</c:v>
                </c:pt>
                <c:pt idx="47">
                  <c:v>2350</c:v>
                </c:pt>
                <c:pt idx="48">
                  <c:v>2400</c:v>
                </c:pt>
                <c:pt idx="49">
                  <c:v>2450</c:v>
                </c:pt>
                <c:pt idx="50">
                  <c:v>2500</c:v>
                </c:pt>
              </c:numCache>
            </c:numRef>
          </c:xVal>
          <c:yVal>
            <c:numRef>
              <c:f>Sheet1!$B$2:$B$52</c:f>
              <c:numCache>
                <c:formatCode>General</c:formatCode>
                <c:ptCount val="51"/>
                <c:pt idx="0">
                  <c:v>0</c:v>
                </c:pt>
                <c:pt idx="1">
                  <c:v>1.34995</c:v>
                </c:pt>
                <c:pt idx="2">
                  <c:v>4.5014510000000003</c:v>
                </c:pt>
                <c:pt idx="3">
                  <c:v>9.2847390000000001</c:v>
                </c:pt>
                <c:pt idx="4">
                  <c:v>14.69933</c:v>
                </c:pt>
                <c:pt idx="5">
                  <c:v>20.15146</c:v>
                </c:pt>
                <c:pt idx="6">
                  <c:v>24.82602</c:v>
                </c:pt>
                <c:pt idx="7">
                  <c:v>29.033270000000002</c:v>
                </c:pt>
                <c:pt idx="8">
                  <c:v>32.604219999999998</c:v>
                </c:pt>
                <c:pt idx="9">
                  <c:v>36.074640000000002</c:v>
                </c:pt>
                <c:pt idx="10">
                  <c:v>39.261839999999999</c:v>
                </c:pt>
                <c:pt idx="11">
                  <c:v>42.127980000000001</c:v>
                </c:pt>
                <c:pt idx="12">
                  <c:v>44.445590000000003</c:v>
                </c:pt>
                <c:pt idx="13">
                  <c:v>46.50459</c:v>
                </c:pt>
                <c:pt idx="14">
                  <c:v>48.468670000000003</c:v>
                </c:pt>
                <c:pt idx="15">
                  <c:v>50.376660000000001</c:v>
                </c:pt>
                <c:pt idx="16">
                  <c:v>51.948169999999998</c:v>
                </c:pt>
                <c:pt idx="17">
                  <c:v>53.617460000000001</c:v>
                </c:pt>
                <c:pt idx="18">
                  <c:v>55.012279999999997</c:v>
                </c:pt>
                <c:pt idx="19">
                  <c:v>56.277209999999997</c:v>
                </c:pt>
                <c:pt idx="20">
                  <c:v>57.43112</c:v>
                </c:pt>
                <c:pt idx="21">
                  <c:v>58.623359999999998</c:v>
                </c:pt>
                <c:pt idx="22">
                  <c:v>59.786990000000003</c:v>
                </c:pt>
                <c:pt idx="23">
                  <c:v>60.858330000000002</c:v>
                </c:pt>
                <c:pt idx="24">
                  <c:v>61.857889999999998</c:v>
                </c:pt>
                <c:pt idx="25">
                  <c:v>62.715539999999997</c:v>
                </c:pt>
                <c:pt idx="26">
                  <c:v>63.494059999999998</c:v>
                </c:pt>
                <c:pt idx="27">
                  <c:v>64.272300000000001</c:v>
                </c:pt>
                <c:pt idx="28">
                  <c:v>65.096180000000004</c:v>
                </c:pt>
                <c:pt idx="29">
                  <c:v>65.751559999999998</c:v>
                </c:pt>
                <c:pt idx="30">
                  <c:v>66.408810000000003</c:v>
                </c:pt>
                <c:pt idx="31">
                  <c:v>67.11936</c:v>
                </c:pt>
                <c:pt idx="32">
                  <c:v>67.750600000000006</c:v>
                </c:pt>
                <c:pt idx="33">
                  <c:v>68.290229999999994</c:v>
                </c:pt>
                <c:pt idx="34">
                  <c:v>68.841819999999998</c:v>
                </c:pt>
                <c:pt idx="35">
                  <c:v>69.40446</c:v>
                </c:pt>
                <c:pt idx="36">
                  <c:v>69.890060000000005</c:v>
                </c:pt>
                <c:pt idx="37">
                  <c:v>70.344679999999997</c:v>
                </c:pt>
                <c:pt idx="38">
                  <c:v>70.873720000000006</c:v>
                </c:pt>
                <c:pt idx="39">
                  <c:v>71.301029999999997</c:v>
                </c:pt>
                <c:pt idx="40">
                  <c:v>71.703190000000006</c:v>
                </c:pt>
                <c:pt idx="41">
                  <c:v>72.123500000000007</c:v>
                </c:pt>
                <c:pt idx="42">
                  <c:v>72.535749999999993</c:v>
                </c:pt>
                <c:pt idx="43">
                  <c:v>72.981189999999998</c:v>
                </c:pt>
                <c:pt idx="44">
                  <c:v>73.328109999999995</c:v>
                </c:pt>
                <c:pt idx="45">
                  <c:v>73.738339999999994</c:v>
                </c:pt>
                <c:pt idx="46">
                  <c:v>74.066890000000001</c:v>
                </c:pt>
                <c:pt idx="47">
                  <c:v>74.391469999999998</c:v>
                </c:pt>
                <c:pt idx="48">
                  <c:v>74.697850000000003</c:v>
                </c:pt>
                <c:pt idx="49">
                  <c:v>75.020200000000003</c:v>
                </c:pt>
                <c:pt idx="50">
                  <c:v>75.343400000000003</c:v>
                </c:pt>
              </c:numCache>
            </c:numRef>
          </c:yVal>
          <c:smooth val="1"/>
          <c:extLst>
            <c:ext xmlns:c16="http://schemas.microsoft.com/office/drawing/2014/chart" uri="{C3380CC4-5D6E-409C-BE32-E72D297353CC}">
              <c16:uniqueId val="{00000000-13D4-4D26-97F6-446B13F0BA7B}"/>
            </c:ext>
          </c:extLst>
        </c:ser>
        <c:ser>
          <c:idx val="1"/>
          <c:order val="1"/>
          <c:tx>
            <c:strRef>
              <c:f>Sheet1!$C$1</c:f>
              <c:strCache>
                <c:ptCount val="1"/>
                <c:pt idx="0">
                  <c:v>2022年</c:v>
                </c:pt>
              </c:strCache>
            </c:strRef>
          </c:tx>
          <c:spPr>
            <a:ln w="19050" cap="rnd">
              <a:solidFill>
                <a:schemeClr val="accent5"/>
              </a:solidFill>
              <a:round/>
            </a:ln>
            <a:effectLst/>
          </c:spPr>
          <c:marker>
            <c:symbol val="none"/>
          </c:marker>
          <c:xVal>
            <c:numRef>
              <c:f>Sheet1!$A$2:$A$52</c:f>
              <c:numCache>
                <c:formatCode>General</c:formatCode>
                <c:ptCount val="51"/>
                <c:pt idx="0">
                  <c:v>0</c:v>
                </c:pt>
                <c:pt idx="1">
                  <c:v>50</c:v>
                </c:pt>
                <c:pt idx="2">
                  <c:v>100</c:v>
                </c:pt>
                <c:pt idx="3">
                  <c:v>150</c:v>
                </c:pt>
                <c:pt idx="4">
                  <c:v>200</c:v>
                </c:pt>
                <c:pt idx="5">
                  <c:v>250</c:v>
                </c:pt>
                <c:pt idx="6">
                  <c:v>300</c:v>
                </c:pt>
                <c:pt idx="7">
                  <c:v>350</c:v>
                </c:pt>
                <c:pt idx="8">
                  <c:v>400</c:v>
                </c:pt>
                <c:pt idx="9">
                  <c:v>450</c:v>
                </c:pt>
                <c:pt idx="10">
                  <c:v>500</c:v>
                </c:pt>
                <c:pt idx="11">
                  <c:v>550</c:v>
                </c:pt>
                <c:pt idx="12">
                  <c:v>600</c:v>
                </c:pt>
                <c:pt idx="13">
                  <c:v>650</c:v>
                </c:pt>
                <c:pt idx="14">
                  <c:v>700</c:v>
                </c:pt>
                <c:pt idx="15">
                  <c:v>750</c:v>
                </c:pt>
                <c:pt idx="16">
                  <c:v>800</c:v>
                </c:pt>
                <c:pt idx="17">
                  <c:v>850</c:v>
                </c:pt>
                <c:pt idx="18">
                  <c:v>900</c:v>
                </c:pt>
                <c:pt idx="19">
                  <c:v>950</c:v>
                </c:pt>
                <c:pt idx="20">
                  <c:v>1000</c:v>
                </c:pt>
                <c:pt idx="21">
                  <c:v>1050</c:v>
                </c:pt>
                <c:pt idx="22">
                  <c:v>1100</c:v>
                </c:pt>
                <c:pt idx="23">
                  <c:v>1150</c:v>
                </c:pt>
                <c:pt idx="24">
                  <c:v>1200</c:v>
                </c:pt>
                <c:pt idx="25">
                  <c:v>1250</c:v>
                </c:pt>
                <c:pt idx="26">
                  <c:v>1300</c:v>
                </c:pt>
                <c:pt idx="27">
                  <c:v>1350</c:v>
                </c:pt>
                <c:pt idx="28">
                  <c:v>1400</c:v>
                </c:pt>
                <c:pt idx="29">
                  <c:v>1450</c:v>
                </c:pt>
                <c:pt idx="30">
                  <c:v>1500</c:v>
                </c:pt>
                <c:pt idx="31">
                  <c:v>1550</c:v>
                </c:pt>
                <c:pt idx="32">
                  <c:v>1600</c:v>
                </c:pt>
                <c:pt idx="33">
                  <c:v>1650</c:v>
                </c:pt>
                <c:pt idx="34">
                  <c:v>1700</c:v>
                </c:pt>
                <c:pt idx="35">
                  <c:v>1750</c:v>
                </c:pt>
                <c:pt idx="36">
                  <c:v>1800</c:v>
                </c:pt>
                <c:pt idx="37">
                  <c:v>1850</c:v>
                </c:pt>
                <c:pt idx="38">
                  <c:v>1900</c:v>
                </c:pt>
                <c:pt idx="39">
                  <c:v>1950</c:v>
                </c:pt>
                <c:pt idx="40">
                  <c:v>2000</c:v>
                </c:pt>
                <c:pt idx="41">
                  <c:v>2050</c:v>
                </c:pt>
                <c:pt idx="42">
                  <c:v>2100</c:v>
                </c:pt>
                <c:pt idx="43">
                  <c:v>2150</c:v>
                </c:pt>
                <c:pt idx="44">
                  <c:v>2200</c:v>
                </c:pt>
                <c:pt idx="45">
                  <c:v>2250</c:v>
                </c:pt>
                <c:pt idx="46">
                  <c:v>2300</c:v>
                </c:pt>
                <c:pt idx="47">
                  <c:v>2350</c:v>
                </c:pt>
                <c:pt idx="48">
                  <c:v>2400</c:v>
                </c:pt>
                <c:pt idx="49">
                  <c:v>2450</c:v>
                </c:pt>
                <c:pt idx="50">
                  <c:v>2500</c:v>
                </c:pt>
              </c:numCache>
            </c:numRef>
          </c:xVal>
          <c:yVal>
            <c:numRef>
              <c:f>Sheet1!$C$2:$C$52</c:f>
              <c:numCache>
                <c:formatCode>General</c:formatCode>
                <c:ptCount val="51"/>
                <c:pt idx="0" formatCode="#,##0.0;[Red]\-#,##0.0">
                  <c:v>0</c:v>
                </c:pt>
                <c:pt idx="1">
                  <c:v>0.73994990000000005</c:v>
                </c:pt>
                <c:pt idx="2">
                  <c:v>3.5037400000000001</c:v>
                </c:pt>
                <c:pt idx="3">
                  <c:v>6.980969</c:v>
                </c:pt>
                <c:pt idx="4">
                  <c:v>11.787319999999999</c:v>
                </c:pt>
                <c:pt idx="5">
                  <c:v>16.554320000000001</c:v>
                </c:pt>
                <c:pt idx="6">
                  <c:v>21.516020000000001</c:v>
                </c:pt>
                <c:pt idx="7">
                  <c:v>26.209309999999999</c:v>
                </c:pt>
                <c:pt idx="8">
                  <c:v>31.169630000000002</c:v>
                </c:pt>
                <c:pt idx="9">
                  <c:v>35.24241</c:v>
                </c:pt>
                <c:pt idx="10">
                  <c:v>39.092140000000001</c:v>
                </c:pt>
                <c:pt idx="11">
                  <c:v>42.601120000000002</c:v>
                </c:pt>
                <c:pt idx="12">
                  <c:v>45.713299999999997</c:v>
                </c:pt>
                <c:pt idx="13">
                  <c:v>48.702480000000001</c:v>
                </c:pt>
                <c:pt idx="14">
                  <c:v>51.894410000000001</c:v>
                </c:pt>
                <c:pt idx="15">
                  <c:v>54.526760000000003</c:v>
                </c:pt>
                <c:pt idx="16">
                  <c:v>56.852910000000001</c:v>
                </c:pt>
                <c:pt idx="17">
                  <c:v>59.260539999999999</c:v>
                </c:pt>
                <c:pt idx="18">
                  <c:v>61.213569999999997</c:v>
                </c:pt>
                <c:pt idx="19">
                  <c:v>62.995719999999999</c:v>
                </c:pt>
                <c:pt idx="20">
                  <c:v>64.617890000000003</c:v>
                </c:pt>
                <c:pt idx="21">
                  <c:v>66.151960000000003</c:v>
                </c:pt>
                <c:pt idx="22">
                  <c:v>67.660830000000004</c:v>
                </c:pt>
                <c:pt idx="23">
                  <c:v>68.983289999999997</c:v>
                </c:pt>
                <c:pt idx="24">
                  <c:v>70.213620000000006</c:v>
                </c:pt>
                <c:pt idx="25">
                  <c:v>71.459239999999994</c:v>
                </c:pt>
                <c:pt idx="26">
                  <c:v>72.537319999999994</c:v>
                </c:pt>
                <c:pt idx="27">
                  <c:v>73.465850000000003</c:v>
                </c:pt>
                <c:pt idx="28">
                  <c:v>74.415700000000001</c:v>
                </c:pt>
                <c:pt idx="29">
                  <c:v>75.249859999999998</c:v>
                </c:pt>
                <c:pt idx="30">
                  <c:v>76.092219999999998</c:v>
                </c:pt>
                <c:pt idx="31">
                  <c:v>76.879499999999993</c:v>
                </c:pt>
                <c:pt idx="32">
                  <c:v>77.569469999999995</c:v>
                </c:pt>
                <c:pt idx="33">
                  <c:v>78.295730000000006</c:v>
                </c:pt>
                <c:pt idx="34">
                  <c:v>78.96575</c:v>
                </c:pt>
                <c:pt idx="35">
                  <c:v>79.572969999999998</c:v>
                </c:pt>
                <c:pt idx="36">
                  <c:v>80.14537</c:v>
                </c:pt>
                <c:pt idx="37">
                  <c:v>80.801879999999997</c:v>
                </c:pt>
                <c:pt idx="38">
                  <c:v>81.341639999999998</c:v>
                </c:pt>
                <c:pt idx="39">
                  <c:v>81.863600000000005</c:v>
                </c:pt>
                <c:pt idx="40">
                  <c:v>82.307019999999994</c:v>
                </c:pt>
                <c:pt idx="41">
                  <c:v>82.777860000000004</c:v>
                </c:pt>
                <c:pt idx="42">
                  <c:v>83.32593</c:v>
                </c:pt>
                <c:pt idx="43">
                  <c:v>83.723219999999998</c:v>
                </c:pt>
                <c:pt idx="44">
                  <c:v>84.130340000000004</c:v>
                </c:pt>
                <c:pt idx="45">
                  <c:v>84.482079999999996</c:v>
                </c:pt>
                <c:pt idx="46">
                  <c:v>84.855829999999997</c:v>
                </c:pt>
                <c:pt idx="47">
                  <c:v>85.176699999999997</c:v>
                </c:pt>
                <c:pt idx="48">
                  <c:v>85.501059999999995</c:v>
                </c:pt>
                <c:pt idx="49">
                  <c:v>85.833969999999994</c:v>
                </c:pt>
                <c:pt idx="50">
                  <c:v>86.156310000000005</c:v>
                </c:pt>
              </c:numCache>
            </c:numRef>
          </c:yVal>
          <c:smooth val="1"/>
          <c:extLst>
            <c:ext xmlns:c16="http://schemas.microsoft.com/office/drawing/2014/chart" uri="{C3380CC4-5D6E-409C-BE32-E72D297353CC}">
              <c16:uniqueId val="{00000001-13D4-4D26-97F6-446B13F0BA7B}"/>
            </c:ext>
          </c:extLst>
        </c:ser>
        <c:dLbls>
          <c:showLegendKey val="0"/>
          <c:showVal val="0"/>
          <c:showCatName val="0"/>
          <c:showSerName val="0"/>
          <c:showPercent val="0"/>
          <c:showBubbleSize val="0"/>
        </c:dLbls>
        <c:axId val="759327104"/>
        <c:axId val="759317920"/>
      </c:scatterChart>
      <c:valAx>
        <c:axId val="759327104"/>
        <c:scaling>
          <c:orientation val="minMax"/>
          <c:max val="2500"/>
        </c:scaling>
        <c:delete val="1"/>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500" b="0" i="0" u="none" strike="noStrike" kern="1200" baseline="0">
                    <a:solidFill>
                      <a:schemeClr val="tx1">
                        <a:lumMod val="65000"/>
                        <a:lumOff val="35000"/>
                      </a:schemeClr>
                    </a:solidFill>
                    <a:latin typeface="+mn-ea"/>
                    <a:ea typeface="+mn-ea"/>
                    <a:cs typeface="+mn-cs"/>
                  </a:defRPr>
                </a:pPr>
                <a:r>
                  <a:rPr lang="ja-JP"/>
                  <a:t>世帯</a:t>
                </a:r>
                <a:r>
                  <a:rPr lang="en-US"/>
                  <a:t>GRP</a:t>
                </a:r>
                <a:endParaRPr lang="ja-JP"/>
              </a:p>
            </c:rich>
          </c:tx>
          <c:overlay val="0"/>
          <c:spPr>
            <a:noFill/>
            <a:ln>
              <a:noFill/>
            </a:ln>
            <a:effectLst/>
          </c:spPr>
          <c:txPr>
            <a:bodyPr rot="0" spcFirstLastPara="1" vertOverflow="ellipsis" vert="horz" wrap="square" anchor="ctr" anchorCtr="1"/>
            <a:lstStyle/>
            <a:p>
              <a:pPr>
                <a:defRPr sz="500" b="0" i="0" u="none" strike="noStrike" kern="1200" baseline="0">
                  <a:solidFill>
                    <a:schemeClr val="tx1">
                      <a:lumMod val="65000"/>
                      <a:lumOff val="35000"/>
                    </a:schemeClr>
                  </a:solidFill>
                  <a:latin typeface="+mn-ea"/>
                  <a:ea typeface="+mn-ea"/>
                  <a:cs typeface="+mn-cs"/>
                </a:defRPr>
              </a:pPr>
              <a:endParaRPr lang="ja-JP"/>
            </a:p>
          </c:txPr>
        </c:title>
        <c:numFmt formatCode="General" sourceLinked="1"/>
        <c:majorTickMark val="out"/>
        <c:minorTickMark val="none"/>
        <c:tickLblPos val="nextTo"/>
        <c:crossAx val="759317920"/>
        <c:crosses val="autoZero"/>
        <c:crossBetween val="midCat"/>
      </c:valAx>
      <c:valAx>
        <c:axId val="759317920"/>
        <c:scaling>
          <c:orientation val="minMax"/>
          <c:max val="100"/>
        </c:scaling>
        <c:delete val="1"/>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500" b="0" i="0" u="none" strike="noStrike" kern="1200" baseline="0">
                    <a:solidFill>
                      <a:schemeClr val="tx1">
                        <a:lumMod val="65000"/>
                        <a:lumOff val="35000"/>
                      </a:schemeClr>
                    </a:solidFill>
                    <a:latin typeface="+mn-ea"/>
                    <a:ea typeface="+mn-ea"/>
                    <a:cs typeface="+mn-cs"/>
                  </a:defRPr>
                </a:pPr>
                <a:r>
                  <a:rPr lang="ja-JP"/>
                  <a:t>リーチ（％）</a:t>
                </a:r>
              </a:p>
            </c:rich>
          </c:tx>
          <c:overlay val="0"/>
          <c:spPr>
            <a:noFill/>
            <a:ln>
              <a:noFill/>
            </a:ln>
            <a:effectLst/>
          </c:spPr>
          <c:txPr>
            <a:bodyPr rot="-5400000" spcFirstLastPara="1" vertOverflow="ellipsis" vert="horz" wrap="square" anchor="ctr" anchorCtr="1"/>
            <a:lstStyle/>
            <a:p>
              <a:pPr>
                <a:defRPr sz="500" b="0" i="0" u="none" strike="noStrike" kern="1200" baseline="0">
                  <a:solidFill>
                    <a:schemeClr val="tx1">
                      <a:lumMod val="65000"/>
                      <a:lumOff val="35000"/>
                    </a:schemeClr>
                  </a:solidFill>
                  <a:latin typeface="+mn-ea"/>
                  <a:ea typeface="+mn-ea"/>
                  <a:cs typeface="+mn-cs"/>
                </a:defRPr>
              </a:pPr>
              <a:endParaRPr lang="ja-JP"/>
            </a:p>
          </c:txPr>
        </c:title>
        <c:numFmt formatCode="General" sourceLinked="1"/>
        <c:majorTickMark val="out"/>
        <c:minorTickMark val="none"/>
        <c:tickLblPos val="nextTo"/>
        <c:crossAx val="759327104"/>
        <c:crosses val="autoZero"/>
        <c:crossBetween val="midCat"/>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500">
          <a:latin typeface="+mn-ea"/>
          <a:ea typeface="+mn-ea"/>
        </a:defRPr>
      </a:pPr>
      <a:endParaRPr lang="ja-JP"/>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clustered"/>
        <c:varyColors val="0"/>
        <c:ser>
          <c:idx val="0"/>
          <c:order val="0"/>
          <c:tx>
            <c:strRef>
              <c:f>Sheet1!$B$24</c:f>
              <c:strCache>
                <c:ptCount val="1"/>
                <c:pt idx="0">
                  <c:v>スコア</c:v>
                </c:pt>
              </c:strCache>
            </c:strRef>
          </c:tx>
          <c:spPr>
            <a:solidFill>
              <a:srgbClr val="FF0033"/>
            </a:solidFill>
            <a:ln>
              <a:noFill/>
            </a:ln>
            <a:effectLst/>
          </c:spPr>
          <c:invertIfNegative val="0"/>
          <c:dPt>
            <c:idx val="0"/>
            <c:invertIfNegative val="0"/>
            <c:bubble3D val="0"/>
            <c:spPr>
              <a:solidFill>
                <a:schemeClr val="accent2">
                  <a:lumMod val="20000"/>
                  <a:lumOff val="80000"/>
                </a:schemeClr>
              </a:solidFill>
              <a:ln>
                <a:noFill/>
              </a:ln>
              <a:effectLst/>
            </c:spPr>
            <c:extLst>
              <c:ext xmlns:c16="http://schemas.microsoft.com/office/drawing/2014/chart" uri="{C3380CC4-5D6E-409C-BE32-E72D297353CC}">
                <c16:uniqueId val="{00000001-4E13-434D-BAB2-63D0CCACA29C}"/>
              </c:ext>
            </c:extLst>
          </c:dPt>
          <c:dPt>
            <c:idx val="1"/>
            <c:invertIfNegative val="0"/>
            <c:bubble3D val="0"/>
            <c:spPr>
              <a:solidFill>
                <a:schemeClr val="tx2">
                  <a:lumMod val="10000"/>
                  <a:lumOff val="90000"/>
                </a:schemeClr>
              </a:solidFill>
              <a:ln>
                <a:noFill/>
              </a:ln>
              <a:effectLst/>
            </c:spPr>
            <c:extLst>
              <c:ext xmlns:c16="http://schemas.microsoft.com/office/drawing/2014/chart" uri="{C3380CC4-5D6E-409C-BE32-E72D297353CC}">
                <c16:uniqueId val="{00000003-4E13-434D-BAB2-63D0CCACA29C}"/>
              </c:ext>
            </c:extLst>
          </c:dPt>
          <c:dPt>
            <c:idx val="2"/>
            <c:invertIfNegative val="0"/>
            <c:bubble3D val="0"/>
            <c:spPr>
              <a:solidFill>
                <a:schemeClr val="accent3">
                  <a:lumMod val="20000"/>
                  <a:lumOff val="80000"/>
                </a:schemeClr>
              </a:solidFill>
              <a:ln>
                <a:noFill/>
              </a:ln>
              <a:effectLst/>
            </c:spPr>
            <c:extLst>
              <c:ext xmlns:c16="http://schemas.microsoft.com/office/drawing/2014/chart" uri="{C3380CC4-5D6E-409C-BE32-E72D297353CC}">
                <c16:uniqueId val="{00000005-4E13-434D-BAB2-63D0CCACA29C}"/>
              </c:ext>
            </c:extLst>
          </c:dPt>
          <c:dPt>
            <c:idx val="3"/>
            <c:invertIfNegative val="0"/>
            <c:bubble3D val="0"/>
            <c:spPr>
              <a:solidFill>
                <a:schemeClr val="tx2">
                  <a:lumMod val="25000"/>
                  <a:lumOff val="75000"/>
                </a:schemeClr>
              </a:solidFill>
              <a:ln>
                <a:noFill/>
              </a:ln>
              <a:effectLst/>
            </c:spPr>
            <c:extLst>
              <c:ext xmlns:c16="http://schemas.microsoft.com/office/drawing/2014/chart" uri="{C3380CC4-5D6E-409C-BE32-E72D297353CC}">
                <c16:uniqueId val="{00000007-4E13-434D-BAB2-63D0CCACA29C}"/>
              </c:ext>
            </c:extLst>
          </c:dPt>
          <c:dPt>
            <c:idx val="4"/>
            <c:invertIfNegative val="0"/>
            <c:bubble3D val="0"/>
            <c:spPr>
              <a:solidFill>
                <a:schemeClr val="bg2">
                  <a:lumMod val="90000"/>
                </a:schemeClr>
              </a:solidFill>
              <a:ln>
                <a:noFill/>
              </a:ln>
              <a:effectLst/>
            </c:spPr>
            <c:extLst>
              <c:ext xmlns:c16="http://schemas.microsoft.com/office/drawing/2014/chart" uri="{C3380CC4-5D6E-409C-BE32-E72D297353CC}">
                <c16:uniqueId val="{00000009-4E13-434D-BAB2-63D0CCACA29C}"/>
              </c:ext>
            </c:extLst>
          </c:dPt>
          <c:dPt>
            <c:idx val="5"/>
            <c:invertIfNegative val="0"/>
            <c:bubble3D val="0"/>
            <c:spPr>
              <a:solidFill>
                <a:schemeClr val="accent2"/>
              </a:solidFill>
              <a:ln>
                <a:noFill/>
              </a:ln>
              <a:effectLst/>
            </c:spPr>
            <c:extLst>
              <c:ext xmlns:c16="http://schemas.microsoft.com/office/drawing/2014/chart" uri="{C3380CC4-5D6E-409C-BE32-E72D297353CC}">
                <c16:uniqueId val="{0000000B-4E13-434D-BAB2-63D0CCACA29C}"/>
              </c:ext>
            </c:extLst>
          </c:dPt>
          <c:dPt>
            <c:idx val="6"/>
            <c:invertIfNegative val="0"/>
            <c:bubble3D val="0"/>
            <c:spPr>
              <a:solidFill>
                <a:schemeClr val="accent6"/>
              </a:solidFill>
              <a:ln>
                <a:noFill/>
              </a:ln>
              <a:effectLst/>
            </c:spPr>
            <c:extLst>
              <c:ext xmlns:c16="http://schemas.microsoft.com/office/drawing/2014/chart" uri="{C3380CC4-5D6E-409C-BE32-E72D297353CC}">
                <c16:uniqueId val="{0000000D-4E13-434D-BAB2-63D0CCACA29C}"/>
              </c:ext>
            </c:extLst>
          </c:dPt>
          <c:cat>
            <c:strRef>
              <c:f>Sheet1!$A$25:$A$31</c:f>
              <c:strCache>
                <c:ptCount val="6"/>
                <c:pt idx="0">
                  <c:v>G社</c:v>
                </c:pt>
                <c:pt idx="1">
                  <c:v>F社</c:v>
                </c:pt>
                <c:pt idx="2">
                  <c:v>H社</c:v>
                </c:pt>
                <c:pt idx="3">
                  <c:v>D社</c:v>
                </c:pt>
                <c:pt idx="4">
                  <c:v>B社</c:v>
                </c:pt>
                <c:pt idx="5">
                  <c:v>A社</c:v>
                </c:pt>
              </c:strCache>
            </c:strRef>
          </c:cat>
          <c:val>
            <c:numRef>
              <c:f>Sheet1!$B$25:$B$31</c:f>
              <c:numCache>
                <c:formatCode>General</c:formatCode>
                <c:ptCount val="7"/>
                <c:pt idx="0">
                  <c:v>3.5</c:v>
                </c:pt>
                <c:pt idx="1">
                  <c:v>7.8</c:v>
                </c:pt>
                <c:pt idx="2">
                  <c:v>13.2</c:v>
                </c:pt>
                <c:pt idx="3">
                  <c:v>13.5</c:v>
                </c:pt>
                <c:pt idx="4">
                  <c:v>21.8</c:v>
                </c:pt>
                <c:pt idx="5">
                  <c:v>40.700000000000003</c:v>
                </c:pt>
                <c:pt idx="6">
                  <c:v>66.400000000000006</c:v>
                </c:pt>
              </c:numCache>
            </c:numRef>
          </c:val>
          <c:extLst>
            <c:ext xmlns:c16="http://schemas.microsoft.com/office/drawing/2014/chart" uri="{C3380CC4-5D6E-409C-BE32-E72D297353CC}">
              <c16:uniqueId val="{0000000E-4E13-434D-BAB2-63D0CCACA29C}"/>
            </c:ext>
          </c:extLst>
        </c:ser>
        <c:dLbls>
          <c:showLegendKey val="0"/>
          <c:showVal val="0"/>
          <c:showCatName val="0"/>
          <c:showSerName val="0"/>
          <c:showPercent val="0"/>
          <c:showBubbleSize val="0"/>
        </c:dLbls>
        <c:gapWidth val="78"/>
        <c:axId val="506835104"/>
        <c:axId val="506841992"/>
      </c:barChart>
      <c:catAx>
        <c:axId val="506835104"/>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1" i="0" u="none" strike="noStrike" kern="1200" baseline="0">
                <a:solidFill>
                  <a:schemeClr val="tx1">
                    <a:lumMod val="65000"/>
                    <a:lumOff val="35000"/>
                  </a:schemeClr>
                </a:solidFill>
                <a:latin typeface="游ゴシック" panose="020B0400000000000000" pitchFamily="50" charset="-128"/>
                <a:ea typeface="游ゴシック" panose="020B0400000000000000" pitchFamily="50" charset="-128"/>
                <a:cs typeface="+mn-cs"/>
              </a:defRPr>
            </a:pPr>
            <a:endParaRPr lang="ja-JP"/>
          </a:p>
        </c:txPr>
        <c:crossAx val="506841992"/>
        <c:crosses val="autoZero"/>
        <c:auto val="1"/>
        <c:lblAlgn val="ctr"/>
        <c:lblOffset val="100"/>
        <c:noMultiLvlLbl val="0"/>
      </c:catAx>
      <c:valAx>
        <c:axId val="506841992"/>
        <c:scaling>
          <c:orientation val="minMax"/>
        </c:scaling>
        <c:delete val="1"/>
        <c:axPos val="b"/>
        <c:numFmt formatCode="General" sourceLinked="1"/>
        <c:majorTickMark val="none"/>
        <c:minorTickMark val="none"/>
        <c:tickLblPos val="nextTo"/>
        <c:crossAx val="50683510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ja-JP"/>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clustered"/>
        <c:varyColors val="0"/>
        <c:ser>
          <c:idx val="0"/>
          <c:order val="0"/>
          <c:tx>
            <c:strRef>
              <c:f>Sheet1!$E$24</c:f>
              <c:strCache>
                <c:ptCount val="1"/>
                <c:pt idx="0">
                  <c:v>スコア</c:v>
                </c:pt>
              </c:strCache>
            </c:strRef>
          </c:tx>
          <c:spPr>
            <a:solidFill>
              <a:srgbClr val="FF0033"/>
            </a:solidFill>
            <a:ln>
              <a:noFill/>
            </a:ln>
            <a:effectLst/>
          </c:spPr>
          <c:invertIfNegative val="0"/>
          <c:dPt>
            <c:idx val="0"/>
            <c:invertIfNegative val="0"/>
            <c:bubble3D val="0"/>
            <c:spPr>
              <a:solidFill>
                <a:schemeClr val="accent2">
                  <a:lumMod val="20000"/>
                  <a:lumOff val="80000"/>
                </a:schemeClr>
              </a:solidFill>
              <a:ln>
                <a:noFill/>
              </a:ln>
              <a:effectLst/>
            </c:spPr>
            <c:extLst>
              <c:ext xmlns:c16="http://schemas.microsoft.com/office/drawing/2014/chart" uri="{C3380CC4-5D6E-409C-BE32-E72D297353CC}">
                <c16:uniqueId val="{00000001-E0E4-4535-A2A2-65D23BE3A4AE}"/>
              </c:ext>
            </c:extLst>
          </c:dPt>
          <c:dPt>
            <c:idx val="1"/>
            <c:invertIfNegative val="0"/>
            <c:bubble3D val="0"/>
            <c:spPr>
              <a:solidFill>
                <a:schemeClr val="tx2">
                  <a:lumMod val="10000"/>
                  <a:lumOff val="90000"/>
                </a:schemeClr>
              </a:solidFill>
              <a:ln>
                <a:noFill/>
              </a:ln>
              <a:effectLst/>
            </c:spPr>
            <c:extLst>
              <c:ext xmlns:c16="http://schemas.microsoft.com/office/drawing/2014/chart" uri="{C3380CC4-5D6E-409C-BE32-E72D297353CC}">
                <c16:uniqueId val="{00000003-E0E4-4535-A2A2-65D23BE3A4AE}"/>
              </c:ext>
            </c:extLst>
          </c:dPt>
          <c:dPt>
            <c:idx val="2"/>
            <c:invertIfNegative val="0"/>
            <c:bubble3D val="0"/>
            <c:spPr>
              <a:solidFill>
                <a:schemeClr val="accent3">
                  <a:lumMod val="20000"/>
                  <a:lumOff val="80000"/>
                </a:schemeClr>
              </a:solidFill>
              <a:ln>
                <a:noFill/>
              </a:ln>
              <a:effectLst/>
            </c:spPr>
            <c:extLst>
              <c:ext xmlns:c16="http://schemas.microsoft.com/office/drawing/2014/chart" uri="{C3380CC4-5D6E-409C-BE32-E72D297353CC}">
                <c16:uniqueId val="{00000005-E0E4-4535-A2A2-65D23BE3A4AE}"/>
              </c:ext>
            </c:extLst>
          </c:dPt>
          <c:dPt>
            <c:idx val="3"/>
            <c:invertIfNegative val="0"/>
            <c:bubble3D val="0"/>
            <c:spPr>
              <a:solidFill>
                <a:schemeClr val="tx2">
                  <a:lumMod val="25000"/>
                  <a:lumOff val="75000"/>
                </a:schemeClr>
              </a:solidFill>
              <a:ln>
                <a:noFill/>
              </a:ln>
              <a:effectLst/>
            </c:spPr>
            <c:extLst>
              <c:ext xmlns:c16="http://schemas.microsoft.com/office/drawing/2014/chart" uri="{C3380CC4-5D6E-409C-BE32-E72D297353CC}">
                <c16:uniqueId val="{00000007-E0E4-4535-A2A2-65D23BE3A4AE}"/>
              </c:ext>
            </c:extLst>
          </c:dPt>
          <c:dPt>
            <c:idx val="4"/>
            <c:invertIfNegative val="0"/>
            <c:bubble3D val="0"/>
            <c:spPr>
              <a:solidFill>
                <a:schemeClr val="bg2">
                  <a:lumMod val="90000"/>
                </a:schemeClr>
              </a:solidFill>
              <a:ln>
                <a:noFill/>
              </a:ln>
              <a:effectLst/>
            </c:spPr>
            <c:extLst>
              <c:ext xmlns:c16="http://schemas.microsoft.com/office/drawing/2014/chart" uri="{C3380CC4-5D6E-409C-BE32-E72D297353CC}">
                <c16:uniqueId val="{00000009-E0E4-4535-A2A2-65D23BE3A4AE}"/>
              </c:ext>
            </c:extLst>
          </c:dPt>
          <c:dPt>
            <c:idx val="5"/>
            <c:invertIfNegative val="0"/>
            <c:bubble3D val="0"/>
            <c:spPr>
              <a:solidFill>
                <a:schemeClr val="accent2"/>
              </a:solidFill>
              <a:ln>
                <a:noFill/>
              </a:ln>
              <a:effectLst/>
            </c:spPr>
            <c:extLst>
              <c:ext xmlns:c16="http://schemas.microsoft.com/office/drawing/2014/chart" uri="{C3380CC4-5D6E-409C-BE32-E72D297353CC}">
                <c16:uniqueId val="{0000000B-E0E4-4535-A2A2-65D23BE3A4AE}"/>
              </c:ext>
            </c:extLst>
          </c:dPt>
          <c:dPt>
            <c:idx val="6"/>
            <c:invertIfNegative val="0"/>
            <c:bubble3D val="0"/>
            <c:spPr>
              <a:solidFill>
                <a:schemeClr val="accent6"/>
              </a:solidFill>
              <a:ln>
                <a:noFill/>
              </a:ln>
              <a:effectLst/>
            </c:spPr>
            <c:extLst>
              <c:ext xmlns:c16="http://schemas.microsoft.com/office/drawing/2014/chart" uri="{C3380CC4-5D6E-409C-BE32-E72D297353CC}">
                <c16:uniqueId val="{0000000D-E0E4-4535-A2A2-65D23BE3A4AE}"/>
              </c:ext>
            </c:extLst>
          </c:dPt>
          <c:cat>
            <c:strRef>
              <c:f>Sheet1!$D$25:$D$31</c:f>
              <c:strCache>
                <c:ptCount val="6"/>
                <c:pt idx="0">
                  <c:v>G社</c:v>
                </c:pt>
                <c:pt idx="1">
                  <c:v>F社</c:v>
                </c:pt>
                <c:pt idx="2">
                  <c:v>H社</c:v>
                </c:pt>
                <c:pt idx="3">
                  <c:v>D社</c:v>
                </c:pt>
                <c:pt idx="4">
                  <c:v>B社</c:v>
                </c:pt>
                <c:pt idx="5">
                  <c:v>A社</c:v>
                </c:pt>
              </c:strCache>
            </c:strRef>
          </c:cat>
          <c:val>
            <c:numRef>
              <c:f>Sheet1!$E$25:$E$31</c:f>
              <c:numCache>
                <c:formatCode>General</c:formatCode>
                <c:ptCount val="7"/>
                <c:pt idx="0">
                  <c:v>3.9</c:v>
                </c:pt>
                <c:pt idx="1">
                  <c:v>12.7</c:v>
                </c:pt>
                <c:pt idx="2">
                  <c:v>13.5</c:v>
                </c:pt>
                <c:pt idx="3">
                  <c:v>19.8</c:v>
                </c:pt>
                <c:pt idx="4">
                  <c:v>27.1</c:v>
                </c:pt>
                <c:pt idx="5">
                  <c:v>27.2</c:v>
                </c:pt>
                <c:pt idx="6">
                  <c:v>59.4</c:v>
                </c:pt>
              </c:numCache>
            </c:numRef>
          </c:val>
          <c:extLst>
            <c:ext xmlns:c16="http://schemas.microsoft.com/office/drawing/2014/chart" uri="{C3380CC4-5D6E-409C-BE32-E72D297353CC}">
              <c16:uniqueId val="{0000000E-E0E4-4535-A2A2-65D23BE3A4AE}"/>
            </c:ext>
          </c:extLst>
        </c:ser>
        <c:dLbls>
          <c:showLegendKey val="0"/>
          <c:showVal val="0"/>
          <c:showCatName val="0"/>
          <c:showSerName val="0"/>
          <c:showPercent val="0"/>
          <c:showBubbleSize val="0"/>
        </c:dLbls>
        <c:gapWidth val="78"/>
        <c:axId val="360140512"/>
        <c:axId val="360140840"/>
      </c:barChart>
      <c:catAx>
        <c:axId val="360140512"/>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1" i="0" u="none" strike="noStrike" kern="1200" baseline="0">
                <a:solidFill>
                  <a:schemeClr val="tx1">
                    <a:lumMod val="65000"/>
                    <a:lumOff val="35000"/>
                  </a:schemeClr>
                </a:solidFill>
                <a:latin typeface="游ゴシック" panose="020B0400000000000000" pitchFamily="50" charset="-128"/>
                <a:ea typeface="游ゴシック" panose="020B0400000000000000" pitchFamily="50" charset="-128"/>
                <a:cs typeface="+mn-cs"/>
              </a:defRPr>
            </a:pPr>
            <a:endParaRPr lang="ja-JP"/>
          </a:p>
        </c:txPr>
        <c:crossAx val="360140840"/>
        <c:crosses val="autoZero"/>
        <c:auto val="1"/>
        <c:lblAlgn val="ctr"/>
        <c:lblOffset val="100"/>
        <c:noMultiLvlLbl val="0"/>
      </c:catAx>
      <c:valAx>
        <c:axId val="360140840"/>
        <c:scaling>
          <c:orientation val="minMax"/>
        </c:scaling>
        <c:delete val="1"/>
        <c:axPos val="b"/>
        <c:numFmt formatCode="General" sourceLinked="1"/>
        <c:majorTickMark val="none"/>
        <c:minorTickMark val="none"/>
        <c:tickLblPos val="nextTo"/>
        <c:crossAx val="36014051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ja-JP"/>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0"/>
          <c:order val="0"/>
          <c:tx>
            <c:strRef>
              <c:f>'raw (2)'!$S$40</c:f>
              <c:strCache>
                <c:ptCount val="1"/>
                <c:pt idx="0">
                  <c:v>SP</c:v>
                </c:pt>
              </c:strCache>
            </c:strRef>
          </c:tx>
          <c:spPr>
            <a:solidFill>
              <a:srgbClr val="C00000"/>
            </a:solidFill>
            <a:ln>
              <a:noFill/>
            </a:ln>
            <a:effectLst/>
          </c:spPr>
          <c:invertIfNegative val="0"/>
          <c:cat>
            <c:strRef>
              <c:f>'raw (2)'!$R$41:$R$55</c:f>
              <c:strCache>
                <c:ptCount val="15"/>
                <c:pt idx="0">
                  <c:v>アパレル、アクセサリー/時計、宝石/結婚指輪、婚約指輪</c:v>
                </c:pt>
                <c:pt idx="1">
                  <c:v>ダイエット、健康/健康飲料、健康食品</c:v>
                </c:pt>
                <c:pt idx="2">
                  <c:v>行事</c:v>
                </c:pt>
                <c:pt idx="3">
                  <c:v>行事/挙式、披露宴プラン</c:v>
                </c:pt>
                <c:pt idx="4">
                  <c:v>飲食店/焼肉屋</c:v>
                </c:pt>
                <c:pt idx="5">
                  <c:v>金融/保険/生命保険</c:v>
                </c:pt>
                <c:pt idx="6">
                  <c:v>不動産/不動産購入/マンション/新築マンション</c:v>
                </c:pt>
                <c:pt idx="7">
                  <c:v>スポーツ、フィットネス/スポーツジム、フィットネスクラブ</c:v>
                </c:pt>
                <c:pt idx="8">
                  <c:v>ゲーム、エンターテインメント/マンガ</c:v>
                </c:pt>
                <c:pt idx="9">
                  <c:v>食品、飲料/飲料/お酒/ビール、発泡酒</c:v>
                </c:pt>
                <c:pt idx="10">
                  <c:v>金融/保険/医療保険</c:v>
                </c:pt>
                <c:pt idx="11">
                  <c:v>幼児、子供向け製品/バッグ、ランドセル</c:v>
                </c:pt>
                <c:pt idx="12">
                  <c:v>家電、スマホ、カメラ/生活家電/炊飯器</c:v>
                </c:pt>
                <c:pt idx="13">
                  <c:v>家具、インテリア/ベッド、マットレス</c:v>
                </c:pt>
                <c:pt idx="14">
                  <c:v>金融/モバイルペイメント</c:v>
                </c:pt>
              </c:strCache>
            </c:strRef>
          </c:cat>
          <c:val>
            <c:numRef>
              <c:f>'raw (2)'!$S$41:$S$55</c:f>
              <c:numCache>
                <c:formatCode>0%</c:formatCode>
                <c:ptCount val="15"/>
                <c:pt idx="0">
                  <c:v>0.67644092529538891</c:v>
                </c:pt>
                <c:pt idx="1">
                  <c:v>0.66627210291144567</c:v>
                </c:pt>
                <c:pt idx="2">
                  <c:v>0.68638991018676032</c:v>
                </c:pt>
                <c:pt idx="3">
                  <c:v>0.68638991018676032</c:v>
                </c:pt>
                <c:pt idx="4">
                  <c:v>0.68417552172567142</c:v>
                </c:pt>
                <c:pt idx="5">
                  <c:v>0.69154653899912943</c:v>
                </c:pt>
                <c:pt idx="6">
                  <c:v>0.68281757413585631</c:v>
                </c:pt>
                <c:pt idx="7">
                  <c:v>0.70516304513325112</c:v>
                </c:pt>
                <c:pt idx="8">
                  <c:v>0.70372277727089838</c:v>
                </c:pt>
                <c:pt idx="9">
                  <c:v>0.72773586202051532</c:v>
                </c:pt>
                <c:pt idx="10">
                  <c:v>0.7420428986457992</c:v>
                </c:pt>
                <c:pt idx="11">
                  <c:v>0.74573112237905992</c:v>
                </c:pt>
                <c:pt idx="12">
                  <c:v>0.74888505950276896</c:v>
                </c:pt>
                <c:pt idx="13">
                  <c:v>0.78230165201435187</c:v>
                </c:pt>
                <c:pt idx="14">
                  <c:v>0.81123506212817786</c:v>
                </c:pt>
              </c:numCache>
            </c:numRef>
          </c:val>
          <c:extLst>
            <c:ext xmlns:c16="http://schemas.microsoft.com/office/drawing/2014/chart" uri="{C3380CC4-5D6E-409C-BE32-E72D297353CC}">
              <c16:uniqueId val="{00000000-4673-44CA-97D4-57818014561D}"/>
            </c:ext>
          </c:extLst>
        </c:ser>
        <c:ser>
          <c:idx val="1"/>
          <c:order val="1"/>
          <c:tx>
            <c:strRef>
              <c:f>'raw (2)'!$T$40</c:f>
              <c:strCache>
                <c:ptCount val="1"/>
                <c:pt idx="0">
                  <c:v>PC</c:v>
                </c:pt>
              </c:strCache>
            </c:strRef>
          </c:tx>
          <c:spPr>
            <a:solidFill>
              <a:schemeClr val="tx1">
                <a:lumMod val="50000"/>
                <a:lumOff val="50000"/>
              </a:schemeClr>
            </a:solidFill>
            <a:ln>
              <a:noFill/>
            </a:ln>
            <a:effectLst/>
          </c:spPr>
          <c:invertIfNegative val="0"/>
          <c:cat>
            <c:strRef>
              <c:f>'raw (2)'!$R$41:$R$55</c:f>
              <c:strCache>
                <c:ptCount val="15"/>
                <c:pt idx="0">
                  <c:v>アパレル、アクセサリー/時計、宝石/結婚指輪、婚約指輪</c:v>
                </c:pt>
                <c:pt idx="1">
                  <c:v>ダイエット、健康/健康飲料、健康食品</c:v>
                </c:pt>
                <c:pt idx="2">
                  <c:v>行事</c:v>
                </c:pt>
                <c:pt idx="3">
                  <c:v>行事/挙式、披露宴プラン</c:v>
                </c:pt>
                <c:pt idx="4">
                  <c:v>飲食店/焼肉屋</c:v>
                </c:pt>
                <c:pt idx="5">
                  <c:v>金融/保険/生命保険</c:v>
                </c:pt>
                <c:pt idx="6">
                  <c:v>不動産/不動産購入/マンション/新築マンション</c:v>
                </c:pt>
                <c:pt idx="7">
                  <c:v>スポーツ、フィットネス/スポーツジム、フィットネスクラブ</c:v>
                </c:pt>
                <c:pt idx="8">
                  <c:v>ゲーム、エンターテインメント/マンガ</c:v>
                </c:pt>
                <c:pt idx="9">
                  <c:v>食品、飲料/飲料/お酒/ビール、発泡酒</c:v>
                </c:pt>
                <c:pt idx="10">
                  <c:v>金融/保険/医療保険</c:v>
                </c:pt>
                <c:pt idx="11">
                  <c:v>幼児、子供向け製品/バッグ、ランドセル</c:v>
                </c:pt>
                <c:pt idx="12">
                  <c:v>家電、スマホ、カメラ/生活家電/炊飯器</c:v>
                </c:pt>
                <c:pt idx="13">
                  <c:v>家具、インテリア/ベッド、マットレス</c:v>
                </c:pt>
                <c:pt idx="14">
                  <c:v>金融/モバイルペイメント</c:v>
                </c:pt>
              </c:strCache>
            </c:strRef>
          </c:cat>
          <c:val>
            <c:numRef>
              <c:f>'raw (2)'!$T$41:$T$55</c:f>
              <c:numCache>
                <c:formatCode>0%</c:formatCode>
                <c:ptCount val="15"/>
                <c:pt idx="0">
                  <c:v>0.30936932388417182</c:v>
                </c:pt>
                <c:pt idx="1">
                  <c:v>0.30774579017385711</c:v>
                </c:pt>
                <c:pt idx="2">
                  <c:v>0.29882748907058843</c:v>
                </c:pt>
                <c:pt idx="3">
                  <c:v>0.29882748907058843</c:v>
                </c:pt>
                <c:pt idx="4">
                  <c:v>0.29728172420028626</c:v>
                </c:pt>
                <c:pt idx="5">
                  <c:v>0.29138106327439434</c:v>
                </c:pt>
                <c:pt idx="6">
                  <c:v>0.28213201227943768</c:v>
                </c:pt>
                <c:pt idx="7">
                  <c:v>0.26651798058148357</c:v>
                </c:pt>
                <c:pt idx="8">
                  <c:v>0.26183972662514665</c:v>
                </c:pt>
                <c:pt idx="9">
                  <c:v>0.24964970127142033</c:v>
                </c:pt>
                <c:pt idx="10">
                  <c:v>0.23896406648503551</c:v>
                </c:pt>
                <c:pt idx="11">
                  <c:v>0.23700346522054072</c:v>
                </c:pt>
                <c:pt idx="12">
                  <c:v>0.20946152939790266</c:v>
                </c:pt>
                <c:pt idx="13">
                  <c:v>0.19079216956587569</c:v>
                </c:pt>
                <c:pt idx="14">
                  <c:v>0.17261086890323155</c:v>
                </c:pt>
              </c:numCache>
            </c:numRef>
          </c:val>
          <c:extLst>
            <c:ext xmlns:c16="http://schemas.microsoft.com/office/drawing/2014/chart" uri="{C3380CC4-5D6E-409C-BE32-E72D297353CC}">
              <c16:uniqueId val="{00000001-4673-44CA-97D4-57818014561D}"/>
            </c:ext>
          </c:extLst>
        </c:ser>
        <c:dLbls>
          <c:showLegendKey val="0"/>
          <c:showVal val="0"/>
          <c:showCatName val="0"/>
          <c:showSerName val="0"/>
          <c:showPercent val="0"/>
          <c:showBubbleSize val="0"/>
        </c:dLbls>
        <c:gapWidth val="150"/>
        <c:overlap val="100"/>
        <c:axId val="1098513391"/>
        <c:axId val="1098513871"/>
      </c:barChart>
      <c:catAx>
        <c:axId val="109851339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ja-JP" sz="900" b="0" i="0" u="none" strike="noStrike" kern="1200" baseline="0">
                <a:solidFill>
                  <a:schemeClr val="tx1">
                    <a:lumMod val="65000"/>
                    <a:lumOff val="35000"/>
                  </a:schemeClr>
                </a:solidFill>
                <a:latin typeface="メイリオ" panose="020B0604030504040204" pitchFamily="50" charset="-128"/>
                <a:ea typeface="メイリオ" panose="020B0604030504040204" pitchFamily="50" charset="-128"/>
                <a:cs typeface="+mn-cs"/>
              </a:defRPr>
            </a:pPr>
            <a:endParaRPr lang="ja-JP"/>
          </a:p>
        </c:txPr>
        <c:crossAx val="1098513871"/>
        <c:crosses val="autoZero"/>
        <c:auto val="1"/>
        <c:lblAlgn val="ctr"/>
        <c:lblOffset val="100"/>
        <c:noMultiLvlLbl val="0"/>
      </c:catAx>
      <c:valAx>
        <c:axId val="1098513871"/>
        <c:scaling>
          <c:orientation val="minMax"/>
        </c:scaling>
        <c:delete val="0"/>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lang="ja-JP" sz="900" b="0" i="0" u="none" strike="noStrike" kern="1200" baseline="0">
                <a:solidFill>
                  <a:schemeClr val="tx1">
                    <a:lumMod val="65000"/>
                    <a:lumOff val="35000"/>
                  </a:schemeClr>
                </a:solidFill>
                <a:latin typeface="+mn-lt"/>
                <a:ea typeface="+mn-ea"/>
                <a:cs typeface="+mn-cs"/>
              </a:defRPr>
            </a:pPr>
            <a:endParaRPr lang="ja-JP"/>
          </a:p>
        </c:txPr>
        <c:crossAx val="109851339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lang="ja-JP" sz="900" b="0" i="0" u="none" strike="noStrike" kern="1200" baseline="0">
              <a:solidFill>
                <a:schemeClr val="tx1">
                  <a:lumMod val="65000"/>
                  <a:lumOff val="35000"/>
                </a:schemeClr>
              </a:solidFill>
              <a:latin typeface="+mn-ea"/>
              <a:ea typeface="+mn-ea"/>
              <a:cs typeface="+mn-cs"/>
            </a:defRPr>
          </a:pPr>
          <a:endParaRPr lang="ja-JP"/>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0"/>
          <c:order val="0"/>
          <c:tx>
            <c:strRef>
              <c:f>'raw (2)'!$S$22</c:f>
              <c:strCache>
                <c:ptCount val="1"/>
                <c:pt idx="0">
                  <c:v>PC</c:v>
                </c:pt>
              </c:strCache>
            </c:strRef>
          </c:tx>
          <c:spPr>
            <a:solidFill>
              <a:srgbClr val="C00000"/>
            </a:solidFill>
            <a:ln>
              <a:noFill/>
            </a:ln>
            <a:effectLst/>
          </c:spPr>
          <c:invertIfNegative val="0"/>
          <c:cat>
            <c:strRef>
              <c:f>'raw (2)'!$R$23:$R$37</c:f>
              <c:strCache>
                <c:ptCount val="15"/>
                <c:pt idx="0">
                  <c:v>不動産/賃貸（オフィス）</c:v>
                </c:pt>
                <c:pt idx="1">
                  <c:v>ソフトウエア</c:v>
                </c:pt>
                <c:pt idx="2">
                  <c:v>コンピューター、周辺機器/ノートパソコン</c:v>
                </c:pt>
                <c:pt idx="3">
                  <c:v>金融/税金</c:v>
                </c:pt>
                <c:pt idx="4">
                  <c:v>ビジネスサービス/広告、マーケティングサービス</c:v>
                </c:pt>
                <c:pt idx="5">
                  <c:v>ソフトウエア/動画、画像、音楽ソフト</c:v>
                </c:pt>
                <c:pt idx="6">
                  <c:v>コンピューター、周辺機器/デスクトップパソコン</c:v>
                </c:pt>
                <c:pt idx="7">
                  <c:v>コンピューター、周辺機器/ディスプレイ、モニター</c:v>
                </c:pt>
                <c:pt idx="8">
                  <c:v>コンピューター、周辺機器/プリンター、スキャナー、FAX</c:v>
                </c:pt>
                <c:pt idx="9">
                  <c:v>ビジネスサービス</c:v>
                </c:pt>
                <c:pt idx="10">
                  <c:v>DIY、工具/材料、部品</c:v>
                </c:pt>
                <c:pt idx="11">
                  <c:v>ソフトウエア/オフィス、ビジネスソフト</c:v>
                </c:pt>
                <c:pt idx="12">
                  <c:v>ソフトウエア/業務管理、会計ソフト</c:v>
                </c:pt>
                <c:pt idx="13">
                  <c:v>ビジネスサービス/クラウドサービス</c:v>
                </c:pt>
                <c:pt idx="14">
                  <c:v>家具、インテリア/オフィス家具</c:v>
                </c:pt>
              </c:strCache>
            </c:strRef>
          </c:cat>
          <c:val>
            <c:numRef>
              <c:f>'raw (2)'!$S$23:$S$37</c:f>
              <c:numCache>
                <c:formatCode>0%</c:formatCode>
                <c:ptCount val="15"/>
                <c:pt idx="0">
                  <c:v>0.81524959334005431</c:v>
                </c:pt>
                <c:pt idx="1">
                  <c:v>0.85005841423245732</c:v>
                </c:pt>
                <c:pt idx="2">
                  <c:v>0.85527986451170424</c:v>
                </c:pt>
                <c:pt idx="3">
                  <c:v>0.86306880518259232</c:v>
                </c:pt>
                <c:pt idx="4">
                  <c:v>0.87141151036215092</c:v>
                </c:pt>
                <c:pt idx="5">
                  <c:v>0.88489210432624921</c:v>
                </c:pt>
                <c:pt idx="6">
                  <c:v>0.88498810530247918</c:v>
                </c:pt>
                <c:pt idx="7">
                  <c:v>0.88905874710198052</c:v>
                </c:pt>
                <c:pt idx="8">
                  <c:v>0.91432056297973974</c:v>
                </c:pt>
                <c:pt idx="9">
                  <c:v>0.91444337266704845</c:v>
                </c:pt>
                <c:pt idx="10">
                  <c:v>0.92155507286552951</c:v>
                </c:pt>
                <c:pt idx="11">
                  <c:v>0.92817532962232474</c:v>
                </c:pt>
                <c:pt idx="12">
                  <c:v>0.93566157666286554</c:v>
                </c:pt>
                <c:pt idx="13">
                  <c:v>0.96943335413768861</c:v>
                </c:pt>
                <c:pt idx="14">
                  <c:v>0.97281570643076443</c:v>
                </c:pt>
              </c:numCache>
            </c:numRef>
          </c:val>
          <c:extLst>
            <c:ext xmlns:c16="http://schemas.microsoft.com/office/drawing/2014/chart" uri="{C3380CC4-5D6E-409C-BE32-E72D297353CC}">
              <c16:uniqueId val="{00000000-3DED-43A0-806F-DBAC7B444C14}"/>
            </c:ext>
          </c:extLst>
        </c:ser>
        <c:ser>
          <c:idx val="1"/>
          <c:order val="1"/>
          <c:tx>
            <c:strRef>
              <c:f>'raw (2)'!$T$22</c:f>
              <c:strCache>
                <c:ptCount val="1"/>
                <c:pt idx="0">
                  <c:v>SP</c:v>
                </c:pt>
              </c:strCache>
            </c:strRef>
          </c:tx>
          <c:spPr>
            <a:solidFill>
              <a:schemeClr val="bg1">
                <a:lumMod val="50000"/>
              </a:schemeClr>
            </a:solidFill>
            <a:ln>
              <a:noFill/>
            </a:ln>
            <a:effectLst/>
          </c:spPr>
          <c:invertIfNegative val="0"/>
          <c:cat>
            <c:strRef>
              <c:f>'raw (2)'!$R$23:$R$37</c:f>
              <c:strCache>
                <c:ptCount val="15"/>
                <c:pt idx="0">
                  <c:v>不動産/賃貸（オフィス）</c:v>
                </c:pt>
                <c:pt idx="1">
                  <c:v>ソフトウエア</c:v>
                </c:pt>
                <c:pt idx="2">
                  <c:v>コンピューター、周辺機器/ノートパソコン</c:v>
                </c:pt>
                <c:pt idx="3">
                  <c:v>金融/税金</c:v>
                </c:pt>
                <c:pt idx="4">
                  <c:v>ビジネスサービス/広告、マーケティングサービス</c:v>
                </c:pt>
                <c:pt idx="5">
                  <c:v>ソフトウエア/動画、画像、音楽ソフト</c:v>
                </c:pt>
                <c:pt idx="6">
                  <c:v>コンピューター、周辺機器/デスクトップパソコン</c:v>
                </c:pt>
                <c:pt idx="7">
                  <c:v>コンピューター、周辺機器/ディスプレイ、モニター</c:v>
                </c:pt>
                <c:pt idx="8">
                  <c:v>コンピューター、周辺機器/プリンター、スキャナー、FAX</c:v>
                </c:pt>
                <c:pt idx="9">
                  <c:v>ビジネスサービス</c:v>
                </c:pt>
                <c:pt idx="10">
                  <c:v>DIY、工具/材料、部品</c:v>
                </c:pt>
                <c:pt idx="11">
                  <c:v>ソフトウエア/オフィス、ビジネスソフト</c:v>
                </c:pt>
                <c:pt idx="12">
                  <c:v>ソフトウエア/業務管理、会計ソフト</c:v>
                </c:pt>
                <c:pt idx="13">
                  <c:v>ビジネスサービス/クラウドサービス</c:v>
                </c:pt>
                <c:pt idx="14">
                  <c:v>家具、インテリア/オフィス家具</c:v>
                </c:pt>
              </c:strCache>
            </c:strRef>
          </c:cat>
          <c:val>
            <c:numRef>
              <c:f>'raw (2)'!$T$23:$T$37</c:f>
              <c:numCache>
                <c:formatCode>0%</c:formatCode>
                <c:ptCount val="15"/>
                <c:pt idx="0">
                  <c:v>0.17636156347090706</c:v>
                </c:pt>
                <c:pt idx="1">
                  <c:v>0.13627869446070093</c:v>
                </c:pt>
                <c:pt idx="2">
                  <c:v>0.12312518870584284</c:v>
                </c:pt>
                <c:pt idx="3">
                  <c:v>0.12683295948066217</c:v>
                </c:pt>
                <c:pt idx="4">
                  <c:v>0.12095061310666359</c:v>
                </c:pt>
                <c:pt idx="5">
                  <c:v>0.10079851386539243</c:v>
                </c:pt>
                <c:pt idx="6">
                  <c:v>9.6226136877494442E-2</c:v>
                </c:pt>
                <c:pt idx="7">
                  <c:v>9.1213860430188268E-2</c:v>
                </c:pt>
                <c:pt idx="8">
                  <c:v>7.123200776523779E-2</c:v>
                </c:pt>
                <c:pt idx="9">
                  <c:v>7.9978296507731875E-2</c:v>
                </c:pt>
                <c:pt idx="10">
                  <c:v>7.2012829105506757E-2</c:v>
                </c:pt>
                <c:pt idx="11">
                  <c:v>6.4117429933895326E-2</c:v>
                </c:pt>
                <c:pt idx="12">
                  <c:v>5.9253803504532764E-2</c:v>
                </c:pt>
                <c:pt idx="13">
                  <c:v>2.800359597300044E-2</c:v>
                </c:pt>
                <c:pt idx="14">
                  <c:v>2.2947181685423954E-2</c:v>
                </c:pt>
              </c:numCache>
            </c:numRef>
          </c:val>
          <c:extLst>
            <c:ext xmlns:c16="http://schemas.microsoft.com/office/drawing/2014/chart" uri="{C3380CC4-5D6E-409C-BE32-E72D297353CC}">
              <c16:uniqueId val="{00000001-3DED-43A0-806F-DBAC7B444C14}"/>
            </c:ext>
          </c:extLst>
        </c:ser>
        <c:dLbls>
          <c:showLegendKey val="0"/>
          <c:showVal val="0"/>
          <c:showCatName val="0"/>
          <c:showSerName val="0"/>
          <c:showPercent val="0"/>
          <c:showBubbleSize val="0"/>
        </c:dLbls>
        <c:gapWidth val="150"/>
        <c:overlap val="100"/>
        <c:axId val="1627798319"/>
        <c:axId val="1627798799"/>
      </c:barChart>
      <c:catAx>
        <c:axId val="1627798319"/>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ja-JP" sz="800" b="0" i="0" u="none" strike="noStrike" kern="1200" baseline="0">
                <a:solidFill>
                  <a:schemeClr val="tx1">
                    <a:lumMod val="65000"/>
                    <a:lumOff val="35000"/>
                  </a:schemeClr>
                </a:solidFill>
                <a:latin typeface="メイリオ" panose="020B0604030504040204" pitchFamily="50" charset="-128"/>
                <a:ea typeface="メイリオ" panose="020B0604030504040204" pitchFamily="50" charset="-128"/>
                <a:cs typeface="+mn-cs"/>
              </a:defRPr>
            </a:pPr>
            <a:endParaRPr lang="ja-JP"/>
          </a:p>
        </c:txPr>
        <c:crossAx val="1627798799"/>
        <c:crosses val="autoZero"/>
        <c:auto val="1"/>
        <c:lblAlgn val="ctr"/>
        <c:lblOffset val="100"/>
        <c:noMultiLvlLbl val="0"/>
      </c:catAx>
      <c:valAx>
        <c:axId val="1627798799"/>
        <c:scaling>
          <c:orientation val="minMax"/>
        </c:scaling>
        <c:delete val="0"/>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lang="ja-JP" sz="900" b="0" i="0" u="none" strike="noStrike" kern="1200" baseline="0">
                <a:solidFill>
                  <a:schemeClr val="tx1">
                    <a:lumMod val="65000"/>
                    <a:lumOff val="35000"/>
                  </a:schemeClr>
                </a:solidFill>
                <a:latin typeface="メイリオ" panose="020B0604030504040204" pitchFamily="50" charset="-128"/>
                <a:ea typeface="メイリオ" panose="020B0604030504040204" pitchFamily="50" charset="-128"/>
                <a:cs typeface="+mn-cs"/>
              </a:defRPr>
            </a:pPr>
            <a:endParaRPr lang="ja-JP"/>
          </a:p>
        </c:txPr>
        <c:crossAx val="1627798319"/>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lang="ja-JP" sz="900" b="0" i="0" u="none" strike="noStrike" kern="1200" baseline="0">
              <a:solidFill>
                <a:schemeClr val="tx1">
                  <a:lumMod val="65000"/>
                  <a:lumOff val="35000"/>
                </a:schemeClr>
              </a:solidFill>
              <a:latin typeface="メイリオ" panose="020B0604030504040204" pitchFamily="50" charset="-128"/>
              <a:ea typeface="メイリオ" panose="020B0604030504040204" pitchFamily="50" charset="-128"/>
              <a:cs typeface="+mn-cs"/>
            </a:defRPr>
          </a:pPr>
          <a:endParaRPr lang="ja-JP"/>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spPr>
            <a:solidFill>
              <a:srgbClr val="E5E5EB"/>
            </a:solidFill>
            <a:ln w="3175"/>
          </c:spPr>
          <c:dPt>
            <c:idx val="0"/>
            <c:bubble3D val="0"/>
            <c:spPr>
              <a:solidFill>
                <a:srgbClr val="595981"/>
              </a:solidFill>
              <a:ln w="3175">
                <a:solidFill>
                  <a:schemeClr val="lt1"/>
                </a:solidFill>
              </a:ln>
              <a:effectLst/>
            </c:spPr>
            <c:extLst>
              <c:ext xmlns:c16="http://schemas.microsoft.com/office/drawing/2014/chart" uri="{C3380CC4-5D6E-409C-BE32-E72D297353CC}">
                <c16:uniqueId val="{00000001-AA97-4D96-B91B-42BEE4C912DE}"/>
              </c:ext>
            </c:extLst>
          </c:dPt>
          <c:dPt>
            <c:idx val="1"/>
            <c:bubble3D val="0"/>
            <c:spPr>
              <a:solidFill>
                <a:srgbClr val="8C8CA8"/>
              </a:solidFill>
              <a:ln w="3175">
                <a:solidFill>
                  <a:schemeClr val="lt1"/>
                </a:solidFill>
              </a:ln>
              <a:effectLst/>
            </c:spPr>
            <c:extLst>
              <c:ext xmlns:c16="http://schemas.microsoft.com/office/drawing/2014/chart" uri="{C3380CC4-5D6E-409C-BE32-E72D297353CC}">
                <c16:uniqueId val="{00000003-AA97-4D96-B91B-42BEE4C912DE}"/>
              </c:ext>
            </c:extLst>
          </c:dPt>
          <c:dPt>
            <c:idx val="2"/>
            <c:bubble3D val="0"/>
            <c:spPr>
              <a:solidFill>
                <a:srgbClr val="E5E5EB"/>
              </a:solidFill>
              <a:ln w="3175">
                <a:solidFill>
                  <a:schemeClr val="lt1"/>
                </a:solidFill>
              </a:ln>
              <a:effectLst/>
            </c:spPr>
            <c:extLst>
              <c:ext xmlns:c16="http://schemas.microsoft.com/office/drawing/2014/chart" uri="{C3380CC4-5D6E-409C-BE32-E72D297353CC}">
                <c16:uniqueId val="{00000005-AA97-4D96-B91B-42BEE4C912DE}"/>
              </c:ext>
            </c:extLst>
          </c:dPt>
          <c:dPt>
            <c:idx val="3"/>
            <c:bubble3D val="0"/>
            <c:spPr>
              <a:solidFill>
                <a:srgbClr val="F6F6F8"/>
              </a:solidFill>
              <a:ln w="3175">
                <a:solidFill>
                  <a:schemeClr val="lt1"/>
                </a:solidFill>
              </a:ln>
              <a:effectLst/>
            </c:spPr>
            <c:extLst>
              <c:ext xmlns:c16="http://schemas.microsoft.com/office/drawing/2014/chart" uri="{C3380CC4-5D6E-409C-BE32-E72D297353CC}">
                <c16:uniqueId val="{00000007-AA97-4D96-B91B-42BEE4C912DE}"/>
              </c:ext>
            </c:extLst>
          </c:dPt>
          <c:dLbls>
            <c:dLbl>
              <c:idx val="0"/>
              <c:layout>
                <c:manualLayout>
                  <c:x val="-0.20245100612423447"/>
                  <c:y val="-9.1669218431029459E-2"/>
                </c:manualLayout>
              </c:layout>
              <c:showLegendKey val="0"/>
              <c:showVal val="1"/>
              <c:showCatName val="1"/>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1-AA97-4D96-B91B-42BEE4C912DE}"/>
                </c:ext>
              </c:extLst>
            </c:dLbl>
            <c:dLbl>
              <c:idx val="1"/>
              <c:layout>
                <c:manualLayout>
                  <c:x val="0.1821548892719283"/>
                  <c:y val="-7.4451273921864791E-2"/>
                </c:manualLayout>
              </c:layout>
              <c:showLegendKey val="0"/>
              <c:showVal val="1"/>
              <c:showCatName val="1"/>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3-AA97-4D96-B91B-42BEE4C912DE}"/>
                </c:ext>
              </c:extLst>
            </c:dLbl>
            <c:dLbl>
              <c:idx val="2"/>
              <c:layout>
                <c:manualLayout>
                  <c:x val="0.15350443708684214"/>
                  <c:y val="0.19015826192292162"/>
                </c:manualLayout>
              </c:layout>
              <c:spPr>
                <a:noFill/>
                <a:ln>
                  <a:noFill/>
                </a:ln>
                <a:effectLst/>
              </c:spPr>
              <c:txPr>
                <a:bodyPr rot="0" spcFirstLastPara="1" vertOverflow="ellipsis" vert="horz" wrap="square" lIns="38100" tIns="19050" rIns="38100" bIns="19050" anchor="ctr" anchorCtr="1">
                  <a:spAutoFit/>
                </a:bodyPr>
                <a:lstStyle/>
                <a:p>
                  <a:pPr>
                    <a:defRPr lang="ja-JP" sz="900" b="1" i="0" u="none" strike="noStrike" kern="1200" baseline="0">
                      <a:solidFill>
                        <a:srgbClr val="C00000"/>
                      </a:solidFill>
                      <a:latin typeface="+mn-ea"/>
                      <a:ea typeface="+mn-ea"/>
                      <a:cs typeface="+mn-cs"/>
                    </a:defRPr>
                  </a:pPr>
                  <a:endParaRPr lang="ja-JP"/>
                </a:p>
              </c:txPr>
              <c:showLegendKey val="0"/>
              <c:showVal val="1"/>
              <c:showCatName val="1"/>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5-AA97-4D96-B91B-42BEE4C912DE}"/>
                </c:ext>
              </c:extLst>
            </c:dLbl>
            <c:dLbl>
              <c:idx val="3"/>
              <c:layout>
                <c:manualLayout>
                  <c:x val="-0.10748024325779088"/>
                  <c:y val="2.275194291155079E-2"/>
                </c:manualLayout>
              </c:layout>
              <c:spPr>
                <a:noFill/>
                <a:ln>
                  <a:noFill/>
                </a:ln>
                <a:effectLst/>
              </c:spPr>
              <c:txPr>
                <a:bodyPr rot="0" spcFirstLastPara="1" vertOverflow="ellipsis" vert="horz" wrap="square" lIns="38100" tIns="19050" rIns="38100" bIns="19050" anchor="ctr" anchorCtr="1">
                  <a:noAutofit/>
                </a:bodyPr>
                <a:lstStyle/>
                <a:p>
                  <a:pPr>
                    <a:defRPr lang="ja-JP" sz="900" b="1" i="0" u="none" strike="noStrike" kern="1200" baseline="0">
                      <a:solidFill>
                        <a:srgbClr val="C00000"/>
                      </a:solidFill>
                      <a:latin typeface="+mn-ea"/>
                      <a:ea typeface="+mn-ea"/>
                      <a:cs typeface="+mn-cs"/>
                    </a:defRPr>
                  </a:pPr>
                  <a:endParaRPr lang="ja-JP"/>
                </a:p>
              </c:txPr>
              <c:showLegendKey val="0"/>
              <c:showVal val="1"/>
              <c:showCatName val="1"/>
              <c:showSerName val="0"/>
              <c:showPercent val="0"/>
              <c:showBubbleSize val="0"/>
              <c:separator>
</c:separator>
              <c:extLst>
                <c:ext xmlns:c15="http://schemas.microsoft.com/office/drawing/2012/chart" uri="{CE6537A1-D6FC-4f65-9D91-7224C49458BB}">
                  <c15:layout>
                    <c:manualLayout>
                      <c:w val="0.20944356584509619"/>
                      <c:h val="0.16830518043279943"/>
                    </c:manualLayout>
                  </c15:layout>
                </c:ext>
                <c:ext xmlns:c16="http://schemas.microsoft.com/office/drawing/2014/chart" uri="{C3380CC4-5D6E-409C-BE32-E72D297353CC}">
                  <c16:uniqueId val="{00000007-AA97-4D96-B91B-42BEE4C912DE}"/>
                </c:ext>
              </c:extLst>
            </c:dLbl>
            <c:spPr>
              <a:noFill/>
              <a:ln>
                <a:noFill/>
              </a:ln>
              <a:effectLst/>
            </c:spPr>
            <c:txPr>
              <a:bodyPr rot="0" spcFirstLastPara="1" vertOverflow="ellipsis" vert="horz" wrap="square" lIns="38100" tIns="19050" rIns="38100" bIns="19050" anchor="ctr" anchorCtr="1">
                <a:spAutoFit/>
              </a:bodyPr>
              <a:lstStyle/>
              <a:p>
                <a:pPr>
                  <a:defRPr lang="ja-JP" sz="900" b="0" i="0" u="none" strike="noStrike" kern="1200" baseline="0">
                    <a:solidFill>
                      <a:schemeClr val="bg1"/>
                    </a:solidFill>
                    <a:latin typeface="+mn-ea"/>
                    <a:ea typeface="+mn-ea"/>
                    <a:cs typeface="+mn-cs"/>
                  </a:defRPr>
                </a:pPr>
                <a:endParaRPr lang="ja-JP"/>
              </a:p>
            </c:txPr>
            <c:showLegendKey val="0"/>
            <c:showVal val="1"/>
            <c:showCatName val="1"/>
            <c:showSerName val="0"/>
            <c:showPercent val="0"/>
            <c:showBubbleSize val="0"/>
            <c:separator>
</c:separator>
            <c:showLeaderLines val="0"/>
            <c:extLst>
              <c:ext xmlns:c15="http://schemas.microsoft.com/office/drawing/2012/chart" uri="{CE6537A1-D6FC-4f65-9D91-7224C49458BB}"/>
            </c:extLst>
          </c:dLbls>
          <c:cat>
            <c:strRef>
              <c:f>'SP年収 '!$G$29:$G$32</c:f>
              <c:strCache>
                <c:ptCount val="4"/>
                <c:pt idx="0">
                  <c:v>500万円未満</c:v>
                </c:pt>
                <c:pt idx="1">
                  <c:v>500-800万円</c:v>
                </c:pt>
                <c:pt idx="2">
                  <c:v>800-1200万円</c:v>
                </c:pt>
                <c:pt idx="3">
                  <c:v>1200万円以上</c:v>
                </c:pt>
              </c:strCache>
            </c:strRef>
          </c:cat>
          <c:val>
            <c:numRef>
              <c:f>'SP年収 '!$I$29:$I$32</c:f>
              <c:numCache>
                <c:formatCode>0%</c:formatCode>
                <c:ptCount val="4"/>
                <c:pt idx="0">
                  <c:v>0.58000000000000007</c:v>
                </c:pt>
                <c:pt idx="1">
                  <c:v>0.25</c:v>
                </c:pt>
                <c:pt idx="2">
                  <c:v>0.13</c:v>
                </c:pt>
                <c:pt idx="3">
                  <c:v>0.04</c:v>
                </c:pt>
              </c:numCache>
            </c:numRef>
          </c:val>
          <c:extLst>
            <c:ext xmlns:c16="http://schemas.microsoft.com/office/drawing/2014/chart" uri="{C3380CC4-5D6E-409C-BE32-E72D297353CC}">
              <c16:uniqueId val="{00000008-AA97-4D96-B91B-42BEE4C912DE}"/>
            </c:ext>
          </c:extLst>
        </c:ser>
        <c:dLbls>
          <c:showLegendKey val="0"/>
          <c:showVal val="0"/>
          <c:showCatName val="0"/>
          <c:showSerName val="0"/>
          <c:showPercent val="0"/>
          <c:showBubbleSize val="0"/>
          <c:showLeaderLines val="0"/>
        </c:dLbls>
        <c:firstSliceAng val="0"/>
      </c:pie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spPr>
            <a:ln w="3175"/>
          </c:spPr>
          <c:dPt>
            <c:idx val="0"/>
            <c:bubble3D val="0"/>
            <c:spPr>
              <a:solidFill>
                <a:srgbClr val="595981"/>
              </a:solidFill>
              <a:ln w="3175">
                <a:solidFill>
                  <a:schemeClr val="lt1"/>
                </a:solidFill>
              </a:ln>
              <a:effectLst/>
            </c:spPr>
            <c:extLst>
              <c:ext xmlns:c16="http://schemas.microsoft.com/office/drawing/2014/chart" uri="{C3380CC4-5D6E-409C-BE32-E72D297353CC}">
                <c16:uniqueId val="{00000001-92D5-491A-B96D-E69E12E97FF6}"/>
              </c:ext>
            </c:extLst>
          </c:dPt>
          <c:dPt>
            <c:idx val="1"/>
            <c:bubble3D val="0"/>
            <c:spPr>
              <a:solidFill>
                <a:srgbClr val="8C8CA8"/>
              </a:solidFill>
              <a:ln w="3175">
                <a:solidFill>
                  <a:schemeClr val="lt1"/>
                </a:solidFill>
              </a:ln>
              <a:effectLst/>
            </c:spPr>
            <c:extLst>
              <c:ext xmlns:c16="http://schemas.microsoft.com/office/drawing/2014/chart" uri="{C3380CC4-5D6E-409C-BE32-E72D297353CC}">
                <c16:uniqueId val="{00000003-92D5-491A-B96D-E69E12E97FF6}"/>
              </c:ext>
            </c:extLst>
          </c:dPt>
          <c:dPt>
            <c:idx val="2"/>
            <c:bubble3D val="0"/>
            <c:spPr>
              <a:solidFill>
                <a:srgbClr val="E5E5EB"/>
              </a:solidFill>
              <a:ln w="3175">
                <a:solidFill>
                  <a:schemeClr val="lt1"/>
                </a:solidFill>
              </a:ln>
              <a:effectLst/>
            </c:spPr>
            <c:extLst>
              <c:ext xmlns:c16="http://schemas.microsoft.com/office/drawing/2014/chart" uri="{C3380CC4-5D6E-409C-BE32-E72D297353CC}">
                <c16:uniqueId val="{00000005-92D5-491A-B96D-E69E12E97FF6}"/>
              </c:ext>
            </c:extLst>
          </c:dPt>
          <c:dPt>
            <c:idx val="3"/>
            <c:bubble3D val="0"/>
            <c:spPr>
              <a:solidFill>
                <a:srgbClr val="E5E5EB">
                  <a:alpha val="35000"/>
                </a:srgbClr>
              </a:solidFill>
              <a:ln w="3175">
                <a:solidFill>
                  <a:schemeClr val="lt1"/>
                </a:solidFill>
              </a:ln>
              <a:effectLst/>
            </c:spPr>
            <c:extLst>
              <c:ext xmlns:c16="http://schemas.microsoft.com/office/drawing/2014/chart" uri="{C3380CC4-5D6E-409C-BE32-E72D297353CC}">
                <c16:uniqueId val="{00000007-92D5-491A-B96D-E69E12E97FF6}"/>
              </c:ext>
            </c:extLst>
          </c:dPt>
          <c:dLbls>
            <c:dLbl>
              <c:idx val="0"/>
              <c:layout>
                <c:manualLayout>
                  <c:x val="-0.21520122484689413"/>
                  <c:y val="1.1278607783610251E-2"/>
                </c:manualLayout>
              </c:layout>
              <c:spPr>
                <a:noFill/>
                <a:ln>
                  <a:noFill/>
                </a:ln>
                <a:effectLst/>
              </c:spPr>
              <c:txPr>
                <a:bodyPr rot="0" spcFirstLastPara="1" vertOverflow="ellipsis" vert="horz" wrap="square" lIns="38100" tIns="19050" rIns="38100" bIns="19050" anchor="ctr" anchorCtr="1">
                  <a:spAutoFit/>
                </a:bodyPr>
                <a:lstStyle/>
                <a:p>
                  <a:pPr>
                    <a:defRPr lang="ja-JP" sz="900" b="0" i="0" u="none" strike="noStrike" kern="1200" baseline="0">
                      <a:solidFill>
                        <a:schemeClr val="bg1"/>
                      </a:solidFill>
                      <a:latin typeface="+mn-ea"/>
                      <a:ea typeface="+mn-ea"/>
                      <a:cs typeface="+mn-cs"/>
                    </a:defRPr>
                  </a:pPr>
                  <a:endParaRPr lang="ja-JP"/>
                </a:p>
              </c:txPr>
              <c:showLegendKey val="0"/>
              <c:showVal val="1"/>
              <c:showCatName val="1"/>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1-92D5-491A-B96D-E69E12E97FF6}"/>
                </c:ext>
              </c:extLst>
            </c:dLbl>
            <c:dLbl>
              <c:idx val="1"/>
              <c:layout>
                <c:manualLayout>
                  <c:x val="0.17592596237970254"/>
                  <c:y val="-0.17831416593137614"/>
                </c:manualLayout>
              </c:layout>
              <c:spPr>
                <a:noFill/>
                <a:ln>
                  <a:noFill/>
                </a:ln>
                <a:effectLst/>
              </c:spPr>
              <c:txPr>
                <a:bodyPr rot="0" spcFirstLastPara="1" vertOverflow="ellipsis" vert="horz" wrap="square" lIns="38100" tIns="19050" rIns="38100" bIns="19050" anchor="ctr" anchorCtr="1">
                  <a:spAutoFit/>
                </a:bodyPr>
                <a:lstStyle/>
                <a:p>
                  <a:pPr>
                    <a:defRPr lang="ja-JP" sz="900" b="0" i="0" u="none" strike="noStrike" kern="1200" baseline="0">
                      <a:solidFill>
                        <a:schemeClr val="bg1"/>
                      </a:solidFill>
                      <a:latin typeface="+mn-ea"/>
                      <a:ea typeface="+mn-ea"/>
                      <a:cs typeface="+mn-cs"/>
                    </a:defRPr>
                  </a:pPr>
                  <a:endParaRPr lang="ja-JP"/>
                </a:p>
              </c:txPr>
              <c:showLegendKey val="0"/>
              <c:showVal val="1"/>
              <c:showCatName val="1"/>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3-92D5-491A-B96D-E69E12E97FF6}"/>
                </c:ext>
              </c:extLst>
            </c:dLbl>
            <c:dLbl>
              <c:idx val="2"/>
              <c:layout>
                <c:manualLayout>
                  <c:x val="0.17697156605424316"/>
                  <c:y val="0.17879117003404768"/>
                </c:manualLayout>
              </c:layout>
              <c:spPr>
                <a:noFill/>
                <a:ln>
                  <a:noFill/>
                </a:ln>
                <a:effectLst/>
              </c:spPr>
              <c:txPr>
                <a:bodyPr rot="0" spcFirstLastPara="1" vertOverflow="ellipsis" vert="horz" wrap="square" lIns="38100" tIns="19050" rIns="38100" bIns="19050" anchor="ctr" anchorCtr="1">
                  <a:spAutoFit/>
                </a:bodyPr>
                <a:lstStyle/>
                <a:p>
                  <a:pPr>
                    <a:defRPr lang="ja-JP" sz="900" b="1" i="0" u="none" strike="noStrike" kern="1200" baseline="0">
                      <a:solidFill>
                        <a:srgbClr val="C00000"/>
                      </a:solidFill>
                      <a:latin typeface="+mn-ea"/>
                      <a:ea typeface="+mn-ea"/>
                      <a:cs typeface="+mn-cs"/>
                    </a:defRPr>
                  </a:pPr>
                  <a:endParaRPr lang="ja-JP"/>
                </a:p>
              </c:txPr>
              <c:showLegendKey val="0"/>
              <c:showVal val="1"/>
              <c:showCatName val="1"/>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5-92D5-491A-B96D-E69E12E97FF6}"/>
                </c:ext>
              </c:extLst>
            </c:dLbl>
            <c:dLbl>
              <c:idx val="3"/>
              <c:layout>
                <c:manualLayout>
                  <c:x val="-0.11432174103237099"/>
                  <c:y val="8.9029341827807432E-3"/>
                </c:manualLayout>
              </c:layout>
              <c:spPr>
                <a:noFill/>
                <a:ln>
                  <a:noFill/>
                </a:ln>
                <a:effectLst/>
              </c:spPr>
              <c:txPr>
                <a:bodyPr rot="0" spcFirstLastPara="1" vertOverflow="ellipsis" vert="horz" wrap="square" lIns="38100" tIns="19050" rIns="38100" bIns="19050" anchor="ctr" anchorCtr="1">
                  <a:spAutoFit/>
                </a:bodyPr>
                <a:lstStyle/>
                <a:p>
                  <a:pPr>
                    <a:defRPr lang="ja-JP" sz="900" b="1" i="0" u="none" strike="noStrike" kern="1200" baseline="0">
                      <a:solidFill>
                        <a:srgbClr val="C00000"/>
                      </a:solidFill>
                      <a:latin typeface="+mn-ea"/>
                      <a:ea typeface="+mn-ea"/>
                      <a:cs typeface="+mn-cs"/>
                    </a:defRPr>
                  </a:pPr>
                  <a:endParaRPr lang="ja-JP"/>
                </a:p>
              </c:txPr>
              <c:showLegendKey val="0"/>
              <c:showVal val="1"/>
              <c:showCatName val="1"/>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7-92D5-491A-B96D-E69E12E97FF6}"/>
                </c:ext>
              </c:extLst>
            </c:dLbl>
            <c:spPr>
              <a:noFill/>
              <a:ln>
                <a:noFill/>
              </a:ln>
              <a:effectLst/>
            </c:spPr>
            <c:txPr>
              <a:bodyPr rot="0" spcFirstLastPara="1" vertOverflow="ellipsis" vert="horz" wrap="square" lIns="38100" tIns="19050" rIns="38100" bIns="19050" anchor="ctr" anchorCtr="1">
                <a:spAutoFit/>
              </a:bodyPr>
              <a:lstStyle/>
              <a:p>
                <a:pPr>
                  <a:defRPr lang="ja-JP" sz="900" b="0" i="0" u="none" strike="noStrike" kern="1200" baseline="0">
                    <a:solidFill>
                      <a:schemeClr val="tx1">
                        <a:lumMod val="75000"/>
                        <a:lumOff val="25000"/>
                      </a:schemeClr>
                    </a:solidFill>
                    <a:latin typeface="+mn-ea"/>
                    <a:ea typeface="+mn-ea"/>
                    <a:cs typeface="+mn-cs"/>
                  </a:defRPr>
                </a:pPr>
                <a:endParaRPr lang="ja-JP"/>
              </a:p>
            </c:txPr>
            <c:showLegendKey val="0"/>
            <c:showVal val="1"/>
            <c:showCatName val="1"/>
            <c:showSerName val="0"/>
            <c:showPercent val="0"/>
            <c:showBubbleSize val="0"/>
            <c:separator>
</c:separator>
            <c:showLeaderLines val="0"/>
            <c:extLst>
              <c:ext xmlns:c15="http://schemas.microsoft.com/office/drawing/2012/chart" uri="{CE6537A1-D6FC-4f65-9D91-7224C49458BB}"/>
            </c:extLst>
          </c:dLbls>
          <c:cat>
            <c:strRef>
              <c:f>PC年収!$G$37:$G$40</c:f>
              <c:strCache>
                <c:ptCount val="4"/>
                <c:pt idx="0">
                  <c:v>500万円未満</c:v>
                </c:pt>
                <c:pt idx="1">
                  <c:v>500-800万円</c:v>
                </c:pt>
                <c:pt idx="2">
                  <c:v>800-1200万円</c:v>
                </c:pt>
                <c:pt idx="3">
                  <c:v>1200万円以上</c:v>
                </c:pt>
              </c:strCache>
            </c:strRef>
          </c:cat>
          <c:val>
            <c:numRef>
              <c:f>PC年収!$I$37:$I$40</c:f>
              <c:numCache>
                <c:formatCode>0%</c:formatCode>
                <c:ptCount val="4"/>
                <c:pt idx="0">
                  <c:v>0.49013984915147712</c:v>
                </c:pt>
                <c:pt idx="1">
                  <c:v>0.29321181646763045</c:v>
                </c:pt>
                <c:pt idx="2">
                  <c:v>0.16322281583909493</c:v>
                </c:pt>
                <c:pt idx="3">
                  <c:v>5.3425518541797619E-2</c:v>
                </c:pt>
              </c:numCache>
            </c:numRef>
          </c:val>
          <c:extLst>
            <c:ext xmlns:c16="http://schemas.microsoft.com/office/drawing/2014/chart" uri="{C3380CC4-5D6E-409C-BE32-E72D297353CC}">
              <c16:uniqueId val="{00000008-92D5-491A-B96D-E69E12E97FF6}"/>
            </c:ext>
          </c:extLst>
        </c:ser>
        <c:dLbls>
          <c:showLegendKey val="0"/>
          <c:showVal val="0"/>
          <c:showCatName val="0"/>
          <c:showSerName val="0"/>
          <c:showPercent val="0"/>
          <c:showBubbleSize val="0"/>
          <c:showLeaderLines val="0"/>
        </c:dLbls>
        <c:firstSliceAng val="0"/>
      </c:pie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1"/>
            </a:solidFill>
            <a:ln>
              <a:noFill/>
            </a:ln>
            <a:effectLst/>
          </c:spPr>
          <c:invertIfNegative val="0"/>
          <c:dPt>
            <c:idx val="0"/>
            <c:invertIfNegative val="0"/>
            <c:bubble3D val="0"/>
            <c:spPr>
              <a:solidFill>
                <a:schemeClr val="accent3">
                  <a:lumMod val="20000"/>
                  <a:lumOff val="80000"/>
                </a:schemeClr>
              </a:solidFill>
              <a:ln>
                <a:noFill/>
              </a:ln>
              <a:effectLst/>
            </c:spPr>
            <c:extLst>
              <c:ext xmlns:c16="http://schemas.microsoft.com/office/drawing/2014/chart" uri="{C3380CC4-5D6E-409C-BE32-E72D297353CC}">
                <c16:uniqueId val="{00000003-2242-4A90-8C15-4E0979D7BE69}"/>
              </c:ext>
            </c:extLst>
          </c:dPt>
          <c:dPt>
            <c:idx val="1"/>
            <c:invertIfNegative val="0"/>
            <c:bubble3D val="0"/>
            <c:spPr>
              <a:solidFill>
                <a:schemeClr val="accent3">
                  <a:lumMod val="40000"/>
                  <a:lumOff val="60000"/>
                </a:schemeClr>
              </a:solidFill>
              <a:ln>
                <a:noFill/>
              </a:ln>
              <a:effectLst/>
            </c:spPr>
            <c:extLst>
              <c:ext xmlns:c16="http://schemas.microsoft.com/office/drawing/2014/chart" uri="{C3380CC4-5D6E-409C-BE32-E72D297353CC}">
                <c16:uniqueId val="{00000002-2242-4A90-8C15-4E0979D7BE69}"/>
              </c:ext>
            </c:extLst>
          </c:dPt>
          <c:dPt>
            <c:idx val="2"/>
            <c:invertIfNegative val="0"/>
            <c:bubble3D val="0"/>
            <c:spPr>
              <a:solidFill>
                <a:srgbClr val="C00000"/>
              </a:solidFill>
              <a:ln>
                <a:noFill/>
              </a:ln>
              <a:effectLst/>
            </c:spPr>
            <c:extLst>
              <c:ext xmlns:c16="http://schemas.microsoft.com/office/drawing/2014/chart" uri="{C3380CC4-5D6E-409C-BE32-E72D297353CC}">
                <c16:uniqueId val="{00000001-2242-4A90-8C15-4E0979D7BE69}"/>
              </c:ext>
            </c:extLst>
          </c:dPt>
          <c:cat>
            <c:strRef>
              <c:f>クラブツーリズム!$B$21:$B$23</c:f>
              <c:strCache>
                <c:ptCount val="3"/>
                <c:pt idx="0">
                  <c:v>クラブツーリズム予約実績あり</c:v>
                </c:pt>
                <c:pt idx="1">
                  <c:v>クラブツーリズム予約実績なし、サイト訪問利用アリ</c:v>
                </c:pt>
                <c:pt idx="2">
                  <c:v>競合利用</c:v>
                </c:pt>
              </c:strCache>
            </c:strRef>
          </c:cat>
          <c:val>
            <c:numRef>
              <c:f>クラブツーリズム!$C$21:$C$23</c:f>
              <c:numCache>
                <c:formatCode>0.0%</c:formatCode>
                <c:ptCount val="3"/>
                <c:pt idx="0">
                  <c:v>1.399</c:v>
                </c:pt>
                <c:pt idx="1">
                  <c:v>1.0720000000000001</c:v>
                </c:pt>
                <c:pt idx="2">
                  <c:v>1.774</c:v>
                </c:pt>
              </c:numCache>
            </c:numRef>
          </c:val>
          <c:extLst>
            <c:ext xmlns:c16="http://schemas.microsoft.com/office/drawing/2014/chart" uri="{C3380CC4-5D6E-409C-BE32-E72D297353CC}">
              <c16:uniqueId val="{00000000-2242-4A90-8C15-4E0979D7BE69}"/>
            </c:ext>
          </c:extLst>
        </c:ser>
        <c:dLbls>
          <c:showLegendKey val="0"/>
          <c:showVal val="0"/>
          <c:showCatName val="0"/>
          <c:showSerName val="0"/>
          <c:showPercent val="0"/>
          <c:showBubbleSize val="0"/>
        </c:dLbls>
        <c:gapWidth val="75"/>
        <c:overlap val="-27"/>
        <c:axId val="1170249616"/>
        <c:axId val="1170224176"/>
      </c:barChart>
      <c:catAx>
        <c:axId val="1170249616"/>
        <c:scaling>
          <c:orientation val="minMax"/>
        </c:scaling>
        <c:delete val="1"/>
        <c:axPos val="b"/>
        <c:numFmt formatCode="General" sourceLinked="1"/>
        <c:majorTickMark val="none"/>
        <c:minorTickMark val="none"/>
        <c:tickLblPos val="nextTo"/>
        <c:crossAx val="1170224176"/>
        <c:crosses val="autoZero"/>
        <c:auto val="1"/>
        <c:lblAlgn val="ctr"/>
        <c:lblOffset val="100"/>
        <c:noMultiLvlLbl val="0"/>
      </c:catAx>
      <c:valAx>
        <c:axId val="1170224176"/>
        <c:scaling>
          <c:orientation val="minMax"/>
        </c:scaling>
        <c:delete val="1"/>
        <c:axPos val="l"/>
        <c:numFmt formatCode="0.0%" sourceLinked="1"/>
        <c:majorTickMark val="none"/>
        <c:minorTickMark val="none"/>
        <c:tickLblPos val="nextTo"/>
        <c:crossAx val="1170249616"/>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773C1B3-77A8-4BEC-8F09-E0E05647131F}" type="doc">
      <dgm:prSet loTypeId="urn:microsoft.com/office/officeart/2005/8/layout/chevron1" loCatId="process" qsTypeId="urn:microsoft.com/office/officeart/2005/8/quickstyle/simple1" qsCatId="simple" csTypeId="urn:microsoft.com/office/officeart/2005/8/colors/accent1_3" csCatId="accent1" phldr="1"/>
      <dgm:spPr/>
    </dgm:pt>
    <dgm:pt modelId="{D740DCBB-B0A4-440B-A6A8-679C4AFB258C}">
      <dgm:prSet phldrT="[テキスト]"/>
      <dgm:spPr>
        <a:xfrm>
          <a:off x="2589" y="0"/>
          <a:ext cx="1928151" cy="549093"/>
        </a:xfrm>
        <a:prstGeom prst="chevron">
          <a:avLst/>
        </a:prstGeom>
        <a:solidFill>
          <a:srgbClr val="F5F5F5">
            <a:shade val="80000"/>
            <a:hueOff val="0"/>
            <a:satOff val="0"/>
            <a:lumOff val="0"/>
            <a:alphaOff val="0"/>
          </a:srgbClr>
        </a:solidFill>
        <a:ln w="25400" cap="flat" cmpd="sng" algn="ctr">
          <a:solidFill>
            <a:srgbClr val="F5F5F5">
              <a:hueOff val="0"/>
              <a:satOff val="0"/>
              <a:lumOff val="0"/>
              <a:alphaOff val="0"/>
            </a:srgbClr>
          </a:solidFill>
          <a:prstDash val="solid"/>
        </a:ln>
        <a:effectLst/>
      </dgm:spPr>
      <dgm:t>
        <a:bodyPr/>
        <a:lstStyle/>
        <a:p>
          <a:pPr>
            <a:buNone/>
          </a:pPr>
          <a:r>
            <a:rPr kumimoji="1" lang="ja-JP" altLang="en-US" b="1" dirty="0">
              <a:solidFill>
                <a:srgbClr val="000000">
                  <a:lumMod val="65000"/>
                  <a:lumOff val="35000"/>
                </a:srgbClr>
              </a:solidFill>
              <a:latin typeface="游ゴシック" panose="020B0400000000000000" pitchFamily="50" charset="-128"/>
              <a:ea typeface="游ゴシック" panose="020B0400000000000000" pitchFamily="50" charset="-128"/>
              <a:cs typeface="+mn-cs"/>
            </a:rPr>
            <a:t>無関心</a:t>
          </a:r>
        </a:p>
      </dgm:t>
    </dgm:pt>
    <dgm:pt modelId="{BF34F194-C2F1-4BD6-BC09-35D8586A6984}" type="parTrans" cxnId="{537377BA-08C4-48A5-876C-070BECA6AF95}">
      <dgm:prSet/>
      <dgm:spPr/>
      <dgm:t>
        <a:bodyPr/>
        <a:lstStyle/>
        <a:p>
          <a:endParaRPr kumimoji="1" lang="ja-JP" altLang="en-US" b="1">
            <a:solidFill>
              <a:schemeClr val="tx1">
                <a:lumMod val="65000"/>
                <a:lumOff val="35000"/>
              </a:schemeClr>
            </a:solidFill>
            <a:latin typeface="游ゴシック" panose="020B0400000000000000" pitchFamily="50" charset="-128"/>
            <a:ea typeface="游ゴシック" panose="020B0400000000000000" pitchFamily="50" charset="-128"/>
          </a:endParaRPr>
        </a:p>
      </dgm:t>
    </dgm:pt>
    <dgm:pt modelId="{ED8C29E1-5A73-4107-85D6-122DA3F5C668}" type="sibTrans" cxnId="{537377BA-08C4-48A5-876C-070BECA6AF95}">
      <dgm:prSet/>
      <dgm:spPr/>
      <dgm:t>
        <a:bodyPr/>
        <a:lstStyle/>
        <a:p>
          <a:endParaRPr kumimoji="1" lang="ja-JP" altLang="en-US" b="1">
            <a:solidFill>
              <a:schemeClr val="tx1">
                <a:lumMod val="65000"/>
                <a:lumOff val="35000"/>
              </a:schemeClr>
            </a:solidFill>
            <a:latin typeface="游ゴシック" panose="020B0400000000000000" pitchFamily="50" charset="-128"/>
            <a:ea typeface="游ゴシック" panose="020B0400000000000000" pitchFamily="50" charset="-128"/>
          </a:endParaRPr>
        </a:p>
      </dgm:t>
    </dgm:pt>
    <dgm:pt modelId="{6EAD0518-0661-4970-AAE2-84F5E84AC5A4}">
      <dgm:prSet phldrT="[テキスト]"/>
      <dgm:spPr>
        <a:xfrm>
          <a:off x="1737925" y="0"/>
          <a:ext cx="1928151" cy="549093"/>
        </a:xfrm>
        <a:prstGeom prst="chevron">
          <a:avLst/>
        </a:prstGeom>
        <a:solidFill>
          <a:srgbClr val="C9002C"/>
        </a:solidFill>
        <a:ln w="25400" cap="flat" cmpd="sng" algn="ctr">
          <a:solidFill>
            <a:srgbClr val="F5F5F5">
              <a:hueOff val="0"/>
              <a:satOff val="0"/>
              <a:lumOff val="0"/>
              <a:alphaOff val="0"/>
            </a:srgbClr>
          </a:solidFill>
          <a:prstDash val="solid"/>
        </a:ln>
        <a:effectLst/>
      </dgm:spPr>
      <dgm:t>
        <a:bodyPr/>
        <a:lstStyle/>
        <a:p>
          <a:pPr>
            <a:buNone/>
          </a:pPr>
          <a:r>
            <a:rPr kumimoji="1" lang="ja-JP" altLang="en-US" b="1" dirty="0">
              <a:solidFill>
                <a:srgbClr val="F5F5F5"/>
              </a:solidFill>
              <a:latin typeface="游ゴシック" panose="020B0400000000000000" pitchFamily="50" charset="-128"/>
              <a:ea typeface="游ゴシック" panose="020B0400000000000000" pitchFamily="50" charset="-128"/>
              <a:cs typeface="+mn-cs"/>
            </a:rPr>
            <a:t>潜在関心</a:t>
          </a:r>
        </a:p>
      </dgm:t>
    </dgm:pt>
    <dgm:pt modelId="{C64ACF88-C67E-4AD5-9A4C-EEF6040B5FBE}" type="parTrans" cxnId="{A7272715-B2A7-4E7C-99E5-BE77BA54CAA4}">
      <dgm:prSet/>
      <dgm:spPr/>
      <dgm:t>
        <a:bodyPr/>
        <a:lstStyle/>
        <a:p>
          <a:endParaRPr kumimoji="1" lang="ja-JP" altLang="en-US" b="1">
            <a:solidFill>
              <a:schemeClr val="tx1">
                <a:lumMod val="65000"/>
                <a:lumOff val="35000"/>
              </a:schemeClr>
            </a:solidFill>
            <a:latin typeface="游ゴシック" panose="020B0400000000000000" pitchFamily="50" charset="-128"/>
            <a:ea typeface="游ゴシック" panose="020B0400000000000000" pitchFamily="50" charset="-128"/>
          </a:endParaRPr>
        </a:p>
      </dgm:t>
    </dgm:pt>
    <dgm:pt modelId="{0F946CC0-14F9-44D9-830A-A9D6A9B9B853}" type="sibTrans" cxnId="{A7272715-B2A7-4E7C-99E5-BE77BA54CAA4}">
      <dgm:prSet/>
      <dgm:spPr/>
      <dgm:t>
        <a:bodyPr/>
        <a:lstStyle/>
        <a:p>
          <a:endParaRPr kumimoji="1" lang="ja-JP" altLang="en-US" b="1">
            <a:solidFill>
              <a:schemeClr val="tx1">
                <a:lumMod val="65000"/>
                <a:lumOff val="35000"/>
              </a:schemeClr>
            </a:solidFill>
            <a:latin typeface="游ゴシック" panose="020B0400000000000000" pitchFamily="50" charset="-128"/>
            <a:ea typeface="游ゴシック" panose="020B0400000000000000" pitchFamily="50" charset="-128"/>
          </a:endParaRPr>
        </a:p>
      </dgm:t>
    </dgm:pt>
    <dgm:pt modelId="{F9CF016D-6246-4C97-AA32-18C7290A217E}">
      <dgm:prSet phldrT="[テキスト]"/>
      <dgm:spPr>
        <a:xfrm>
          <a:off x="3473262" y="0"/>
          <a:ext cx="1928151" cy="549093"/>
        </a:xfrm>
        <a:prstGeom prst="chevron">
          <a:avLst/>
        </a:prstGeom>
        <a:solidFill>
          <a:srgbClr val="F5F5F5">
            <a:shade val="80000"/>
            <a:hueOff val="0"/>
            <a:satOff val="0"/>
            <a:lumOff val="5108"/>
            <a:alphaOff val="0"/>
          </a:srgbClr>
        </a:solidFill>
        <a:ln w="25400" cap="flat" cmpd="sng" algn="ctr">
          <a:solidFill>
            <a:srgbClr val="F5F5F5">
              <a:hueOff val="0"/>
              <a:satOff val="0"/>
              <a:lumOff val="0"/>
              <a:alphaOff val="0"/>
            </a:srgbClr>
          </a:solidFill>
          <a:prstDash val="solid"/>
        </a:ln>
        <a:effectLst/>
      </dgm:spPr>
      <dgm:t>
        <a:bodyPr/>
        <a:lstStyle/>
        <a:p>
          <a:pPr>
            <a:buNone/>
          </a:pPr>
          <a:r>
            <a:rPr kumimoji="1" lang="ja-JP" altLang="en-US" b="1" dirty="0">
              <a:solidFill>
                <a:srgbClr val="000000">
                  <a:lumMod val="65000"/>
                  <a:lumOff val="35000"/>
                </a:srgbClr>
              </a:solidFill>
              <a:latin typeface="游ゴシック" panose="020B0400000000000000" pitchFamily="50" charset="-128"/>
              <a:ea typeface="游ゴシック" panose="020B0400000000000000" pitchFamily="50" charset="-128"/>
              <a:cs typeface="+mn-cs"/>
            </a:rPr>
            <a:t>顕在関心</a:t>
          </a:r>
        </a:p>
      </dgm:t>
    </dgm:pt>
    <dgm:pt modelId="{ED8AEF33-9B60-4EC4-82FF-C5928F8974BD}" type="parTrans" cxnId="{F6D791AD-3814-417A-93F7-A2772AE813FA}">
      <dgm:prSet/>
      <dgm:spPr/>
      <dgm:t>
        <a:bodyPr/>
        <a:lstStyle/>
        <a:p>
          <a:endParaRPr kumimoji="1" lang="ja-JP" altLang="en-US" b="1">
            <a:solidFill>
              <a:schemeClr val="tx1">
                <a:lumMod val="65000"/>
                <a:lumOff val="35000"/>
              </a:schemeClr>
            </a:solidFill>
            <a:latin typeface="游ゴシック" panose="020B0400000000000000" pitchFamily="50" charset="-128"/>
            <a:ea typeface="游ゴシック" panose="020B0400000000000000" pitchFamily="50" charset="-128"/>
          </a:endParaRPr>
        </a:p>
      </dgm:t>
    </dgm:pt>
    <dgm:pt modelId="{54FE22EF-CDEA-47C7-9887-07161D26867A}" type="sibTrans" cxnId="{F6D791AD-3814-417A-93F7-A2772AE813FA}">
      <dgm:prSet/>
      <dgm:spPr/>
      <dgm:t>
        <a:bodyPr/>
        <a:lstStyle/>
        <a:p>
          <a:endParaRPr kumimoji="1" lang="ja-JP" altLang="en-US" b="1">
            <a:solidFill>
              <a:schemeClr val="tx1">
                <a:lumMod val="65000"/>
                <a:lumOff val="35000"/>
              </a:schemeClr>
            </a:solidFill>
            <a:latin typeface="游ゴシック" panose="020B0400000000000000" pitchFamily="50" charset="-128"/>
            <a:ea typeface="游ゴシック" panose="020B0400000000000000" pitchFamily="50" charset="-128"/>
          </a:endParaRPr>
        </a:p>
      </dgm:t>
    </dgm:pt>
    <dgm:pt modelId="{59D68358-DAC1-463C-90F2-BF6A3964A1D6}">
      <dgm:prSet phldrT="[テキスト]"/>
      <dgm:spPr>
        <a:xfrm>
          <a:off x="5208598" y="0"/>
          <a:ext cx="1928151" cy="549093"/>
        </a:xfrm>
        <a:prstGeom prst="chevron">
          <a:avLst/>
        </a:prstGeom>
        <a:solidFill>
          <a:srgbClr val="F5F5F5">
            <a:shade val="80000"/>
            <a:hueOff val="0"/>
            <a:satOff val="0"/>
            <a:lumOff val="7663"/>
            <a:alphaOff val="0"/>
          </a:srgbClr>
        </a:solidFill>
        <a:ln w="25400" cap="flat" cmpd="sng" algn="ctr">
          <a:solidFill>
            <a:srgbClr val="F5F5F5">
              <a:hueOff val="0"/>
              <a:satOff val="0"/>
              <a:lumOff val="0"/>
              <a:alphaOff val="0"/>
            </a:srgbClr>
          </a:solidFill>
          <a:prstDash val="solid"/>
        </a:ln>
        <a:effectLst/>
      </dgm:spPr>
      <dgm:t>
        <a:bodyPr/>
        <a:lstStyle/>
        <a:p>
          <a:pPr>
            <a:buNone/>
          </a:pPr>
          <a:r>
            <a:rPr kumimoji="1" lang="ja-JP" altLang="en-US" b="1" dirty="0">
              <a:solidFill>
                <a:srgbClr val="000000">
                  <a:lumMod val="65000"/>
                  <a:lumOff val="35000"/>
                </a:srgbClr>
              </a:solidFill>
              <a:latin typeface="游ゴシック" panose="020B0400000000000000" pitchFamily="50" charset="-128"/>
              <a:ea typeface="游ゴシック" panose="020B0400000000000000" pitchFamily="50" charset="-128"/>
              <a:cs typeface="+mn-cs"/>
            </a:rPr>
            <a:t>購入</a:t>
          </a:r>
        </a:p>
      </dgm:t>
    </dgm:pt>
    <dgm:pt modelId="{B401D7DF-D0EB-4CD6-9D78-647387BCA7BC}" type="parTrans" cxnId="{7D094F70-A2BD-49BF-BB82-86EB5B3F9D53}">
      <dgm:prSet/>
      <dgm:spPr/>
      <dgm:t>
        <a:bodyPr/>
        <a:lstStyle/>
        <a:p>
          <a:endParaRPr kumimoji="1" lang="ja-JP" altLang="en-US" b="1">
            <a:solidFill>
              <a:schemeClr val="tx1">
                <a:lumMod val="65000"/>
                <a:lumOff val="35000"/>
              </a:schemeClr>
            </a:solidFill>
            <a:latin typeface="游ゴシック" panose="020B0400000000000000" pitchFamily="50" charset="-128"/>
            <a:ea typeface="游ゴシック" panose="020B0400000000000000" pitchFamily="50" charset="-128"/>
          </a:endParaRPr>
        </a:p>
      </dgm:t>
    </dgm:pt>
    <dgm:pt modelId="{4F91E8E1-47FB-4B31-B615-F26CAA3604CD}" type="sibTrans" cxnId="{7D094F70-A2BD-49BF-BB82-86EB5B3F9D53}">
      <dgm:prSet/>
      <dgm:spPr/>
      <dgm:t>
        <a:bodyPr/>
        <a:lstStyle/>
        <a:p>
          <a:endParaRPr kumimoji="1" lang="ja-JP" altLang="en-US" b="1">
            <a:solidFill>
              <a:schemeClr val="tx1">
                <a:lumMod val="65000"/>
                <a:lumOff val="35000"/>
              </a:schemeClr>
            </a:solidFill>
            <a:latin typeface="游ゴシック" panose="020B0400000000000000" pitchFamily="50" charset="-128"/>
            <a:ea typeface="游ゴシック" panose="020B0400000000000000" pitchFamily="50" charset="-128"/>
          </a:endParaRPr>
        </a:p>
      </dgm:t>
    </dgm:pt>
    <dgm:pt modelId="{2ECF28BB-BB74-4792-89D0-779BA03B34D6}">
      <dgm:prSet phldrT="[テキスト]"/>
      <dgm:spPr>
        <a:xfrm>
          <a:off x="6943934" y="0"/>
          <a:ext cx="3769497" cy="549093"/>
        </a:xfrm>
        <a:prstGeom prst="chevron">
          <a:avLst/>
        </a:prstGeom>
        <a:solidFill>
          <a:srgbClr val="F5F5F5">
            <a:shade val="80000"/>
            <a:hueOff val="0"/>
            <a:satOff val="0"/>
            <a:lumOff val="10217"/>
            <a:alphaOff val="0"/>
          </a:srgbClr>
        </a:solidFill>
        <a:ln w="25400" cap="flat" cmpd="sng" algn="ctr">
          <a:solidFill>
            <a:srgbClr val="F5F5F5">
              <a:hueOff val="0"/>
              <a:satOff val="0"/>
              <a:lumOff val="0"/>
              <a:alphaOff val="0"/>
            </a:srgbClr>
          </a:solidFill>
          <a:prstDash val="solid"/>
        </a:ln>
        <a:effectLst/>
      </dgm:spPr>
      <dgm:t>
        <a:bodyPr/>
        <a:lstStyle/>
        <a:p>
          <a:pPr>
            <a:buNone/>
          </a:pPr>
          <a:r>
            <a:rPr kumimoji="1" lang="ja-JP" altLang="en-US" b="1" dirty="0">
              <a:solidFill>
                <a:srgbClr val="000000">
                  <a:lumMod val="65000"/>
                  <a:lumOff val="35000"/>
                </a:srgbClr>
              </a:solidFill>
              <a:latin typeface="游ゴシック" panose="020B0400000000000000" pitchFamily="50" charset="-128"/>
              <a:ea typeface="游ゴシック" panose="020B0400000000000000" pitchFamily="50" charset="-128"/>
              <a:cs typeface="+mn-cs"/>
            </a:rPr>
            <a:t>リピート</a:t>
          </a:r>
        </a:p>
      </dgm:t>
    </dgm:pt>
    <dgm:pt modelId="{6EC8C4B3-6326-404A-8E30-30175F273247}" type="parTrans" cxnId="{5FC023DE-0513-41D8-85E4-10F815867E59}">
      <dgm:prSet/>
      <dgm:spPr/>
      <dgm:t>
        <a:bodyPr/>
        <a:lstStyle/>
        <a:p>
          <a:endParaRPr kumimoji="1" lang="ja-JP" altLang="en-US" b="1">
            <a:solidFill>
              <a:schemeClr val="tx1">
                <a:lumMod val="65000"/>
                <a:lumOff val="35000"/>
              </a:schemeClr>
            </a:solidFill>
            <a:latin typeface="游ゴシック" panose="020B0400000000000000" pitchFamily="50" charset="-128"/>
            <a:ea typeface="游ゴシック" panose="020B0400000000000000" pitchFamily="50" charset="-128"/>
          </a:endParaRPr>
        </a:p>
      </dgm:t>
    </dgm:pt>
    <dgm:pt modelId="{99ED5027-3C5D-4E59-8AD4-BF73F03F9AAA}" type="sibTrans" cxnId="{5FC023DE-0513-41D8-85E4-10F815867E59}">
      <dgm:prSet/>
      <dgm:spPr/>
      <dgm:t>
        <a:bodyPr/>
        <a:lstStyle/>
        <a:p>
          <a:endParaRPr kumimoji="1" lang="ja-JP" altLang="en-US" b="1">
            <a:solidFill>
              <a:schemeClr val="tx1">
                <a:lumMod val="65000"/>
                <a:lumOff val="35000"/>
              </a:schemeClr>
            </a:solidFill>
            <a:latin typeface="游ゴシック" panose="020B0400000000000000" pitchFamily="50" charset="-128"/>
            <a:ea typeface="游ゴシック" panose="020B0400000000000000" pitchFamily="50" charset="-128"/>
          </a:endParaRPr>
        </a:p>
      </dgm:t>
    </dgm:pt>
    <dgm:pt modelId="{D6D61790-B961-4E50-9D33-2425E7A26C2D}" type="pres">
      <dgm:prSet presAssocID="{F773C1B3-77A8-4BEC-8F09-E0E05647131F}" presName="Name0" presStyleCnt="0">
        <dgm:presLayoutVars>
          <dgm:dir/>
          <dgm:animLvl val="lvl"/>
          <dgm:resizeHandles val="exact"/>
        </dgm:presLayoutVars>
      </dgm:prSet>
      <dgm:spPr/>
    </dgm:pt>
    <dgm:pt modelId="{11B0F0D1-D1D3-40FD-ACD9-D594746710F0}" type="pres">
      <dgm:prSet presAssocID="{D740DCBB-B0A4-440B-A6A8-679C4AFB258C}" presName="parTxOnly" presStyleLbl="node1" presStyleIdx="0" presStyleCnt="5">
        <dgm:presLayoutVars>
          <dgm:chMax val="0"/>
          <dgm:chPref val="0"/>
          <dgm:bulletEnabled val="1"/>
        </dgm:presLayoutVars>
      </dgm:prSet>
      <dgm:spPr/>
    </dgm:pt>
    <dgm:pt modelId="{19B7C608-AEB6-4745-B604-9A7B3979776E}" type="pres">
      <dgm:prSet presAssocID="{ED8C29E1-5A73-4107-85D6-122DA3F5C668}" presName="parTxOnlySpace" presStyleCnt="0"/>
      <dgm:spPr/>
    </dgm:pt>
    <dgm:pt modelId="{83EEE139-F5E2-4DEB-9D04-D93D65C51314}" type="pres">
      <dgm:prSet presAssocID="{6EAD0518-0661-4970-AAE2-84F5E84AC5A4}" presName="parTxOnly" presStyleLbl="node1" presStyleIdx="1" presStyleCnt="5">
        <dgm:presLayoutVars>
          <dgm:chMax val="0"/>
          <dgm:chPref val="0"/>
          <dgm:bulletEnabled val="1"/>
        </dgm:presLayoutVars>
      </dgm:prSet>
      <dgm:spPr/>
    </dgm:pt>
    <dgm:pt modelId="{9B1D96BD-C976-4376-BB62-414257BF2DF9}" type="pres">
      <dgm:prSet presAssocID="{0F946CC0-14F9-44D9-830A-A9D6A9B9B853}" presName="parTxOnlySpace" presStyleCnt="0"/>
      <dgm:spPr/>
    </dgm:pt>
    <dgm:pt modelId="{B0D0D465-CCEF-4E98-8B04-FA730F7CF7C0}" type="pres">
      <dgm:prSet presAssocID="{F9CF016D-6246-4C97-AA32-18C7290A217E}" presName="parTxOnly" presStyleLbl="node1" presStyleIdx="2" presStyleCnt="5">
        <dgm:presLayoutVars>
          <dgm:chMax val="0"/>
          <dgm:chPref val="0"/>
          <dgm:bulletEnabled val="1"/>
        </dgm:presLayoutVars>
      </dgm:prSet>
      <dgm:spPr/>
    </dgm:pt>
    <dgm:pt modelId="{06C4635A-7389-431C-A5E2-58A3D30BFD0B}" type="pres">
      <dgm:prSet presAssocID="{54FE22EF-CDEA-47C7-9887-07161D26867A}" presName="parTxOnlySpace" presStyleCnt="0"/>
      <dgm:spPr/>
    </dgm:pt>
    <dgm:pt modelId="{40CE5C8A-D957-45F0-A2D3-2B811E601341}" type="pres">
      <dgm:prSet presAssocID="{59D68358-DAC1-463C-90F2-BF6A3964A1D6}" presName="parTxOnly" presStyleLbl="node1" presStyleIdx="3" presStyleCnt="5">
        <dgm:presLayoutVars>
          <dgm:chMax val="0"/>
          <dgm:chPref val="0"/>
          <dgm:bulletEnabled val="1"/>
        </dgm:presLayoutVars>
      </dgm:prSet>
      <dgm:spPr/>
    </dgm:pt>
    <dgm:pt modelId="{B014BA0F-D620-4069-943B-6849B7190732}" type="pres">
      <dgm:prSet presAssocID="{4F91E8E1-47FB-4B31-B615-F26CAA3604CD}" presName="parTxOnlySpace" presStyleCnt="0"/>
      <dgm:spPr/>
    </dgm:pt>
    <dgm:pt modelId="{D0A3F219-A51F-4065-B346-EA3267BE0E09}" type="pres">
      <dgm:prSet presAssocID="{2ECF28BB-BB74-4792-89D0-779BA03B34D6}" presName="parTxOnly" presStyleLbl="node1" presStyleIdx="4" presStyleCnt="5" custScaleX="195498">
        <dgm:presLayoutVars>
          <dgm:chMax val="0"/>
          <dgm:chPref val="0"/>
          <dgm:bulletEnabled val="1"/>
        </dgm:presLayoutVars>
      </dgm:prSet>
      <dgm:spPr/>
    </dgm:pt>
  </dgm:ptLst>
  <dgm:cxnLst>
    <dgm:cxn modelId="{A7272715-B2A7-4E7C-99E5-BE77BA54CAA4}" srcId="{F773C1B3-77A8-4BEC-8F09-E0E05647131F}" destId="{6EAD0518-0661-4970-AAE2-84F5E84AC5A4}" srcOrd="1" destOrd="0" parTransId="{C64ACF88-C67E-4AD5-9A4C-EEF6040B5FBE}" sibTransId="{0F946CC0-14F9-44D9-830A-A9D6A9B9B853}"/>
    <dgm:cxn modelId="{95F2BC29-F689-45C5-BAF7-C16804B0DFA8}" type="presOf" srcId="{F773C1B3-77A8-4BEC-8F09-E0E05647131F}" destId="{D6D61790-B961-4E50-9D33-2425E7A26C2D}" srcOrd="0" destOrd="0" presId="urn:microsoft.com/office/officeart/2005/8/layout/chevron1"/>
    <dgm:cxn modelId="{F30B3D3A-F6BC-41EB-8808-1905813C0FC6}" type="presOf" srcId="{59D68358-DAC1-463C-90F2-BF6A3964A1D6}" destId="{40CE5C8A-D957-45F0-A2D3-2B811E601341}" srcOrd="0" destOrd="0" presId="urn:microsoft.com/office/officeart/2005/8/layout/chevron1"/>
    <dgm:cxn modelId="{A1F6585F-F04D-4D38-8D2D-50B5ABC7C4CD}" type="presOf" srcId="{2ECF28BB-BB74-4792-89D0-779BA03B34D6}" destId="{D0A3F219-A51F-4065-B346-EA3267BE0E09}" srcOrd="0" destOrd="0" presId="urn:microsoft.com/office/officeart/2005/8/layout/chevron1"/>
    <dgm:cxn modelId="{7D094F70-A2BD-49BF-BB82-86EB5B3F9D53}" srcId="{F773C1B3-77A8-4BEC-8F09-E0E05647131F}" destId="{59D68358-DAC1-463C-90F2-BF6A3964A1D6}" srcOrd="3" destOrd="0" parTransId="{B401D7DF-D0EB-4CD6-9D78-647387BCA7BC}" sibTransId="{4F91E8E1-47FB-4B31-B615-F26CAA3604CD}"/>
    <dgm:cxn modelId="{3DB0B882-1295-4456-A26A-76B8B57C63D5}" type="presOf" srcId="{6EAD0518-0661-4970-AAE2-84F5E84AC5A4}" destId="{83EEE139-F5E2-4DEB-9D04-D93D65C51314}" srcOrd="0" destOrd="0" presId="urn:microsoft.com/office/officeart/2005/8/layout/chevron1"/>
    <dgm:cxn modelId="{662DDD85-1A1C-474C-9DE7-49316DFA792B}" type="presOf" srcId="{D740DCBB-B0A4-440B-A6A8-679C4AFB258C}" destId="{11B0F0D1-D1D3-40FD-ACD9-D594746710F0}" srcOrd="0" destOrd="0" presId="urn:microsoft.com/office/officeart/2005/8/layout/chevron1"/>
    <dgm:cxn modelId="{F6D791AD-3814-417A-93F7-A2772AE813FA}" srcId="{F773C1B3-77A8-4BEC-8F09-E0E05647131F}" destId="{F9CF016D-6246-4C97-AA32-18C7290A217E}" srcOrd="2" destOrd="0" parTransId="{ED8AEF33-9B60-4EC4-82FF-C5928F8974BD}" sibTransId="{54FE22EF-CDEA-47C7-9887-07161D26867A}"/>
    <dgm:cxn modelId="{537377BA-08C4-48A5-876C-070BECA6AF95}" srcId="{F773C1B3-77A8-4BEC-8F09-E0E05647131F}" destId="{D740DCBB-B0A4-440B-A6A8-679C4AFB258C}" srcOrd="0" destOrd="0" parTransId="{BF34F194-C2F1-4BD6-BC09-35D8586A6984}" sibTransId="{ED8C29E1-5A73-4107-85D6-122DA3F5C668}"/>
    <dgm:cxn modelId="{5FC023DE-0513-41D8-85E4-10F815867E59}" srcId="{F773C1B3-77A8-4BEC-8F09-E0E05647131F}" destId="{2ECF28BB-BB74-4792-89D0-779BA03B34D6}" srcOrd="4" destOrd="0" parTransId="{6EC8C4B3-6326-404A-8E30-30175F273247}" sibTransId="{99ED5027-3C5D-4E59-8AD4-BF73F03F9AAA}"/>
    <dgm:cxn modelId="{1EAF90EF-584D-4A43-8E9D-7D1CF8B1FBC0}" type="presOf" srcId="{F9CF016D-6246-4C97-AA32-18C7290A217E}" destId="{B0D0D465-CCEF-4E98-8B04-FA730F7CF7C0}" srcOrd="0" destOrd="0" presId="urn:microsoft.com/office/officeart/2005/8/layout/chevron1"/>
    <dgm:cxn modelId="{1CC6CB69-82C3-4CE9-8056-79CAFDEFEE4A}" type="presParOf" srcId="{D6D61790-B961-4E50-9D33-2425E7A26C2D}" destId="{11B0F0D1-D1D3-40FD-ACD9-D594746710F0}" srcOrd="0" destOrd="0" presId="urn:microsoft.com/office/officeart/2005/8/layout/chevron1"/>
    <dgm:cxn modelId="{1EE516DD-5A46-4AE2-8395-84B18CFCF97F}" type="presParOf" srcId="{D6D61790-B961-4E50-9D33-2425E7A26C2D}" destId="{19B7C608-AEB6-4745-B604-9A7B3979776E}" srcOrd="1" destOrd="0" presId="urn:microsoft.com/office/officeart/2005/8/layout/chevron1"/>
    <dgm:cxn modelId="{8435FCC3-9BCE-45ED-8B99-4164B100DD18}" type="presParOf" srcId="{D6D61790-B961-4E50-9D33-2425E7A26C2D}" destId="{83EEE139-F5E2-4DEB-9D04-D93D65C51314}" srcOrd="2" destOrd="0" presId="urn:microsoft.com/office/officeart/2005/8/layout/chevron1"/>
    <dgm:cxn modelId="{0A897EC5-BCDC-404B-B083-97D0C2D96E8A}" type="presParOf" srcId="{D6D61790-B961-4E50-9D33-2425E7A26C2D}" destId="{9B1D96BD-C976-4376-BB62-414257BF2DF9}" srcOrd="3" destOrd="0" presId="urn:microsoft.com/office/officeart/2005/8/layout/chevron1"/>
    <dgm:cxn modelId="{C7C81963-7C54-460E-9ECB-E55786D4374F}" type="presParOf" srcId="{D6D61790-B961-4E50-9D33-2425E7A26C2D}" destId="{B0D0D465-CCEF-4E98-8B04-FA730F7CF7C0}" srcOrd="4" destOrd="0" presId="urn:microsoft.com/office/officeart/2005/8/layout/chevron1"/>
    <dgm:cxn modelId="{D78EBD8C-DDA6-4486-9F64-02C3A37031BD}" type="presParOf" srcId="{D6D61790-B961-4E50-9D33-2425E7A26C2D}" destId="{06C4635A-7389-431C-A5E2-58A3D30BFD0B}" srcOrd="5" destOrd="0" presId="urn:microsoft.com/office/officeart/2005/8/layout/chevron1"/>
    <dgm:cxn modelId="{E9BF44C3-3CE4-4D0A-B2A5-FE6AB9AFC256}" type="presParOf" srcId="{D6D61790-B961-4E50-9D33-2425E7A26C2D}" destId="{40CE5C8A-D957-45F0-A2D3-2B811E601341}" srcOrd="6" destOrd="0" presId="urn:microsoft.com/office/officeart/2005/8/layout/chevron1"/>
    <dgm:cxn modelId="{C07A6C42-7769-460B-92AB-54982FAB9C54}" type="presParOf" srcId="{D6D61790-B961-4E50-9D33-2425E7A26C2D}" destId="{B014BA0F-D620-4069-943B-6849B7190732}" srcOrd="7" destOrd="0" presId="urn:microsoft.com/office/officeart/2005/8/layout/chevron1"/>
    <dgm:cxn modelId="{D114C2E2-E47E-4A5F-808D-789CD88BF16B}" type="presParOf" srcId="{D6D61790-B961-4E50-9D33-2425E7A26C2D}" destId="{D0A3F219-A51F-4065-B346-EA3267BE0E09}" srcOrd="8" destOrd="0" presId="urn:microsoft.com/office/officeart/2005/8/layout/chevr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ACDF807-79CD-47CF-B398-458B8E66FDE5}" type="doc">
      <dgm:prSet loTypeId="urn:microsoft.com/office/officeart/2005/8/layout/venn1" loCatId="relationship" qsTypeId="urn:microsoft.com/office/officeart/2005/8/quickstyle/simple1" qsCatId="simple" csTypeId="urn:microsoft.com/office/officeart/2005/8/colors/accent1_2" csCatId="accent1" phldr="1"/>
      <dgm:spPr/>
    </dgm:pt>
    <dgm:pt modelId="{93F528D9-F3DE-4247-979F-ED0EEFB7D606}">
      <dgm:prSet phldrT="[テキスト]" custT="1"/>
      <dgm:spPr/>
      <dgm:t>
        <a:bodyPr/>
        <a:lstStyle/>
        <a:p>
          <a:endParaRPr kumimoji="1" lang="ja-JP" altLang="en-US" sz="1600" b="1">
            <a:solidFill>
              <a:schemeClr val="bg1"/>
            </a:solidFill>
            <a:latin typeface="+mn-ea"/>
            <a:ea typeface="+mn-ea"/>
          </a:endParaRPr>
        </a:p>
      </dgm:t>
    </dgm:pt>
    <dgm:pt modelId="{4DB0E50F-CA36-46F8-91AB-41A3B9F9DAC1}" type="parTrans" cxnId="{DFB2B37B-39A7-4F6F-B88B-CE9D9A8F3CE3}">
      <dgm:prSet/>
      <dgm:spPr/>
      <dgm:t>
        <a:bodyPr/>
        <a:lstStyle/>
        <a:p>
          <a:endParaRPr kumimoji="1" lang="ja-JP" altLang="en-US" sz="1100" b="1">
            <a:solidFill>
              <a:schemeClr val="bg1"/>
            </a:solidFill>
            <a:latin typeface="+mn-ea"/>
            <a:ea typeface="+mn-ea"/>
          </a:endParaRPr>
        </a:p>
      </dgm:t>
    </dgm:pt>
    <dgm:pt modelId="{4B4D9E30-8511-4986-89BA-7625361C26DC}" type="sibTrans" cxnId="{DFB2B37B-39A7-4F6F-B88B-CE9D9A8F3CE3}">
      <dgm:prSet/>
      <dgm:spPr/>
      <dgm:t>
        <a:bodyPr/>
        <a:lstStyle/>
        <a:p>
          <a:endParaRPr kumimoji="1" lang="ja-JP" altLang="en-US" sz="1100" b="1">
            <a:solidFill>
              <a:schemeClr val="bg1"/>
            </a:solidFill>
            <a:latin typeface="+mn-ea"/>
            <a:ea typeface="+mn-ea"/>
          </a:endParaRPr>
        </a:p>
      </dgm:t>
    </dgm:pt>
    <dgm:pt modelId="{FDAB3A4D-01DF-433C-A36F-2ED0FCFD5512}">
      <dgm:prSet phldrT="[テキスト]" custT="1"/>
      <dgm:spPr>
        <a:solidFill>
          <a:schemeClr val="accent5">
            <a:lumMod val="40000"/>
            <a:lumOff val="60000"/>
            <a:alpha val="50000"/>
          </a:schemeClr>
        </a:solidFill>
      </dgm:spPr>
      <dgm:t>
        <a:bodyPr/>
        <a:lstStyle/>
        <a:p>
          <a:endParaRPr kumimoji="1" lang="ja-JP" altLang="en-US" sz="1600" b="1">
            <a:solidFill>
              <a:schemeClr val="bg1"/>
            </a:solidFill>
            <a:latin typeface="+mn-ea"/>
            <a:ea typeface="+mn-ea"/>
          </a:endParaRPr>
        </a:p>
      </dgm:t>
    </dgm:pt>
    <dgm:pt modelId="{1761787C-68ED-4053-97C1-190FC4E68BA1}" type="parTrans" cxnId="{56178C16-103E-45F3-A9BC-41DF1E9DE5C0}">
      <dgm:prSet/>
      <dgm:spPr/>
      <dgm:t>
        <a:bodyPr/>
        <a:lstStyle/>
        <a:p>
          <a:endParaRPr kumimoji="1" lang="ja-JP" altLang="en-US" sz="1100" b="1">
            <a:solidFill>
              <a:schemeClr val="bg1"/>
            </a:solidFill>
            <a:latin typeface="+mn-ea"/>
            <a:ea typeface="+mn-ea"/>
          </a:endParaRPr>
        </a:p>
      </dgm:t>
    </dgm:pt>
    <dgm:pt modelId="{35CC4606-73D2-4605-8A4F-C56FC15150C9}" type="sibTrans" cxnId="{56178C16-103E-45F3-A9BC-41DF1E9DE5C0}">
      <dgm:prSet/>
      <dgm:spPr/>
      <dgm:t>
        <a:bodyPr/>
        <a:lstStyle/>
        <a:p>
          <a:endParaRPr kumimoji="1" lang="ja-JP" altLang="en-US" sz="1100" b="1">
            <a:solidFill>
              <a:schemeClr val="bg1"/>
            </a:solidFill>
            <a:latin typeface="+mn-ea"/>
            <a:ea typeface="+mn-ea"/>
          </a:endParaRPr>
        </a:p>
      </dgm:t>
    </dgm:pt>
    <dgm:pt modelId="{C7B01E41-D9C4-4928-939A-A3EFFDC8830F}" type="pres">
      <dgm:prSet presAssocID="{AACDF807-79CD-47CF-B398-458B8E66FDE5}" presName="compositeShape" presStyleCnt="0">
        <dgm:presLayoutVars>
          <dgm:chMax val="7"/>
          <dgm:dir/>
          <dgm:resizeHandles val="exact"/>
        </dgm:presLayoutVars>
      </dgm:prSet>
      <dgm:spPr/>
    </dgm:pt>
    <dgm:pt modelId="{CEA3591B-7C4A-47E9-9C18-FBBE42A7682F}" type="pres">
      <dgm:prSet presAssocID="{93F528D9-F3DE-4247-979F-ED0EEFB7D606}" presName="circ1" presStyleLbl="vennNode1" presStyleIdx="0" presStyleCnt="2" custLinFactNeighborX="-9393" custLinFactNeighborY="-1043"/>
      <dgm:spPr/>
    </dgm:pt>
    <dgm:pt modelId="{EC3E0DF7-FC62-415E-AEEB-0F64BE2D7D3A}" type="pres">
      <dgm:prSet presAssocID="{93F528D9-F3DE-4247-979F-ED0EEFB7D606}" presName="circ1Tx" presStyleLbl="revTx" presStyleIdx="0" presStyleCnt="0">
        <dgm:presLayoutVars>
          <dgm:chMax val="0"/>
          <dgm:chPref val="0"/>
          <dgm:bulletEnabled val="1"/>
        </dgm:presLayoutVars>
      </dgm:prSet>
      <dgm:spPr/>
    </dgm:pt>
    <dgm:pt modelId="{FBFB4C52-F980-41F6-AB60-BCA26C9361FD}" type="pres">
      <dgm:prSet presAssocID="{FDAB3A4D-01DF-433C-A36F-2ED0FCFD5512}" presName="circ2" presStyleLbl="vennNode1" presStyleIdx="1" presStyleCnt="2" custLinFactNeighborX="23632" custLinFactNeighborY="440"/>
      <dgm:spPr/>
    </dgm:pt>
    <dgm:pt modelId="{308C330C-4C1C-46ED-BC9B-35A5D2046850}" type="pres">
      <dgm:prSet presAssocID="{FDAB3A4D-01DF-433C-A36F-2ED0FCFD5512}" presName="circ2Tx" presStyleLbl="revTx" presStyleIdx="0" presStyleCnt="0">
        <dgm:presLayoutVars>
          <dgm:chMax val="0"/>
          <dgm:chPref val="0"/>
          <dgm:bulletEnabled val="1"/>
        </dgm:presLayoutVars>
      </dgm:prSet>
      <dgm:spPr/>
    </dgm:pt>
  </dgm:ptLst>
  <dgm:cxnLst>
    <dgm:cxn modelId="{56178C16-103E-45F3-A9BC-41DF1E9DE5C0}" srcId="{AACDF807-79CD-47CF-B398-458B8E66FDE5}" destId="{FDAB3A4D-01DF-433C-A36F-2ED0FCFD5512}" srcOrd="1" destOrd="0" parTransId="{1761787C-68ED-4053-97C1-190FC4E68BA1}" sibTransId="{35CC4606-73D2-4605-8A4F-C56FC15150C9}"/>
    <dgm:cxn modelId="{12BC4D1E-2F5D-4982-9ED2-75A2850430F5}" type="presOf" srcId="{93F528D9-F3DE-4247-979F-ED0EEFB7D606}" destId="{EC3E0DF7-FC62-415E-AEEB-0F64BE2D7D3A}" srcOrd="1" destOrd="0" presId="urn:microsoft.com/office/officeart/2005/8/layout/venn1"/>
    <dgm:cxn modelId="{B2185B4F-D236-4F48-B86F-1EF6109EAF1D}" type="presOf" srcId="{FDAB3A4D-01DF-433C-A36F-2ED0FCFD5512}" destId="{FBFB4C52-F980-41F6-AB60-BCA26C9361FD}" srcOrd="0" destOrd="0" presId="urn:microsoft.com/office/officeart/2005/8/layout/venn1"/>
    <dgm:cxn modelId="{DFB2B37B-39A7-4F6F-B88B-CE9D9A8F3CE3}" srcId="{AACDF807-79CD-47CF-B398-458B8E66FDE5}" destId="{93F528D9-F3DE-4247-979F-ED0EEFB7D606}" srcOrd="0" destOrd="0" parTransId="{4DB0E50F-CA36-46F8-91AB-41A3B9F9DAC1}" sibTransId="{4B4D9E30-8511-4986-89BA-7625361C26DC}"/>
    <dgm:cxn modelId="{378B2499-3C05-48AE-A49B-1B7256E4B8EE}" type="presOf" srcId="{AACDF807-79CD-47CF-B398-458B8E66FDE5}" destId="{C7B01E41-D9C4-4928-939A-A3EFFDC8830F}" srcOrd="0" destOrd="0" presId="urn:microsoft.com/office/officeart/2005/8/layout/venn1"/>
    <dgm:cxn modelId="{B60EFEA7-8FA3-4BDE-B97B-D7428DEC07C2}" type="presOf" srcId="{FDAB3A4D-01DF-433C-A36F-2ED0FCFD5512}" destId="{308C330C-4C1C-46ED-BC9B-35A5D2046850}" srcOrd="1" destOrd="0" presId="urn:microsoft.com/office/officeart/2005/8/layout/venn1"/>
    <dgm:cxn modelId="{488454A8-EEF2-44D2-B7E8-377200842388}" type="presOf" srcId="{93F528D9-F3DE-4247-979F-ED0EEFB7D606}" destId="{CEA3591B-7C4A-47E9-9C18-FBBE42A7682F}" srcOrd="0" destOrd="0" presId="urn:microsoft.com/office/officeart/2005/8/layout/venn1"/>
    <dgm:cxn modelId="{6C5A3B72-05E7-4FB8-8ACF-C182F0EA25B3}" type="presParOf" srcId="{C7B01E41-D9C4-4928-939A-A3EFFDC8830F}" destId="{CEA3591B-7C4A-47E9-9C18-FBBE42A7682F}" srcOrd="0" destOrd="0" presId="urn:microsoft.com/office/officeart/2005/8/layout/venn1"/>
    <dgm:cxn modelId="{6DE2345F-2595-4F33-87C5-86E8257775B8}" type="presParOf" srcId="{C7B01E41-D9C4-4928-939A-A3EFFDC8830F}" destId="{EC3E0DF7-FC62-415E-AEEB-0F64BE2D7D3A}" srcOrd="1" destOrd="0" presId="urn:microsoft.com/office/officeart/2005/8/layout/venn1"/>
    <dgm:cxn modelId="{A20A1529-2761-41BB-B29C-249E4E43F72E}" type="presParOf" srcId="{C7B01E41-D9C4-4928-939A-A3EFFDC8830F}" destId="{FBFB4C52-F980-41F6-AB60-BCA26C9361FD}" srcOrd="2" destOrd="0" presId="urn:microsoft.com/office/officeart/2005/8/layout/venn1"/>
    <dgm:cxn modelId="{A544C7AD-C34F-421B-809A-441717F3B9BD}" type="presParOf" srcId="{C7B01E41-D9C4-4928-939A-A3EFFDC8830F}" destId="{308C330C-4C1C-46ED-BC9B-35A5D2046850}" srcOrd="3" destOrd="0" presId="urn:microsoft.com/office/officeart/2005/8/layout/ven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1B0F0D1-D1D3-40FD-ACD9-D594746710F0}">
      <dsp:nvSpPr>
        <dsp:cNvPr id="0" name=""/>
        <dsp:cNvSpPr/>
      </dsp:nvSpPr>
      <dsp:spPr>
        <a:xfrm>
          <a:off x="2589" y="0"/>
          <a:ext cx="1928151" cy="549093"/>
        </a:xfrm>
        <a:prstGeom prst="chevron">
          <a:avLst/>
        </a:prstGeom>
        <a:solidFill>
          <a:srgbClr val="F5F5F5">
            <a:shade val="80000"/>
            <a:hueOff val="0"/>
            <a:satOff val="0"/>
            <a:lumOff val="0"/>
            <a:alphaOff val="0"/>
          </a:srgbClr>
        </a:solidFill>
        <a:ln w="25400" cap="flat" cmpd="sng" algn="ctr">
          <a:solidFill>
            <a:srgbClr val="F5F5F5">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6012" tIns="32004" rIns="32004" bIns="32004" numCol="1" spcCol="1270" anchor="ctr" anchorCtr="0">
          <a:noAutofit/>
        </a:bodyPr>
        <a:lstStyle/>
        <a:p>
          <a:pPr marL="0" lvl="0" indent="0" algn="ctr" defTabSz="1066800">
            <a:lnSpc>
              <a:spcPct val="90000"/>
            </a:lnSpc>
            <a:spcBef>
              <a:spcPct val="0"/>
            </a:spcBef>
            <a:spcAft>
              <a:spcPct val="35000"/>
            </a:spcAft>
            <a:buNone/>
          </a:pPr>
          <a:r>
            <a:rPr kumimoji="1" lang="ja-JP" altLang="en-US" sz="2400" b="1" kern="1200" dirty="0">
              <a:solidFill>
                <a:srgbClr val="000000">
                  <a:lumMod val="65000"/>
                  <a:lumOff val="35000"/>
                </a:srgbClr>
              </a:solidFill>
              <a:latin typeface="游ゴシック" panose="020B0400000000000000" pitchFamily="50" charset="-128"/>
              <a:ea typeface="游ゴシック" panose="020B0400000000000000" pitchFamily="50" charset="-128"/>
              <a:cs typeface="+mn-cs"/>
            </a:rPr>
            <a:t>無関心</a:t>
          </a:r>
        </a:p>
      </dsp:txBody>
      <dsp:txXfrm>
        <a:off x="277136" y="0"/>
        <a:ext cx="1379058" cy="549093"/>
      </dsp:txXfrm>
    </dsp:sp>
    <dsp:sp modelId="{83EEE139-F5E2-4DEB-9D04-D93D65C51314}">
      <dsp:nvSpPr>
        <dsp:cNvPr id="0" name=""/>
        <dsp:cNvSpPr/>
      </dsp:nvSpPr>
      <dsp:spPr>
        <a:xfrm>
          <a:off x="1737925" y="0"/>
          <a:ext cx="1928151" cy="549093"/>
        </a:xfrm>
        <a:prstGeom prst="chevron">
          <a:avLst/>
        </a:prstGeom>
        <a:solidFill>
          <a:srgbClr val="C9002C"/>
        </a:solidFill>
        <a:ln w="25400" cap="flat" cmpd="sng" algn="ctr">
          <a:solidFill>
            <a:srgbClr val="F5F5F5">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6012" tIns="32004" rIns="32004" bIns="32004" numCol="1" spcCol="1270" anchor="ctr" anchorCtr="0">
          <a:noAutofit/>
        </a:bodyPr>
        <a:lstStyle/>
        <a:p>
          <a:pPr marL="0" lvl="0" indent="0" algn="ctr" defTabSz="1066800">
            <a:lnSpc>
              <a:spcPct val="90000"/>
            </a:lnSpc>
            <a:spcBef>
              <a:spcPct val="0"/>
            </a:spcBef>
            <a:spcAft>
              <a:spcPct val="35000"/>
            </a:spcAft>
            <a:buNone/>
          </a:pPr>
          <a:r>
            <a:rPr kumimoji="1" lang="ja-JP" altLang="en-US" sz="2400" b="1" kern="1200" dirty="0">
              <a:solidFill>
                <a:srgbClr val="F5F5F5"/>
              </a:solidFill>
              <a:latin typeface="游ゴシック" panose="020B0400000000000000" pitchFamily="50" charset="-128"/>
              <a:ea typeface="游ゴシック" panose="020B0400000000000000" pitchFamily="50" charset="-128"/>
              <a:cs typeface="+mn-cs"/>
            </a:rPr>
            <a:t>潜在関心</a:t>
          </a:r>
        </a:p>
      </dsp:txBody>
      <dsp:txXfrm>
        <a:off x="2012472" y="0"/>
        <a:ext cx="1379058" cy="549093"/>
      </dsp:txXfrm>
    </dsp:sp>
    <dsp:sp modelId="{B0D0D465-CCEF-4E98-8B04-FA730F7CF7C0}">
      <dsp:nvSpPr>
        <dsp:cNvPr id="0" name=""/>
        <dsp:cNvSpPr/>
      </dsp:nvSpPr>
      <dsp:spPr>
        <a:xfrm>
          <a:off x="3473262" y="0"/>
          <a:ext cx="1928151" cy="549093"/>
        </a:xfrm>
        <a:prstGeom prst="chevron">
          <a:avLst/>
        </a:prstGeom>
        <a:solidFill>
          <a:srgbClr val="F5F5F5">
            <a:shade val="80000"/>
            <a:hueOff val="0"/>
            <a:satOff val="0"/>
            <a:lumOff val="5108"/>
            <a:alphaOff val="0"/>
          </a:srgbClr>
        </a:solidFill>
        <a:ln w="25400" cap="flat" cmpd="sng" algn="ctr">
          <a:solidFill>
            <a:srgbClr val="F5F5F5">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6012" tIns="32004" rIns="32004" bIns="32004" numCol="1" spcCol="1270" anchor="ctr" anchorCtr="0">
          <a:noAutofit/>
        </a:bodyPr>
        <a:lstStyle/>
        <a:p>
          <a:pPr marL="0" lvl="0" indent="0" algn="ctr" defTabSz="1066800">
            <a:lnSpc>
              <a:spcPct val="90000"/>
            </a:lnSpc>
            <a:spcBef>
              <a:spcPct val="0"/>
            </a:spcBef>
            <a:spcAft>
              <a:spcPct val="35000"/>
            </a:spcAft>
            <a:buNone/>
          </a:pPr>
          <a:r>
            <a:rPr kumimoji="1" lang="ja-JP" altLang="en-US" sz="2400" b="1" kern="1200" dirty="0">
              <a:solidFill>
                <a:srgbClr val="000000">
                  <a:lumMod val="65000"/>
                  <a:lumOff val="35000"/>
                </a:srgbClr>
              </a:solidFill>
              <a:latin typeface="游ゴシック" panose="020B0400000000000000" pitchFamily="50" charset="-128"/>
              <a:ea typeface="游ゴシック" panose="020B0400000000000000" pitchFamily="50" charset="-128"/>
              <a:cs typeface="+mn-cs"/>
            </a:rPr>
            <a:t>顕在関心</a:t>
          </a:r>
        </a:p>
      </dsp:txBody>
      <dsp:txXfrm>
        <a:off x="3747809" y="0"/>
        <a:ext cx="1379058" cy="549093"/>
      </dsp:txXfrm>
    </dsp:sp>
    <dsp:sp modelId="{40CE5C8A-D957-45F0-A2D3-2B811E601341}">
      <dsp:nvSpPr>
        <dsp:cNvPr id="0" name=""/>
        <dsp:cNvSpPr/>
      </dsp:nvSpPr>
      <dsp:spPr>
        <a:xfrm>
          <a:off x="5208598" y="0"/>
          <a:ext cx="1928151" cy="549093"/>
        </a:xfrm>
        <a:prstGeom prst="chevron">
          <a:avLst/>
        </a:prstGeom>
        <a:solidFill>
          <a:srgbClr val="F5F5F5">
            <a:shade val="80000"/>
            <a:hueOff val="0"/>
            <a:satOff val="0"/>
            <a:lumOff val="7663"/>
            <a:alphaOff val="0"/>
          </a:srgbClr>
        </a:solidFill>
        <a:ln w="25400" cap="flat" cmpd="sng" algn="ctr">
          <a:solidFill>
            <a:srgbClr val="F5F5F5">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6012" tIns="32004" rIns="32004" bIns="32004" numCol="1" spcCol="1270" anchor="ctr" anchorCtr="0">
          <a:noAutofit/>
        </a:bodyPr>
        <a:lstStyle/>
        <a:p>
          <a:pPr marL="0" lvl="0" indent="0" algn="ctr" defTabSz="1066800">
            <a:lnSpc>
              <a:spcPct val="90000"/>
            </a:lnSpc>
            <a:spcBef>
              <a:spcPct val="0"/>
            </a:spcBef>
            <a:spcAft>
              <a:spcPct val="35000"/>
            </a:spcAft>
            <a:buNone/>
          </a:pPr>
          <a:r>
            <a:rPr kumimoji="1" lang="ja-JP" altLang="en-US" sz="2400" b="1" kern="1200" dirty="0">
              <a:solidFill>
                <a:srgbClr val="000000">
                  <a:lumMod val="65000"/>
                  <a:lumOff val="35000"/>
                </a:srgbClr>
              </a:solidFill>
              <a:latin typeface="游ゴシック" panose="020B0400000000000000" pitchFamily="50" charset="-128"/>
              <a:ea typeface="游ゴシック" panose="020B0400000000000000" pitchFamily="50" charset="-128"/>
              <a:cs typeface="+mn-cs"/>
            </a:rPr>
            <a:t>購入</a:t>
          </a:r>
        </a:p>
      </dsp:txBody>
      <dsp:txXfrm>
        <a:off x="5483145" y="0"/>
        <a:ext cx="1379058" cy="549093"/>
      </dsp:txXfrm>
    </dsp:sp>
    <dsp:sp modelId="{D0A3F219-A51F-4065-B346-EA3267BE0E09}">
      <dsp:nvSpPr>
        <dsp:cNvPr id="0" name=""/>
        <dsp:cNvSpPr/>
      </dsp:nvSpPr>
      <dsp:spPr>
        <a:xfrm>
          <a:off x="6943934" y="0"/>
          <a:ext cx="3769497" cy="549093"/>
        </a:xfrm>
        <a:prstGeom prst="chevron">
          <a:avLst/>
        </a:prstGeom>
        <a:solidFill>
          <a:srgbClr val="F5F5F5">
            <a:shade val="80000"/>
            <a:hueOff val="0"/>
            <a:satOff val="0"/>
            <a:lumOff val="10217"/>
            <a:alphaOff val="0"/>
          </a:srgbClr>
        </a:solidFill>
        <a:ln w="25400" cap="flat" cmpd="sng" algn="ctr">
          <a:solidFill>
            <a:srgbClr val="F5F5F5">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6012" tIns="32004" rIns="32004" bIns="32004" numCol="1" spcCol="1270" anchor="ctr" anchorCtr="0">
          <a:noAutofit/>
        </a:bodyPr>
        <a:lstStyle/>
        <a:p>
          <a:pPr marL="0" lvl="0" indent="0" algn="ctr" defTabSz="1066800">
            <a:lnSpc>
              <a:spcPct val="90000"/>
            </a:lnSpc>
            <a:spcBef>
              <a:spcPct val="0"/>
            </a:spcBef>
            <a:spcAft>
              <a:spcPct val="35000"/>
            </a:spcAft>
            <a:buNone/>
          </a:pPr>
          <a:r>
            <a:rPr kumimoji="1" lang="ja-JP" altLang="en-US" sz="2400" b="1" kern="1200" dirty="0">
              <a:solidFill>
                <a:srgbClr val="000000">
                  <a:lumMod val="65000"/>
                  <a:lumOff val="35000"/>
                </a:srgbClr>
              </a:solidFill>
              <a:latin typeface="游ゴシック" panose="020B0400000000000000" pitchFamily="50" charset="-128"/>
              <a:ea typeface="游ゴシック" panose="020B0400000000000000" pitchFamily="50" charset="-128"/>
              <a:cs typeface="+mn-cs"/>
            </a:rPr>
            <a:t>リピート</a:t>
          </a:r>
        </a:p>
      </dsp:txBody>
      <dsp:txXfrm>
        <a:off x="7218481" y="0"/>
        <a:ext cx="3220404" cy="54909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EA3591B-7C4A-47E9-9C18-FBBE42A7682F}">
      <dsp:nvSpPr>
        <dsp:cNvPr id="0" name=""/>
        <dsp:cNvSpPr/>
      </dsp:nvSpPr>
      <dsp:spPr>
        <a:xfrm>
          <a:off x="0" y="148778"/>
          <a:ext cx="2680492" cy="2680492"/>
        </a:xfrm>
        <a:prstGeom prst="ellipse">
          <a:avLst/>
        </a:prstGeom>
        <a:solidFill>
          <a:schemeClr val="accent1">
            <a:alpha val="50000"/>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kumimoji="1" lang="ja-JP" altLang="en-US" sz="1600" b="1" kern="1200">
            <a:solidFill>
              <a:schemeClr val="bg1"/>
            </a:solidFill>
            <a:latin typeface="+mn-ea"/>
            <a:ea typeface="+mn-ea"/>
          </a:endParaRPr>
        </a:p>
      </dsp:txBody>
      <dsp:txXfrm>
        <a:off x="374302" y="464865"/>
        <a:ext cx="1545509" cy="2048317"/>
      </dsp:txXfrm>
    </dsp:sp>
    <dsp:sp modelId="{FBFB4C52-F980-41F6-AB60-BCA26C9361FD}">
      <dsp:nvSpPr>
        <dsp:cNvPr id="0" name=""/>
        <dsp:cNvSpPr/>
      </dsp:nvSpPr>
      <dsp:spPr>
        <a:xfrm>
          <a:off x="2149223" y="188529"/>
          <a:ext cx="2680492" cy="2680492"/>
        </a:xfrm>
        <a:prstGeom prst="ellipse">
          <a:avLst/>
        </a:prstGeom>
        <a:solidFill>
          <a:schemeClr val="accent5">
            <a:lumMod val="40000"/>
            <a:lumOff val="60000"/>
            <a:alpha val="5000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kumimoji="1" lang="ja-JP" altLang="en-US" sz="1600" b="1" kern="1200">
            <a:solidFill>
              <a:schemeClr val="bg1"/>
            </a:solidFill>
            <a:latin typeface="+mn-ea"/>
            <a:ea typeface="+mn-ea"/>
          </a:endParaRPr>
        </a:p>
      </dsp:txBody>
      <dsp:txXfrm>
        <a:off x="2909903" y="504617"/>
        <a:ext cx="1545509" cy="2048317"/>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AC75F72-840C-944F-8D21-0AE4FBB1AB9C}" type="datetimeFigureOut">
              <a:rPr kumimoji="1" lang="ja-JP" altLang="en-US" smtClean="0"/>
              <a:t>2026/1/13</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41CC00C-8F62-6C48-B048-C042837E5924}" type="slidenum">
              <a:rPr kumimoji="1" lang="ja-JP" altLang="en-US" smtClean="0"/>
              <a:t>‹#›</a:t>
            </a:fld>
            <a:endParaRPr kumimoji="1" lang="ja-JP" altLang="en-US"/>
          </a:p>
        </p:txBody>
      </p:sp>
    </p:spTree>
    <p:extLst>
      <p:ext uri="{BB962C8B-B14F-4D97-AF65-F5344CB8AC3E}">
        <p14:creationId xmlns:p14="http://schemas.microsoft.com/office/powerpoint/2010/main" val="2260805352"/>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1242863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F3696F-E0E0-3C90-627B-BF41774EE88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158FA14-8FEF-774F-5ED1-BAC6A91E4CAB}"/>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D3B373A-E50F-3972-8719-CF5A763F8D5E}"/>
              </a:ext>
            </a:extLst>
          </p:cNvPr>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19142136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87A05D-059B-761C-10D5-E757BAAA541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4080598-A7A2-4958-27C5-83E23487DA57}"/>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7573A9B3-CDD1-9ABD-9560-538920A9291A}"/>
              </a:ext>
            </a:extLst>
          </p:cNvPr>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39459235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35496878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30744438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641CC00C-8F62-6C48-B048-C042837E5924}" type="slidenum">
              <a:rPr kumimoji="1" lang="ja-JP" altLang="en-US" smtClean="0"/>
              <a:t>35</a:t>
            </a:fld>
            <a:endParaRPr kumimoji="1" lang="ja-JP" altLang="en-US"/>
          </a:p>
        </p:txBody>
      </p:sp>
    </p:spTree>
    <p:extLst>
      <p:ext uri="{BB962C8B-B14F-4D97-AF65-F5344CB8AC3E}">
        <p14:creationId xmlns:p14="http://schemas.microsoft.com/office/powerpoint/2010/main" val="406454011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Master" Target="../slideMasters/slideMaster2.xml"/><Relationship Id="rId1" Type="http://schemas.openxmlformats.org/officeDocument/2006/relationships/tags" Target="../tags/tag6.xml"/><Relationship Id="rId5" Type="http://schemas.openxmlformats.org/officeDocument/2006/relationships/image" Target="../media/image5.png"/><Relationship Id="rId4" Type="http://schemas.openxmlformats.org/officeDocument/2006/relationships/image" Target="../media/image12.emf"/></Relationships>
</file>

<file path=ppt/slideLayouts/_rels/slideLayout11.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Master" Target="../slideMasters/slideMaster2.xml"/><Relationship Id="rId1" Type="http://schemas.openxmlformats.org/officeDocument/2006/relationships/tags" Target="../tags/tag7.xml"/><Relationship Id="rId5" Type="http://schemas.openxmlformats.org/officeDocument/2006/relationships/image" Target="../media/image3.png"/><Relationship Id="rId4" Type="http://schemas.openxmlformats.org/officeDocument/2006/relationships/image" Target="../media/image13.emf"/></Relationships>
</file>

<file path=ppt/slideLayouts/_rels/slideLayout12.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Master" Target="../slideMasters/slideMaster2.xml"/><Relationship Id="rId1" Type="http://schemas.openxmlformats.org/officeDocument/2006/relationships/tags" Target="../tags/tag8.xml"/><Relationship Id="rId5" Type="http://schemas.openxmlformats.org/officeDocument/2006/relationships/image" Target="../media/image3.png"/><Relationship Id="rId4" Type="http://schemas.openxmlformats.org/officeDocument/2006/relationships/image" Target="../media/image14.emf"/></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emf"/><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Master" Target="../slideMasters/slideMaster3.xml"/><Relationship Id="rId1" Type="http://schemas.openxmlformats.org/officeDocument/2006/relationships/tags" Target="../tags/tag10.xml"/><Relationship Id="rId5" Type="http://schemas.openxmlformats.org/officeDocument/2006/relationships/image" Target="../media/image5.png"/><Relationship Id="rId4" Type="http://schemas.openxmlformats.org/officeDocument/2006/relationships/image" Target="../media/image16.emf"/></Relationships>
</file>

<file path=ppt/slideLayouts/_rels/slideLayout17.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Master" Target="../slideMasters/slideMaster3.xml"/><Relationship Id="rId1" Type="http://schemas.openxmlformats.org/officeDocument/2006/relationships/tags" Target="../tags/tag11.xml"/><Relationship Id="rId5" Type="http://schemas.openxmlformats.org/officeDocument/2006/relationships/image" Target="../media/image3.png"/><Relationship Id="rId4" Type="http://schemas.openxmlformats.org/officeDocument/2006/relationships/image" Target="../media/image17.emf"/></Relationships>
</file>

<file path=ppt/slideLayouts/_rels/slideLayout18.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Master" Target="../slideMasters/slideMaster3.xml"/><Relationship Id="rId1" Type="http://schemas.openxmlformats.org/officeDocument/2006/relationships/tags" Target="../tags/tag12.xml"/><Relationship Id="rId5" Type="http://schemas.openxmlformats.org/officeDocument/2006/relationships/image" Target="../media/image3.png"/><Relationship Id="rId4" Type="http://schemas.openxmlformats.org/officeDocument/2006/relationships/image" Target="../media/image18.emf"/></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2.xml"/><Relationship Id="rId5" Type="http://schemas.openxmlformats.org/officeDocument/2006/relationships/image" Target="../media/image5.png"/><Relationship Id="rId4" Type="http://schemas.openxmlformats.org/officeDocument/2006/relationships/image" Target="../media/image4.emf"/></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emf"/><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3" Type="http://schemas.openxmlformats.org/officeDocument/2006/relationships/oleObject" Target="../embeddings/oleObject13.bin"/><Relationship Id="rId7" Type="http://schemas.openxmlformats.org/officeDocument/2006/relationships/image" Target="../media/image22.emf"/><Relationship Id="rId2" Type="http://schemas.openxmlformats.org/officeDocument/2006/relationships/slideMaster" Target="../slideMasters/slideMaster3.xml"/><Relationship Id="rId1" Type="http://schemas.openxmlformats.org/officeDocument/2006/relationships/tags" Target="../tags/tag13.xml"/><Relationship Id="rId6" Type="http://schemas.openxmlformats.org/officeDocument/2006/relationships/image" Target="../media/image21.svg"/><Relationship Id="rId5" Type="http://schemas.openxmlformats.org/officeDocument/2006/relationships/image" Target="../media/image20.png"/><Relationship Id="rId4" Type="http://schemas.openxmlformats.org/officeDocument/2006/relationships/image" Target="../media/image19.emf"/></Relationships>
</file>

<file path=ppt/slideLayouts/_rels/slideLayout3.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Master" Target="../slideMasters/slideMaster1.xml"/><Relationship Id="rId1" Type="http://schemas.openxmlformats.org/officeDocument/2006/relationships/tags" Target="../tags/tag3.xml"/><Relationship Id="rId5" Type="http://schemas.openxmlformats.org/officeDocument/2006/relationships/image" Target="../media/image3.png"/><Relationship Id="rId4" Type="http://schemas.openxmlformats.org/officeDocument/2006/relationships/image" Target="../media/image6.emf"/></Relationships>
</file>

<file path=ppt/slideLayouts/_rels/slideLayout4.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Master" Target="../slideMasters/slideMaster1.xml"/><Relationship Id="rId1" Type="http://schemas.openxmlformats.org/officeDocument/2006/relationships/tags" Target="../tags/tag4.xml"/><Relationship Id="rId5" Type="http://schemas.openxmlformats.org/officeDocument/2006/relationships/image" Target="../media/image3.png"/><Relationship Id="rId4" Type="http://schemas.openxmlformats.org/officeDocument/2006/relationships/image" Target="../media/image7.emf"/></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BC_プロダクト資料表紙">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p:nvPr>
        </p:nvSpPr>
        <p:spPr>
          <a:xfrm>
            <a:off x="587375" y="1696711"/>
            <a:ext cx="11017250" cy="2065291"/>
          </a:xfrm>
          <a:prstGeom prst="rect">
            <a:avLst/>
          </a:prstGeom>
        </p:spPr>
        <p:txBody>
          <a:bodyPr lIns="0" tIns="36000" rIns="0" bIns="0" anchor="t">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6" name="Text Placeholder 3"/>
          <p:cNvSpPr>
            <a:spLocks noGrp="1"/>
          </p:cNvSpPr>
          <p:nvPr>
            <p:ph type="body" sz="quarter" idx="11"/>
          </p:nvPr>
        </p:nvSpPr>
        <p:spPr>
          <a:xfrm>
            <a:off x="587375" y="5278295"/>
            <a:ext cx="5131879" cy="217991"/>
          </a:xfrm>
          <a:prstGeom prst="rect">
            <a:avLst/>
          </a:prstGeom>
        </p:spPr>
        <p:txBody>
          <a:bodyPr lIns="0" tIns="0" rIns="0" bIns="0"/>
          <a:lstStyle>
            <a:lvl1pPr marL="0" indent="0" algn="l">
              <a:buNone/>
              <a:defRPr sz="12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7" name="Text Placeholder 3"/>
          <p:cNvSpPr>
            <a:spLocks noGrp="1"/>
          </p:cNvSpPr>
          <p:nvPr>
            <p:ph type="body" sz="quarter" idx="12"/>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105857580"/>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BC_プロダクト資料中表紙（広告主・代理店限定）">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A5544997-C74E-E0AD-F2FE-22461E7A2AF9}"/>
              </a:ext>
            </a:extLst>
          </p:cNvPr>
          <p:cNvGraphicFramePr>
            <a:graphicFrameLocks noChangeAspect="1"/>
          </p:cNvGraphicFramePr>
          <p:nvPr userDrawn="1">
            <p:custDataLst>
              <p:tags r:id="rId1"/>
            </p:custDataLst>
            <p:extLst>
              <p:ext uri="{D42A27DB-BD31-4B8C-83A1-F6EECF244321}">
                <p14:modId xmlns:p14="http://schemas.microsoft.com/office/powerpoint/2010/main" val="1948654237"/>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3" name="think-cell data - do not delete" hidden="1">
                        <a:extLst>
                          <a:ext uri="{FF2B5EF4-FFF2-40B4-BE49-F238E27FC236}">
                            <a16:creationId xmlns:a16="http://schemas.microsoft.com/office/drawing/2014/main" id="{A5544997-C74E-E0AD-F2FE-22461E7A2AF9}"/>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2" name="三角形 1">
            <a:extLst>
              <a:ext uri="{FF2B5EF4-FFF2-40B4-BE49-F238E27FC236}">
                <a16:creationId xmlns:a16="http://schemas.microsoft.com/office/drawing/2014/main" id="{519B8972-44D1-3802-EE60-A1BC5C5A16AB}"/>
              </a:ext>
            </a:extLst>
          </p:cNvPr>
          <p:cNvSpPr/>
          <p:nvPr userDrawn="1"/>
        </p:nvSpPr>
        <p:spPr>
          <a:xfrm>
            <a:off x="10363200" y="3427413"/>
            <a:ext cx="1828800" cy="3430587"/>
          </a:xfrm>
          <a:prstGeom prst="triangle">
            <a:avLst>
              <a:gd name="adj" fmla="val 100000"/>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5">
            <a:extLst>
              <a:ext uri="{FF2B5EF4-FFF2-40B4-BE49-F238E27FC236}">
                <a16:creationId xmlns:a16="http://schemas.microsoft.com/office/drawing/2014/main" id="{1BA0269E-4FAF-FCF7-533A-8DEC2D165CAF}"/>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9" name="グラフィックス 3">
            <a:extLst>
              <a:ext uri="{FF2B5EF4-FFF2-40B4-BE49-F238E27FC236}">
                <a16:creationId xmlns:a16="http://schemas.microsoft.com/office/drawing/2014/main" id="{59A20EC1-58D9-759B-45BC-712B71A3FDBE}"/>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a:extLst>
              <a:ext uri="{FF2B5EF4-FFF2-40B4-BE49-F238E27FC236}">
                <a16:creationId xmlns:a16="http://schemas.microsoft.com/office/drawing/2014/main" id="{84C091A5-862A-9941-5642-C4E70B372A8F}"/>
              </a:ext>
            </a:extLst>
          </p:cNvPr>
          <p:cNvSpPr>
            <a:spLocks noGrp="1"/>
          </p:cNvSpPr>
          <p:nvPr>
            <p:ph type="body" sz="quarter" idx="11"/>
          </p:nvPr>
        </p:nvSpPr>
        <p:spPr>
          <a:xfrm>
            <a:off x="587375" y="2559914"/>
            <a:ext cx="11017250" cy="1738172"/>
          </a:xfrm>
          <a:prstGeom prst="rect">
            <a:avLst/>
          </a:prstGeom>
        </p:spPr>
        <p:txBody>
          <a:bodyPr lIns="0" tIns="0" rIns="0" bIns="0" anchor="ctr"/>
          <a:lstStyle>
            <a:lvl1pPr marL="0" indent="0" algn="ctr">
              <a:lnSpc>
                <a:spcPct val="120000"/>
              </a:lnSpc>
              <a:spcBef>
                <a:spcPts val="0"/>
              </a:spcBef>
              <a:buNone/>
              <a:defRPr sz="4400" b="1" i="0">
                <a:solidFill>
                  <a:schemeClr val="accent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39539919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タイトル+コピーライト+ページ番号（広告主・代理店限定）">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660EF211-A8C9-FBD7-5993-BD3CA45DEA37}"/>
              </a:ext>
            </a:extLst>
          </p:cNvPr>
          <p:cNvGraphicFramePr>
            <a:graphicFrameLocks noChangeAspect="1"/>
          </p:cNvGraphicFramePr>
          <p:nvPr userDrawn="1">
            <p:custDataLst>
              <p:tags r:id="rId1"/>
            </p:custDataLst>
            <p:extLst>
              <p:ext uri="{D42A27DB-BD31-4B8C-83A1-F6EECF244321}">
                <p14:modId xmlns:p14="http://schemas.microsoft.com/office/powerpoint/2010/main" val="3581048894"/>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6" name="think-cell data - do not delete" hidden="1">
                        <a:extLst>
                          <a:ext uri="{FF2B5EF4-FFF2-40B4-BE49-F238E27FC236}">
                            <a16:creationId xmlns:a16="http://schemas.microsoft.com/office/drawing/2014/main" id="{660EF211-A8C9-FBD7-5993-BD3CA45DEA37}"/>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3" name="スライド番号プレースホルダー 5">
            <a:extLst>
              <a:ext uri="{FF2B5EF4-FFF2-40B4-BE49-F238E27FC236}">
                <a16:creationId xmlns:a16="http://schemas.microsoft.com/office/drawing/2014/main" id="{FC46F296-51B8-C10D-D99C-8C0DF419D37B}"/>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BF7BB441-C525-2824-27BB-42DA9A12DC29}"/>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タイトル 1">
            <a:extLst>
              <a:ext uri="{FF2B5EF4-FFF2-40B4-BE49-F238E27FC236}">
                <a16:creationId xmlns:a16="http://schemas.microsoft.com/office/drawing/2014/main" id="{00A3B48B-8B12-76DB-DE08-9FFDD1813587}"/>
              </a:ext>
            </a:extLst>
          </p:cNvPr>
          <p:cNvSpPr>
            <a:spLocks noGrp="1"/>
          </p:cNvSpPr>
          <p:nvPr>
            <p:ph type="ctrTitle"/>
          </p:nvPr>
        </p:nvSpPr>
        <p:spPr>
          <a:xfrm>
            <a:off x="587376" y="583184"/>
            <a:ext cx="11014607" cy="564262"/>
          </a:xfrm>
          <a:prstGeom prst="rect">
            <a:avLst/>
          </a:prstGeom>
        </p:spPr>
        <p:txBody>
          <a:bodyPr vert="horz" lIns="0" tIns="0" rIns="0" bIns="0" anchor="t">
            <a:noAutofit/>
          </a:bodyPr>
          <a:lstStyle>
            <a:lvl1pPr algn="l">
              <a:lnSpc>
                <a:spcPct val="100000"/>
              </a:lnSpc>
              <a:defRPr sz="2800" b="1" i="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Tree>
    <p:extLst>
      <p:ext uri="{BB962C8B-B14F-4D97-AF65-F5344CB8AC3E}">
        <p14:creationId xmlns:p14="http://schemas.microsoft.com/office/powerpoint/2010/main" val="35001224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タイトル+説明文＋コピーライト+ページ番号（広告主・代理店限定）">
    <p:spTree>
      <p:nvGrpSpPr>
        <p:cNvPr id="1" name=""/>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6EFBDC73-21D0-0696-0419-0FC3D51B89A0}"/>
              </a:ext>
            </a:extLst>
          </p:cNvPr>
          <p:cNvGraphicFramePr>
            <a:graphicFrameLocks noChangeAspect="1"/>
          </p:cNvGraphicFramePr>
          <p:nvPr userDrawn="1">
            <p:custDataLst>
              <p:tags r:id="rId1"/>
            </p:custDataLst>
            <p:extLst>
              <p:ext uri="{D42A27DB-BD31-4B8C-83A1-F6EECF244321}">
                <p14:modId xmlns:p14="http://schemas.microsoft.com/office/powerpoint/2010/main" val="3566748189"/>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7" name="think-cell data - do not delete" hidden="1">
                        <a:extLst>
                          <a:ext uri="{FF2B5EF4-FFF2-40B4-BE49-F238E27FC236}">
                            <a16:creationId xmlns:a16="http://schemas.microsoft.com/office/drawing/2014/main" id="{6EFBDC73-21D0-0696-0419-0FC3D51B89A0}"/>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3" name="スライド番号プレースホルダー 5">
            <a:extLst>
              <a:ext uri="{FF2B5EF4-FFF2-40B4-BE49-F238E27FC236}">
                <a16:creationId xmlns:a16="http://schemas.microsoft.com/office/drawing/2014/main" id="{03025AD1-266A-C2F8-4542-ADA3F3ABDE94}"/>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27C638B7-DA08-2099-985C-CAF6A1A67B13}"/>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タイトル 1">
            <a:extLst>
              <a:ext uri="{FF2B5EF4-FFF2-40B4-BE49-F238E27FC236}">
                <a16:creationId xmlns:a16="http://schemas.microsoft.com/office/drawing/2014/main" id="{6AAF90A3-FE47-206E-69DC-A3273BB28AED}"/>
              </a:ext>
            </a:extLst>
          </p:cNvPr>
          <p:cNvSpPr>
            <a:spLocks noGrp="1"/>
          </p:cNvSpPr>
          <p:nvPr>
            <p:ph type="ctrTitle"/>
          </p:nvPr>
        </p:nvSpPr>
        <p:spPr>
          <a:xfrm>
            <a:off x="587376" y="583184"/>
            <a:ext cx="11014607" cy="564262"/>
          </a:xfrm>
          <a:prstGeom prst="rect">
            <a:avLst/>
          </a:prstGeom>
        </p:spPr>
        <p:txBody>
          <a:bodyPr vert="horz" lIns="0" tIns="0" rIns="0" bIns="0" anchor="t">
            <a:noAutofit/>
          </a:bodyPr>
          <a:lstStyle>
            <a:lvl1pPr algn="l">
              <a:lnSpc>
                <a:spcPct val="100000"/>
              </a:lnSpc>
              <a:defRPr sz="2800" b="1" i="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6" name="テキスト プレースホルダー 10">
            <a:extLst>
              <a:ext uri="{FF2B5EF4-FFF2-40B4-BE49-F238E27FC236}">
                <a16:creationId xmlns:a16="http://schemas.microsoft.com/office/drawing/2014/main" id="{0F031FA9-112A-8DAA-B20E-847C11F19B36}"/>
              </a:ext>
            </a:extLst>
          </p:cNvPr>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124963228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コピーライト+ページ番号（広告主・代理店限定）">
    <p:spTree>
      <p:nvGrpSpPr>
        <p:cNvPr id="1" name=""/>
        <p:cNvGrpSpPr/>
        <p:nvPr/>
      </p:nvGrpSpPr>
      <p:grpSpPr>
        <a:xfrm>
          <a:off x="0" y="0"/>
          <a:ext cx="0" cy="0"/>
          <a:chOff x="0" y="0"/>
          <a:chExt cx="0" cy="0"/>
        </a:xfrm>
      </p:grpSpPr>
      <p:sp>
        <p:nvSpPr>
          <p:cNvPr id="3" name="スライド番号プレースホルダー 5">
            <a:extLst>
              <a:ext uri="{FF2B5EF4-FFF2-40B4-BE49-F238E27FC236}">
                <a16:creationId xmlns:a16="http://schemas.microsoft.com/office/drawing/2014/main" id="{D04D64CE-D62C-A1FF-FFA3-D17368230412}"/>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02154E47-CE2B-386F-7840-0589773FA6A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309986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最終ページ（広告主・代理店限定）">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0B19B92F-6F6E-3DDE-863A-9883C4F16341}"/>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7" name="グラフィックス 2">
            <a:extLst>
              <a:ext uri="{FF2B5EF4-FFF2-40B4-BE49-F238E27FC236}">
                <a16:creationId xmlns:a16="http://schemas.microsoft.com/office/drawing/2014/main" id="{89D25A5C-4991-69B7-0B3A-15262FD6E8EB}"/>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角丸四角形 7">
            <a:extLst>
              <a:ext uri="{FF2B5EF4-FFF2-40B4-BE49-F238E27FC236}">
                <a16:creationId xmlns:a16="http://schemas.microsoft.com/office/drawing/2014/main" id="{96396272-FA40-3CF7-F04A-5CA24DCE4129}"/>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Tree>
    <p:extLst>
      <p:ext uri="{BB962C8B-B14F-4D97-AF65-F5344CB8AC3E}">
        <p14:creationId xmlns:p14="http://schemas.microsoft.com/office/powerpoint/2010/main" val="203781745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BC_プロダクト資料表紙（社外秘）">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p:nvPr>
        </p:nvSpPr>
        <p:spPr>
          <a:xfrm>
            <a:off x="587375" y="1696711"/>
            <a:ext cx="11017250" cy="2065291"/>
          </a:xfrm>
          <a:prstGeom prst="rect">
            <a:avLst/>
          </a:prstGeom>
        </p:spPr>
        <p:txBody>
          <a:bodyPr lIns="0" tIns="36000" rIns="0" bIns="0" anchor="t">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6" name="Text Placeholder 3"/>
          <p:cNvSpPr>
            <a:spLocks noGrp="1"/>
          </p:cNvSpPr>
          <p:nvPr>
            <p:ph type="body" sz="quarter" idx="11"/>
          </p:nvPr>
        </p:nvSpPr>
        <p:spPr>
          <a:xfrm>
            <a:off x="587375" y="5278295"/>
            <a:ext cx="5131879" cy="217991"/>
          </a:xfrm>
          <a:prstGeom prst="rect">
            <a:avLst/>
          </a:prstGeom>
        </p:spPr>
        <p:txBody>
          <a:bodyPr lIns="0" tIns="0" rIns="0" bIns="0"/>
          <a:lstStyle>
            <a:lvl1pPr marL="0" indent="0" algn="l">
              <a:buNone/>
              <a:defRPr sz="12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7" name="Text Placeholder 3"/>
          <p:cNvSpPr>
            <a:spLocks noGrp="1"/>
          </p:cNvSpPr>
          <p:nvPr>
            <p:ph type="body" sz="quarter" idx="12"/>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30288178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BC_プロダクト資料中表紙（社外秘）">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AF91F3E3-5E8B-CEEA-5B0C-9751AC1FAE35}"/>
              </a:ext>
            </a:extLst>
          </p:cNvPr>
          <p:cNvGraphicFramePr>
            <a:graphicFrameLocks noChangeAspect="1"/>
          </p:cNvGraphicFramePr>
          <p:nvPr userDrawn="1">
            <p:custDataLst>
              <p:tags r:id="rId1"/>
            </p:custDataLst>
            <p:extLst>
              <p:ext uri="{D42A27DB-BD31-4B8C-83A1-F6EECF244321}">
                <p14:modId xmlns:p14="http://schemas.microsoft.com/office/powerpoint/2010/main" val="4204479503"/>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3" name="think-cell data - do not delete" hidden="1">
                        <a:extLst>
                          <a:ext uri="{FF2B5EF4-FFF2-40B4-BE49-F238E27FC236}">
                            <a16:creationId xmlns:a16="http://schemas.microsoft.com/office/drawing/2014/main" id="{AF91F3E3-5E8B-CEEA-5B0C-9751AC1FAE35}"/>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2" name="三角形 1">
            <a:extLst>
              <a:ext uri="{FF2B5EF4-FFF2-40B4-BE49-F238E27FC236}">
                <a16:creationId xmlns:a16="http://schemas.microsoft.com/office/drawing/2014/main" id="{BF406BE2-E7B4-5DEE-2A15-44828EC77861}"/>
              </a:ext>
            </a:extLst>
          </p:cNvPr>
          <p:cNvSpPr/>
          <p:nvPr userDrawn="1"/>
        </p:nvSpPr>
        <p:spPr>
          <a:xfrm>
            <a:off x="10363200" y="3427413"/>
            <a:ext cx="1828800" cy="3430587"/>
          </a:xfrm>
          <a:prstGeom prst="triangle">
            <a:avLst>
              <a:gd name="adj" fmla="val 100000"/>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5">
            <a:extLst>
              <a:ext uri="{FF2B5EF4-FFF2-40B4-BE49-F238E27FC236}">
                <a16:creationId xmlns:a16="http://schemas.microsoft.com/office/drawing/2014/main" id="{1BA0269E-4FAF-FCF7-533A-8DEC2D165CAF}"/>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9" name="グラフィックス 3">
            <a:extLst>
              <a:ext uri="{FF2B5EF4-FFF2-40B4-BE49-F238E27FC236}">
                <a16:creationId xmlns:a16="http://schemas.microsoft.com/office/drawing/2014/main" id="{59A20EC1-58D9-759B-45BC-712B71A3FDBE}"/>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a:extLst>
              <a:ext uri="{FF2B5EF4-FFF2-40B4-BE49-F238E27FC236}">
                <a16:creationId xmlns:a16="http://schemas.microsoft.com/office/drawing/2014/main" id="{72558536-6266-01C4-08CD-2C75867A2DA5}"/>
              </a:ext>
            </a:extLst>
          </p:cNvPr>
          <p:cNvSpPr>
            <a:spLocks noGrp="1"/>
          </p:cNvSpPr>
          <p:nvPr>
            <p:ph type="body" sz="quarter" idx="11"/>
          </p:nvPr>
        </p:nvSpPr>
        <p:spPr>
          <a:xfrm>
            <a:off x="587375" y="2559914"/>
            <a:ext cx="11017250" cy="1738172"/>
          </a:xfrm>
          <a:prstGeom prst="rect">
            <a:avLst/>
          </a:prstGeom>
        </p:spPr>
        <p:txBody>
          <a:bodyPr lIns="0" tIns="0" rIns="0" bIns="0" anchor="ctr"/>
          <a:lstStyle>
            <a:lvl1pPr marL="0" indent="0" algn="ctr">
              <a:lnSpc>
                <a:spcPct val="120000"/>
              </a:lnSpc>
              <a:spcBef>
                <a:spcPts val="0"/>
              </a:spcBef>
              <a:buNone/>
              <a:defRPr sz="4400" b="1" i="0">
                <a:solidFill>
                  <a:schemeClr val="accent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141946667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タイトル+コピーライト+ページ番号（社外秘）">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C1938CF5-D87B-1B41-1E9E-89E1C225D13A}"/>
              </a:ext>
            </a:extLst>
          </p:cNvPr>
          <p:cNvGraphicFramePr>
            <a:graphicFrameLocks noChangeAspect="1"/>
          </p:cNvGraphicFramePr>
          <p:nvPr userDrawn="1">
            <p:custDataLst>
              <p:tags r:id="rId1"/>
            </p:custDataLst>
            <p:extLst>
              <p:ext uri="{D42A27DB-BD31-4B8C-83A1-F6EECF244321}">
                <p14:modId xmlns:p14="http://schemas.microsoft.com/office/powerpoint/2010/main" val="284399675"/>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6" name="think-cell data - do not delete" hidden="1">
                        <a:extLst>
                          <a:ext uri="{FF2B5EF4-FFF2-40B4-BE49-F238E27FC236}">
                            <a16:creationId xmlns:a16="http://schemas.microsoft.com/office/drawing/2014/main" id="{C1938CF5-D87B-1B41-1E9E-89E1C225D13A}"/>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3" name="スライド番号プレースホルダー 5">
            <a:extLst>
              <a:ext uri="{FF2B5EF4-FFF2-40B4-BE49-F238E27FC236}">
                <a16:creationId xmlns:a16="http://schemas.microsoft.com/office/drawing/2014/main" id="{FC46F296-51B8-C10D-D99C-8C0DF419D37B}"/>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BF7BB441-C525-2824-27BB-42DA9A12DC29}"/>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タイトル 1">
            <a:extLst>
              <a:ext uri="{FF2B5EF4-FFF2-40B4-BE49-F238E27FC236}">
                <a16:creationId xmlns:a16="http://schemas.microsoft.com/office/drawing/2014/main" id="{00A3B48B-8B12-76DB-DE08-9FFDD1813587}"/>
              </a:ext>
            </a:extLst>
          </p:cNvPr>
          <p:cNvSpPr>
            <a:spLocks noGrp="1"/>
          </p:cNvSpPr>
          <p:nvPr>
            <p:ph type="ctrTitle"/>
          </p:nvPr>
        </p:nvSpPr>
        <p:spPr>
          <a:xfrm>
            <a:off x="587376" y="583184"/>
            <a:ext cx="11014607" cy="564262"/>
          </a:xfrm>
          <a:prstGeom prst="rect">
            <a:avLst/>
          </a:prstGeom>
        </p:spPr>
        <p:txBody>
          <a:bodyPr vert="horz" lIns="0" tIns="0" rIns="0" bIns="0" anchor="t">
            <a:noAutofit/>
          </a:bodyPr>
          <a:lstStyle>
            <a:lvl1pPr algn="l">
              <a:lnSpc>
                <a:spcPct val="100000"/>
              </a:lnSpc>
              <a:defRPr sz="2800" b="1" i="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Tree>
    <p:extLst>
      <p:ext uri="{BB962C8B-B14F-4D97-AF65-F5344CB8AC3E}">
        <p14:creationId xmlns:p14="http://schemas.microsoft.com/office/powerpoint/2010/main" val="421265489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タイトル+説明文＋コピーライト+ページ番号（社外秘）">
    <p:spTree>
      <p:nvGrpSpPr>
        <p:cNvPr id="1" name=""/>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BCFADF5C-8D22-BA0B-F508-7C1C9547D04B}"/>
              </a:ext>
            </a:extLst>
          </p:cNvPr>
          <p:cNvGraphicFramePr>
            <a:graphicFrameLocks noChangeAspect="1"/>
          </p:cNvGraphicFramePr>
          <p:nvPr userDrawn="1">
            <p:custDataLst>
              <p:tags r:id="rId1"/>
            </p:custDataLst>
            <p:extLst>
              <p:ext uri="{D42A27DB-BD31-4B8C-83A1-F6EECF244321}">
                <p14:modId xmlns:p14="http://schemas.microsoft.com/office/powerpoint/2010/main" val="1251305113"/>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7" name="think-cell data - do not delete" hidden="1">
                        <a:extLst>
                          <a:ext uri="{FF2B5EF4-FFF2-40B4-BE49-F238E27FC236}">
                            <a16:creationId xmlns:a16="http://schemas.microsoft.com/office/drawing/2014/main" id="{BCFADF5C-8D22-BA0B-F508-7C1C9547D04B}"/>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3" name="スライド番号プレースホルダー 5">
            <a:extLst>
              <a:ext uri="{FF2B5EF4-FFF2-40B4-BE49-F238E27FC236}">
                <a16:creationId xmlns:a16="http://schemas.microsoft.com/office/drawing/2014/main" id="{03025AD1-266A-C2F8-4542-ADA3F3ABDE94}"/>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27C638B7-DA08-2099-985C-CAF6A1A67B13}"/>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タイトル 1">
            <a:extLst>
              <a:ext uri="{FF2B5EF4-FFF2-40B4-BE49-F238E27FC236}">
                <a16:creationId xmlns:a16="http://schemas.microsoft.com/office/drawing/2014/main" id="{6AAF90A3-FE47-206E-69DC-A3273BB28AED}"/>
              </a:ext>
            </a:extLst>
          </p:cNvPr>
          <p:cNvSpPr>
            <a:spLocks noGrp="1"/>
          </p:cNvSpPr>
          <p:nvPr>
            <p:ph type="ctrTitle"/>
          </p:nvPr>
        </p:nvSpPr>
        <p:spPr>
          <a:xfrm>
            <a:off x="587376" y="583184"/>
            <a:ext cx="11014607" cy="564262"/>
          </a:xfrm>
          <a:prstGeom prst="rect">
            <a:avLst/>
          </a:prstGeom>
        </p:spPr>
        <p:txBody>
          <a:bodyPr vert="horz" lIns="0" tIns="0" rIns="0" bIns="0" anchor="t">
            <a:noAutofit/>
          </a:bodyPr>
          <a:lstStyle>
            <a:lvl1pPr algn="l">
              <a:lnSpc>
                <a:spcPct val="100000"/>
              </a:lnSpc>
              <a:defRPr sz="2800" b="1" i="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6" name="テキスト プレースホルダー 10">
            <a:extLst>
              <a:ext uri="{FF2B5EF4-FFF2-40B4-BE49-F238E27FC236}">
                <a16:creationId xmlns:a16="http://schemas.microsoft.com/office/drawing/2014/main" id="{0F031FA9-112A-8DAA-B20E-847C11F19B36}"/>
              </a:ext>
            </a:extLst>
          </p:cNvPr>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212471446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コピーライト+ページ番号（社外秘）">
    <p:spTree>
      <p:nvGrpSpPr>
        <p:cNvPr id="1" name=""/>
        <p:cNvGrpSpPr/>
        <p:nvPr/>
      </p:nvGrpSpPr>
      <p:grpSpPr>
        <a:xfrm>
          <a:off x="0" y="0"/>
          <a:ext cx="0" cy="0"/>
          <a:chOff x="0" y="0"/>
          <a:chExt cx="0" cy="0"/>
        </a:xfrm>
      </p:grpSpPr>
      <p:sp>
        <p:nvSpPr>
          <p:cNvPr id="3" name="スライド番号プレースホルダー 5">
            <a:extLst>
              <a:ext uri="{FF2B5EF4-FFF2-40B4-BE49-F238E27FC236}">
                <a16:creationId xmlns:a16="http://schemas.microsoft.com/office/drawing/2014/main" id="{D04D64CE-D62C-A1FF-FFA3-D17368230412}"/>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02154E47-CE2B-386F-7840-0589773FA6A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528447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BC_プロダクト資料中表紙">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BF23D017-463D-AD4D-6C5C-98A759B8A938}"/>
              </a:ext>
            </a:extLst>
          </p:cNvPr>
          <p:cNvGraphicFramePr>
            <a:graphicFrameLocks noChangeAspect="1"/>
          </p:cNvGraphicFramePr>
          <p:nvPr userDrawn="1">
            <p:custDataLst>
              <p:tags r:id="rId1"/>
            </p:custDataLst>
            <p:extLst>
              <p:ext uri="{D42A27DB-BD31-4B8C-83A1-F6EECF244321}">
                <p14:modId xmlns:p14="http://schemas.microsoft.com/office/powerpoint/2010/main" val="3915948533"/>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3" name="think-cell data - do not delete" hidden="1">
                        <a:extLst>
                          <a:ext uri="{FF2B5EF4-FFF2-40B4-BE49-F238E27FC236}">
                            <a16:creationId xmlns:a16="http://schemas.microsoft.com/office/drawing/2014/main" id="{BF23D017-463D-AD4D-6C5C-98A759B8A938}"/>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2" name="三角形 1">
            <a:extLst>
              <a:ext uri="{FF2B5EF4-FFF2-40B4-BE49-F238E27FC236}">
                <a16:creationId xmlns:a16="http://schemas.microsoft.com/office/drawing/2014/main" id="{3E6674F4-4E75-A765-EA22-CCF341E56EE4}"/>
              </a:ext>
            </a:extLst>
          </p:cNvPr>
          <p:cNvSpPr/>
          <p:nvPr userDrawn="1"/>
        </p:nvSpPr>
        <p:spPr>
          <a:xfrm>
            <a:off x="10363200" y="3427413"/>
            <a:ext cx="1828800" cy="3430587"/>
          </a:xfrm>
          <a:prstGeom prst="triangle">
            <a:avLst>
              <a:gd name="adj" fmla="val 100000"/>
            </a:avLst>
          </a:prstGeom>
          <a:solidFill>
            <a:srgbClr val="00004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5">
            <a:extLst>
              <a:ext uri="{FF2B5EF4-FFF2-40B4-BE49-F238E27FC236}">
                <a16:creationId xmlns:a16="http://schemas.microsoft.com/office/drawing/2014/main" id="{1BA0269E-4FAF-FCF7-533A-8DEC2D165CAF}"/>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9" name="グラフィックス 3">
            <a:extLst>
              <a:ext uri="{FF2B5EF4-FFF2-40B4-BE49-F238E27FC236}">
                <a16:creationId xmlns:a16="http://schemas.microsoft.com/office/drawing/2014/main" id="{59A20EC1-58D9-759B-45BC-712B71A3FDBE}"/>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Placeholder 3">
            <a:extLst>
              <a:ext uri="{FF2B5EF4-FFF2-40B4-BE49-F238E27FC236}">
                <a16:creationId xmlns:a16="http://schemas.microsoft.com/office/drawing/2014/main" id="{A1CC6D58-EF4A-F84C-B945-9E05F489A3BB}"/>
              </a:ext>
            </a:extLst>
          </p:cNvPr>
          <p:cNvSpPr>
            <a:spLocks noGrp="1"/>
          </p:cNvSpPr>
          <p:nvPr>
            <p:ph type="body" sz="quarter" idx="11"/>
          </p:nvPr>
        </p:nvSpPr>
        <p:spPr>
          <a:xfrm>
            <a:off x="587375" y="2559914"/>
            <a:ext cx="11017250" cy="1738172"/>
          </a:xfrm>
          <a:prstGeom prst="rect">
            <a:avLst/>
          </a:prstGeom>
        </p:spPr>
        <p:txBody>
          <a:bodyPr lIns="0" tIns="0" rIns="0" bIns="0" anchor="ctr"/>
          <a:lstStyle>
            <a:lvl1pPr marL="0" indent="0" algn="ctr">
              <a:lnSpc>
                <a:spcPct val="120000"/>
              </a:lnSpc>
              <a:spcBef>
                <a:spcPts val="0"/>
              </a:spcBef>
              <a:buNone/>
              <a:defRPr sz="4400" b="1" i="0">
                <a:solidFill>
                  <a:schemeClr val="accent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191226486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最終ページ（社外秘）">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150B6717-0D80-2534-CC8A-14EB973E892E}"/>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5" name="グラフィックス 2">
            <a:extLst>
              <a:ext uri="{FF2B5EF4-FFF2-40B4-BE49-F238E27FC236}">
                <a16:creationId xmlns:a16="http://schemas.microsoft.com/office/drawing/2014/main" id="{9E2759ED-05F5-302F-7600-432C6B13AA83}"/>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角丸四角形 5">
            <a:extLst>
              <a:ext uri="{FF2B5EF4-FFF2-40B4-BE49-F238E27FC236}">
                <a16:creationId xmlns:a16="http://schemas.microsoft.com/office/drawing/2014/main" id="{4C46DA2B-9024-9A94-EB50-617BB47C1D69}"/>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社外秘</a:t>
            </a:r>
            <a:r>
              <a:rPr kumimoji="0" lang="en-US" altLang="ja-JP" sz="950" b="1" i="0" u="none" strike="noStrike" kern="0" cap="none" spc="0" normalizeH="0" baseline="0" noProof="0" dirty="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 / Internal Use Only</a:t>
            </a:r>
            <a:endPar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endParaRPr>
          </a:p>
        </p:txBody>
      </p:sp>
    </p:spTree>
    <p:extLst>
      <p:ext uri="{BB962C8B-B14F-4D97-AF65-F5344CB8AC3E}">
        <p14:creationId xmlns:p14="http://schemas.microsoft.com/office/powerpoint/2010/main" val="284248616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タイトル+説明文＋コピーライト+ノンブタイトル+ポイント＋コピーライト+ノンブル（社外秘）">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1EAD4E59-28AD-8011-D49B-AA05CE305F1B}"/>
              </a:ext>
            </a:extLst>
          </p:cNvPr>
          <p:cNvGraphicFramePr>
            <a:graphicFrameLocks noChangeAspect="1"/>
          </p:cNvGraphicFramePr>
          <p:nvPr userDrawn="1">
            <p:custDataLst>
              <p:tags r:id="rId1"/>
            </p:custDataLst>
            <p:extLst>
              <p:ext uri="{D42A27DB-BD31-4B8C-83A1-F6EECF244321}">
                <p14:modId xmlns:p14="http://schemas.microsoft.com/office/powerpoint/2010/main" val="3260221752"/>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4" name="think-cell data - do not delete" hidden="1">
                        <a:extLst>
                          <a:ext uri="{FF2B5EF4-FFF2-40B4-BE49-F238E27FC236}">
                            <a16:creationId xmlns:a16="http://schemas.microsoft.com/office/drawing/2014/main" id="{1EAD4E59-28AD-8011-D49B-AA05CE305F1B}"/>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3" name="タイトル 1">
            <a:extLst>
              <a:ext uri="{FF2B5EF4-FFF2-40B4-BE49-F238E27FC236}">
                <a16:creationId xmlns:a16="http://schemas.microsoft.com/office/drawing/2014/main" id="{62396C5A-2887-DAF5-DB7D-BA71B95CEC6B}"/>
              </a:ext>
            </a:extLst>
          </p:cNvPr>
          <p:cNvSpPr>
            <a:spLocks noGrp="1"/>
          </p:cNvSpPr>
          <p:nvPr>
            <p:ph type="ctrTitle"/>
          </p:nvPr>
        </p:nvSpPr>
        <p:spPr>
          <a:xfrm>
            <a:off x="587376" y="583184"/>
            <a:ext cx="11014607" cy="564262"/>
          </a:xfrm>
          <a:prstGeom prst="rect">
            <a:avLst/>
          </a:prstGeom>
        </p:spPr>
        <p:txBody>
          <a:bodyPr vert="horz" lIns="0" tIns="0" rIns="0" bIns="0" anchor="t">
            <a:noAutofit/>
          </a:bodyPr>
          <a:lstStyle>
            <a:lvl1pPr algn="l">
              <a:lnSpc>
                <a:spcPct val="100000"/>
              </a:lnSpc>
              <a:defRPr sz="2800" b="1" i="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10" name="スライド番号プレースホルダー 5">
            <a:extLst>
              <a:ext uri="{FF2B5EF4-FFF2-40B4-BE49-F238E27FC236}">
                <a16:creationId xmlns:a16="http://schemas.microsoft.com/office/drawing/2014/main" id="{0152C89B-FD9C-B243-5481-11F974C1190B}"/>
              </a:ext>
            </a:extLst>
          </p:cNvPr>
          <p:cNvSpPr txBox="1">
            <a:spLocks/>
          </p:cNvSpPr>
          <p:nvPr userDrawn="1"/>
        </p:nvSpPr>
        <p:spPr>
          <a:xfrm>
            <a:off x="11159836" y="6389895"/>
            <a:ext cx="729720" cy="365125"/>
          </a:xfrm>
          <a:prstGeom prst="rect">
            <a:avLst/>
          </a:prstGeom>
        </p:spPr>
        <p:txBody>
          <a:bodyPr vert="horz" lIns="0" tIns="45720" rIns="0" bIns="45720" rtlCol="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E45AF0D7-7DAB-C943-A251-572CD5FC0461}" type="slidenum">
              <a:rPr lang="ja-JP" altLang="en-US" sz="700" smtClean="0">
                <a:solidFill>
                  <a:schemeClr val="bg1">
                    <a:lumMod val="75000"/>
                  </a:schemeClr>
                </a:solidFill>
                <a:latin typeface="Meiryo" panose="020B0604030504040204" pitchFamily="34" charset="-128"/>
                <a:ea typeface="Meiryo" panose="020B0604030504040204" pitchFamily="34" charset="-128"/>
              </a:rPr>
              <a:pPr/>
              <a:t>‹#›</a:t>
            </a:fld>
            <a:endParaRPr lang="ja-JP" altLang="en-US" sz="700">
              <a:solidFill>
                <a:schemeClr val="bg1">
                  <a:lumMod val="75000"/>
                </a:schemeClr>
              </a:solidFill>
              <a:latin typeface="Meiryo" panose="020B0604030504040204" pitchFamily="34" charset="-128"/>
              <a:ea typeface="Meiryo" panose="020B0604030504040204" pitchFamily="34" charset="-128"/>
            </a:endParaRPr>
          </a:p>
        </p:txBody>
      </p:sp>
      <p:pic>
        <p:nvPicPr>
          <p:cNvPr id="11" name="グラフィックス 10">
            <a:extLst>
              <a:ext uri="{FF2B5EF4-FFF2-40B4-BE49-F238E27FC236}">
                <a16:creationId xmlns:a16="http://schemas.microsoft.com/office/drawing/2014/main" id="{FCE2877E-7FDC-B33C-B88A-B5C8DFC80266}"/>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86310" y="6533996"/>
            <a:ext cx="813256" cy="94565"/>
          </a:xfrm>
          <a:prstGeom prst="rect">
            <a:avLst/>
          </a:prstGeom>
        </p:spPr>
      </p:pic>
      <p:sp>
        <p:nvSpPr>
          <p:cNvPr id="17" name="テキスト プレースホルダー 10">
            <a:extLst>
              <a:ext uri="{FF2B5EF4-FFF2-40B4-BE49-F238E27FC236}">
                <a16:creationId xmlns:a16="http://schemas.microsoft.com/office/drawing/2014/main" id="{76134E91-D5E0-C208-D77F-6417A8E26B3E}"/>
              </a:ext>
            </a:extLst>
          </p:cNvPr>
          <p:cNvSpPr>
            <a:spLocks noGrp="1"/>
          </p:cNvSpPr>
          <p:nvPr>
            <p:ph type="body" sz="quarter" idx="10" hasCustomPrompt="1"/>
          </p:nvPr>
        </p:nvSpPr>
        <p:spPr>
          <a:xfrm>
            <a:off x="1017118" y="1274352"/>
            <a:ext cx="10584865" cy="564262"/>
          </a:xfrm>
          <a:prstGeom prst="rect">
            <a:avLst/>
          </a:prstGeom>
        </p:spPr>
        <p:txBody>
          <a:bodyPr lIns="0" tIns="0" rIns="0" bIns="0" anchor="t"/>
          <a:lstStyle>
            <a:lvl1pPr marL="0" indent="0">
              <a:lnSpc>
                <a:spcPct val="120000"/>
              </a:lnSpc>
              <a:spcBef>
                <a:spcPts val="0"/>
              </a:spcBef>
              <a:buNone/>
              <a:defRPr sz="1600" b="1">
                <a:solidFill>
                  <a:schemeClr val="accent1"/>
                </a:solidFill>
                <a:latin typeface="Meiryo" panose="020B0604030504040204" pitchFamily="34" charset="-128"/>
                <a:ea typeface="Meiryo" panose="020B0604030504040204" pitchFamily="34" charset="-128"/>
              </a:defRPr>
            </a:lvl1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ja-JP" altLang="en-US"/>
              <a:t>サブタイトル、ダミーテキストダミーテキストダミーテキストダミーテキスト</a:t>
            </a:r>
            <a:endParaRPr lang="en-US" altLang="ja-JP" dirty="0"/>
          </a:p>
        </p:txBody>
      </p:sp>
      <p:pic>
        <p:nvPicPr>
          <p:cNvPr id="5" name="図 4">
            <a:extLst>
              <a:ext uri="{FF2B5EF4-FFF2-40B4-BE49-F238E27FC236}">
                <a16:creationId xmlns:a16="http://schemas.microsoft.com/office/drawing/2014/main" id="{7376EA70-C099-219D-087F-9AF76D320227}"/>
              </a:ext>
            </a:extLst>
          </p:cNvPr>
          <p:cNvPicPr>
            <a:picLocks noChangeAspect="1"/>
          </p:cNvPicPr>
          <p:nvPr userDrawn="1"/>
        </p:nvPicPr>
        <p:blipFill>
          <a:blip r:embed="rId7"/>
          <a:stretch>
            <a:fillRect/>
          </a:stretch>
        </p:blipFill>
        <p:spPr>
          <a:xfrm>
            <a:off x="552350" y="1185030"/>
            <a:ext cx="412894" cy="412894"/>
          </a:xfrm>
          <a:prstGeom prst="rect">
            <a:avLst/>
          </a:prstGeom>
        </p:spPr>
      </p:pic>
    </p:spTree>
    <p:extLst>
      <p:ext uri="{BB962C8B-B14F-4D97-AF65-F5344CB8AC3E}">
        <p14:creationId xmlns:p14="http://schemas.microsoft.com/office/powerpoint/2010/main" val="41012266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タイトル+コピーライト+ページ番号">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782A8865-E852-8779-AF4C-2BDBBCB2B487}"/>
              </a:ext>
            </a:extLst>
          </p:cNvPr>
          <p:cNvGraphicFramePr>
            <a:graphicFrameLocks noChangeAspect="1"/>
          </p:cNvGraphicFramePr>
          <p:nvPr userDrawn="1">
            <p:custDataLst>
              <p:tags r:id="rId1"/>
            </p:custDataLst>
            <p:extLst>
              <p:ext uri="{D42A27DB-BD31-4B8C-83A1-F6EECF244321}">
                <p14:modId xmlns:p14="http://schemas.microsoft.com/office/powerpoint/2010/main" val="1877219234"/>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6" name="think-cell data - do not delete" hidden="1">
                        <a:extLst>
                          <a:ext uri="{FF2B5EF4-FFF2-40B4-BE49-F238E27FC236}">
                            <a16:creationId xmlns:a16="http://schemas.microsoft.com/office/drawing/2014/main" id="{782A8865-E852-8779-AF4C-2BDBBCB2B487}"/>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3" name="スライド番号プレースホルダー 5">
            <a:extLst>
              <a:ext uri="{FF2B5EF4-FFF2-40B4-BE49-F238E27FC236}">
                <a16:creationId xmlns:a16="http://schemas.microsoft.com/office/drawing/2014/main" id="{FC46F296-51B8-C10D-D99C-8C0DF419D37B}"/>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BF7BB441-C525-2824-27BB-42DA9A12DC29}"/>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タイトル 1">
            <a:extLst>
              <a:ext uri="{FF2B5EF4-FFF2-40B4-BE49-F238E27FC236}">
                <a16:creationId xmlns:a16="http://schemas.microsoft.com/office/drawing/2014/main" id="{00A3B48B-8B12-76DB-DE08-9FFDD1813587}"/>
              </a:ext>
            </a:extLst>
          </p:cNvPr>
          <p:cNvSpPr>
            <a:spLocks noGrp="1"/>
          </p:cNvSpPr>
          <p:nvPr>
            <p:ph type="ctrTitle"/>
          </p:nvPr>
        </p:nvSpPr>
        <p:spPr>
          <a:xfrm>
            <a:off x="587376" y="583184"/>
            <a:ext cx="11014607" cy="564262"/>
          </a:xfrm>
          <a:prstGeom prst="rect">
            <a:avLst/>
          </a:prstGeom>
        </p:spPr>
        <p:txBody>
          <a:bodyPr vert="horz" lIns="0" tIns="0" rIns="0" bIns="0" anchor="t">
            <a:noAutofit/>
          </a:bodyPr>
          <a:lstStyle>
            <a:lvl1pPr algn="l">
              <a:lnSpc>
                <a:spcPct val="100000"/>
              </a:lnSpc>
              <a:defRPr sz="2800" b="1" i="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Tree>
    <p:extLst>
      <p:ext uri="{BB962C8B-B14F-4D97-AF65-F5344CB8AC3E}">
        <p14:creationId xmlns:p14="http://schemas.microsoft.com/office/powerpoint/2010/main" val="4221787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タイトル+説明文＋コピーライト+ページ番号">
    <p:spTree>
      <p:nvGrpSpPr>
        <p:cNvPr id="1" name=""/>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533DB12E-609D-D2FB-C43A-2329E15DD741}"/>
              </a:ext>
            </a:extLst>
          </p:cNvPr>
          <p:cNvGraphicFramePr>
            <a:graphicFrameLocks noChangeAspect="1"/>
          </p:cNvGraphicFramePr>
          <p:nvPr userDrawn="1">
            <p:custDataLst>
              <p:tags r:id="rId1"/>
            </p:custDataLst>
            <p:extLst>
              <p:ext uri="{D42A27DB-BD31-4B8C-83A1-F6EECF244321}">
                <p14:modId xmlns:p14="http://schemas.microsoft.com/office/powerpoint/2010/main" val="116566015"/>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7" name="think-cell data - do not delete" hidden="1">
                        <a:extLst>
                          <a:ext uri="{FF2B5EF4-FFF2-40B4-BE49-F238E27FC236}">
                            <a16:creationId xmlns:a16="http://schemas.microsoft.com/office/drawing/2014/main" id="{533DB12E-609D-D2FB-C43A-2329E15DD741}"/>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3" name="スライド番号プレースホルダー 5">
            <a:extLst>
              <a:ext uri="{FF2B5EF4-FFF2-40B4-BE49-F238E27FC236}">
                <a16:creationId xmlns:a16="http://schemas.microsoft.com/office/drawing/2014/main" id="{03025AD1-266A-C2F8-4542-ADA3F3ABDE94}"/>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27C638B7-DA08-2099-985C-CAF6A1A67B13}"/>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タイトル 1">
            <a:extLst>
              <a:ext uri="{FF2B5EF4-FFF2-40B4-BE49-F238E27FC236}">
                <a16:creationId xmlns:a16="http://schemas.microsoft.com/office/drawing/2014/main" id="{6AAF90A3-FE47-206E-69DC-A3273BB28AED}"/>
              </a:ext>
            </a:extLst>
          </p:cNvPr>
          <p:cNvSpPr>
            <a:spLocks noGrp="1"/>
          </p:cNvSpPr>
          <p:nvPr>
            <p:ph type="ctrTitle"/>
          </p:nvPr>
        </p:nvSpPr>
        <p:spPr>
          <a:xfrm>
            <a:off x="587376" y="583184"/>
            <a:ext cx="11014607" cy="564262"/>
          </a:xfrm>
          <a:prstGeom prst="rect">
            <a:avLst/>
          </a:prstGeom>
        </p:spPr>
        <p:txBody>
          <a:bodyPr vert="horz" lIns="0" tIns="0" rIns="0" bIns="0" anchor="t">
            <a:noAutofit/>
          </a:bodyPr>
          <a:lstStyle>
            <a:lvl1pPr algn="l">
              <a:lnSpc>
                <a:spcPct val="100000"/>
              </a:lnSpc>
              <a:defRPr sz="2800" b="1" i="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6" name="テキスト プレースホルダー 10">
            <a:extLst>
              <a:ext uri="{FF2B5EF4-FFF2-40B4-BE49-F238E27FC236}">
                <a16:creationId xmlns:a16="http://schemas.microsoft.com/office/drawing/2014/main" id="{0F031FA9-112A-8DAA-B20E-847C11F19B36}"/>
              </a:ext>
            </a:extLst>
          </p:cNvPr>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25533320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コピーライト+ページ番号">
    <p:spTree>
      <p:nvGrpSpPr>
        <p:cNvPr id="1" name=""/>
        <p:cNvGrpSpPr/>
        <p:nvPr/>
      </p:nvGrpSpPr>
      <p:grpSpPr>
        <a:xfrm>
          <a:off x="0" y="0"/>
          <a:ext cx="0" cy="0"/>
          <a:chOff x="0" y="0"/>
          <a:chExt cx="0" cy="0"/>
        </a:xfrm>
      </p:grpSpPr>
      <p:sp>
        <p:nvSpPr>
          <p:cNvPr id="3" name="スライド番号プレースホルダー 5">
            <a:extLst>
              <a:ext uri="{FF2B5EF4-FFF2-40B4-BE49-F238E27FC236}">
                <a16:creationId xmlns:a16="http://schemas.microsoft.com/office/drawing/2014/main" id="{D04D64CE-D62C-A1FF-FFA3-D17368230412}"/>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02154E47-CE2B-386F-7840-0589773FA6A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27410111"/>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最終ページ">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C77CBF0D-71DD-004F-EE3B-1BC6F28DA6D9}"/>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4" name="グラフィックス 2">
            <a:extLst>
              <a:ext uri="{FF2B5EF4-FFF2-40B4-BE49-F238E27FC236}">
                <a16:creationId xmlns:a16="http://schemas.microsoft.com/office/drawing/2014/main" id="{8A181A9D-4CFB-510D-DBA2-3B5A52B8D284}"/>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450520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MSC_プロダクト資料表紙（広告主・代理店限定）">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Placeholder 3"/>
          <p:cNvSpPr>
            <a:spLocks noGrp="1"/>
          </p:cNvSpPr>
          <p:nvPr>
            <p:ph type="body" sz="quarter" idx="11"/>
          </p:nvPr>
        </p:nvSpPr>
        <p:spPr>
          <a:xfrm>
            <a:off x="587375" y="5278295"/>
            <a:ext cx="5131879" cy="217991"/>
          </a:xfrm>
          <a:prstGeom prst="rect">
            <a:avLst/>
          </a:prstGeom>
        </p:spPr>
        <p:txBody>
          <a:bodyPr lIns="0" tIns="0" rIns="0" bIns="0"/>
          <a:lstStyle>
            <a:lvl1pPr marL="0" indent="0" algn="l">
              <a:buNone/>
              <a:defRPr sz="12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7" name="Text Placeholder 3"/>
          <p:cNvSpPr>
            <a:spLocks noGrp="1"/>
          </p:cNvSpPr>
          <p:nvPr>
            <p:ph type="body" sz="quarter" idx="12"/>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14" name="Text Placeholder 3">
            <a:extLst>
              <a:ext uri="{FF2B5EF4-FFF2-40B4-BE49-F238E27FC236}">
                <a16:creationId xmlns:a16="http://schemas.microsoft.com/office/drawing/2014/main" id="{CF1B3F06-73C7-6284-A08A-6C7B04F7A52F}"/>
              </a:ext>
            </a:extLst>
          </p:cNvPr>
          <p:cNvSpPr>
            <a:spLocks noGrp="1"/>
          </p:cNvSpPr>
          <p:nvPr>
            <p:ph type="body" sz="quarter" idx="10"/>
          </p:nvPr>
        </p:nvSpPr>
        <p:spPr>
          <a:xfrm>
            <a:off x="587375" y="1696711"/>
            <a:ext cx="11017250" cy="2065291"/>
          </a:xfrm>
          <a:prstGeom prst="rect">
            <a:avLst/>
          </a:prstGeom>
        </p:spPr>
        <p:txBody>
          <a:bodyPr lIns="0" tIns="36000" rIns="0" bIns="0" anchor="t">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28364089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MSC_プロダクト資料中表紙（広告主・代理店限定）">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AEE4CA93-3A95-09C5-4D0E-DA619D4D5A1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スライド番号プレースホルダー 5">
            <a:extLst>
              <a:ext uri="{FF2B5EF4-FFF2-40B4-BE49-F238E27FC236}">
                <a16:creationId xmlns:a16="http://schemas.microsoft.com/office/drawing/2014/main" id="{85001656-D58C-C5B9-05E0-ACB0FBF825E6}"/>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4" name="グラフィックス 3">
            <a:extLst>
              <a:ext uri="{FF2B5EF4-FFF2-40B4-BE49-F238E27FC236}">
                <a16:creationId xmlns:a16="http://schemas.microsoft.com/office/drawing/2014/main" id="{491092EA-4E3B-D5A9-44A7-7A7B8230CC7A}"/>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Placeholder 3"/>
          <p:cNvSpPr>
            <a:spLocks noGrp="1"/>
          </p:cNvSpPr>
          <p:nvPr>
            <p:ph type="body" sz="quarter" idx="11"/>
          </p:nvPr>
        </p:nvSpPr>
        <p:spPr>
          <a:xfrm>
            <a:off x="587375" y="2468880"/>
            <a:ext cx="11017250" cy="1738172"/>
          </a:xfrm>
          <a:prstGeom prst="rect">
            <a:avLst/>
          </a:prstGeom>
        </p:spPr>
        <p:txBody>
          <a:bodyPr lIns="0" tIns="0" rIns="0" bIns="0" anchor="ctr"/>
          <a:lstStyle>
            <a:lvl1pPr marL="0" indent="0" algn="ctr">
              <a:lnSpc>
                <a:spcPct val="110000"/>
              </a:lnSpc>
              <a:spcBef>
                <a:spcPts val="0"/>
              </a:spcBef>
              <a:buNone/>
              <a:defRPr sz="4400" b="1" i="0">
                <a:solidFill>
                  <a:srgbClr val="00003E"/>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20466769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BC_プロダクト資料表紙（広告主・代理店限定）">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p:nvPr>
        </p:nvSpPr>
        <p:spPr>
          <a:xfrm>
            <a:off x="587375" y="1696711"/>
            <a:ext cx="11017250" cy="2065291"/>
          </a:xfrm>
          <a:prstGeom prst="rect">
            <a:avLst/>
          </a:prstGeom>
        </p:spPr>
        <p:txBody>
          <a:bodyPr lIns="0" tIns="36000" rIns="0" bIns="0" anchor="t">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6" name="Text Placeholder 3"/>
          <p:cNvSpPr>
            <a:spLocks noGrp="1"/>
          </p:cNvSpPr>
          <p:nvPr>
            <p:ph type="body" sz="quarter" idx="11"/>
          </p:nvPr>
        </p:nvSpPr>
        <p:spPr>
          <a:xfrm>
            <a:off x="587375" y="5278295"/>
            <a:ext cx="5131879" cy="217991"/>
          </a:xfrm>
          <a:prstGeom prst="rect">
            <a:avLst/>
          </a:prstGeom>
        </p:spPr>
        <p:txBody>
          <a:bodyPr lIns="0" tIns="0" rIns="0" bIns="0"/>
          <a:lstStyle>
            <a:lvl1pPr marL="0" indent="0" algn="l">
              <a:buNone/>
              <a:defRPr sz="12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7" name="Text Placeholder 3"/>
          <p:cNvSpPr>
            <a:spLocks noGrp="1"/>
          </p:cNvSpPr>
          <p:nvPr>
            <p:ph type="body" sz="quarter" idx="12"/>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14681313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oleObject" Target="../embeddings/oleObject1.bin"/><Relationship Id="rId5" Type="http://schemas.openxmlformats.org/officeDocument/2006/relationships/slideLayout" Target="../slideLayouts/slideLayout5.xml"/><Relationship Id="rId10" Type="http://schemas.openxmlformats.org/officeDocument/2006/relationships/tags" Target="../tags/tag1.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tags" Target="../tags/tag5.xml"/><Relationship Id="rId3" Type="http://schemas.openxmlformats.org/officeDocument/2006/relationships/slideLayout" Target="../slideLayouts/slideLayout11.xml"/><Relationship Id="rId7" Type="http://schemas.openxmlformats.org/officeDocument/2006/relationships/theme" Target="../theme/theme2.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5" Type="http://schemas.openxmlformats.org/officeDocument/2006/relationships/slideLayout" Target="../slideLayouts/slideLayout13.xml"/><Relationship Id="rId10" Type="http://schemas.openxmlformats.org/officeDocument/2006/relationships/image" Target="../media/image11.emf"/><Relationship Id="rId4" Type="http://schemas.openxmlformats.org/officeDocument/2006/relationships/slideLayout" Target="../slideLayouts/slideLayout12.xml"/><Relationship Id="rId9" Type="http://schemas.openxmlformats.org/officeDocument/2006/relationships/oleObject" Target="../embeddings/oleObject5.bin"/></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17.xml"/><Relationship Id="rId7" Type="http://schemas.openxmlformats.org/officeDocument/2006/relationships/slideLayout" Target="../slideLayouts/slideLayout21.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image" Target="../media/image15.emf"/><Relationship Id="rId5" Type="http://schemas.openxmlformats.org/officeDocument/2006/relationships/slideLayout" Target="../slideLayouts/slideLayout19.xml"/><Relationship Id="rId10" Type="http://schemas.openxmlformats.org/officeDocument/2006/relationships/oleObject" Target="../embeddings/oleObject9.bin"/><Relationship Id="rId4" Type="http://schemas.openxmlformats.org/officeDocument/2006/relationships/slideLayout" Target="../slideLayouts/slideLayout18.xml"/><Relationship Id="rId9" Type="http://schemas.openxmlformats.org/officeDocument/2006/relationships/tags" Target="../tags/tag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82F3D157-6554-A029-2F49-45F5F3B53459}"/>
              </a:ext>
            </a:extLst>
          </p:cNvPr>
          <p:cNvGraphicFramePr>
            <a:graphicFrameLocks noChangeAspect="1"/>
          </p:cNvGraphicFramePr>
          <p:nvPr userDrawn="1">
            <p:custDataLst>
              <p:tags r:id="rId10"/>
            </p:custDataLst>
            <p:extLst>
              <p:ext uri="{D42A27DB-BD31-4B8C-83A1-F6EECF244321}">
                <p14:modId xmlns:p14="http://schemas.microsoft.com/office/powerpoint/2010/main" val="2006013195"/>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11" imgW="7772400" imgH="10058400" progId="TCLayout.ActiveDocument.1">
                  <p:embed/>
                </p:oleObj>
              </mc:Choice>
              <mc:Fallback>
                <p:oleObj name="think-cellスライド" r:id="rId11" imgW="7772400" imgH="10058400" progId="TCLayout.ActiveDocument.1">
                  <p:embed/>
                  <p:pic>
                    <p:nvPicPr>
                      <p:cNvPr id="2" name="think-cell data - do not delete" hidden="1">
                        <a:extLst>
                          <a:ext uri="{FF2B5EF4-FFF2-40B4-BE49-F238E27FC236}">
                            <a16:creationId xmlns:a16="http://schemas.microsoft.com/office/drawing/2014/main" id="{82F3D157-6554-A029-2F49-45F5F3B53459}"/>
                          </a:ext>
                        </a:extLst>
                      </p:cNvPr>
                      <p:cNvPicPr/>
                      <p:nvPr/>
                    </p:nvPicPr>
                    <p:blipFill>
                      <a:blip r:embed="rId12"/>
                      <a:stretch>
                        <a:fillRect/>
                      </a:stretch>
                    </p:blipFill>
                    <p:spPr>
                      <a:xfrm>
                        <a:off x="1588" y="1588"/>
                        <a:ext cx="1227" cy="1588"/>
                      </a:xfrm>
                      <a:prstGeom prst="rect">
                        <a:avLst/>
                      </a:prstGeom>
                    </p:spPr>
                  </p:pic>
                </p:oleObj>
              </mc:Fallback>
            </mc:AlternateContent>
          </a:graphicData>
        </a:graphic>
      </p:graphicFrame>
    </p:spTree>
    <p:extLst>
      <p:ext uri="{BB962C8B-B14F-4D97-AF65-F5344CB8AC3E}">
        <p14:creationId xmlns:p14="http://schemas.microsoft.com/office/powerpoint/2010/main" val="4254350061"/>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98" r:id="rId7"/>
    <p:sldLayoutId id="2147483699" r:id="rId8"/>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952" userDrawn="1">
          <p15:clr>
            <a:srgbClr val="F26B43"/>
          </p15:clr>
        </p15:guide>
        <p15:guide id="2" pos="370" userDrawn="1">
          <p15:clr>
            <a:srgbClr val="F26B43"/>
          </p15:clr>
        </p15:guide>
        <p15:guide id="3" orient="horz" pos="368" userDrawn="1">
          <p15:clr>
            <a:srgbClr val="F26B43"/>
          </p15:clr>
        </p15:guide>
        <p15:guide id="4" pos="7310" userDrawn="1">
          <p15:clr>
            <a:srgbClr val="F26B43"/>
          </p15:clr>
        </p15:guide>
        <p15:guide id="5" pos="3840" userDrawn="1">
          <p15:clr>
            <a:srgbClr val="5ACBF0"/>
          </p15:clr>
        </p15:guide>
        <p15:guide id="6" orient="horz" pos="2160" userDrawn="1">
          <p15:clr>
            <a:srgbClr val="5ACBF0"/>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8E3A16E3-0D66-247C-8444-14352335CDBC}"/>
              </a:ext>
            </a:extLst>
          </p:cNvPr>
          <p:cNvGraphicFramePr>
            <a:graphicFrameLocks noChangeAspect="1"/>
          </p:cNvGraphicFramePr>
          <p:nvPr userDrawn="1">
            <p:custDataLst>
              <p:tags r:id="rId8"/>
            </p:custDataLst>
            <p:extLst>
              <p:ext uri="{D42A27DB-BD31-4B8C-83A1-F6EECF244321}">
                <p14:modId xmlns:p14="http://schemas.microsoft.com/office/powerpoint/2010/main" val="2989413439"/>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9" imgW="7772400" imgH="10058400" progId="TCLayout.ActiveDocument.1">
                  <p:embed/>
                </p:oleObj>
              </mc:Choice>
              <mc:Fallback>
                <p:oleObj name="think-cellスライド" r:id="rId9" imgW="7772400" imgH="10058400" progId="TCLayout.ActiveDocument.1">
                  <p:embed/>
                  <p:pic>
                    <p:nvPicPr>
                      <p:cNvPr id="3" name="think-cell data - do not delete" hidden="1">
                        <a:extLst>
                          <a:ext uri="{FF2B5EF4-FFF2-40B4-BE49-F238E27FC236}">
                            <a16:creationId xmlns:a16="http://schemas.microsoft.com/office/drawing/2014/main" id="{8E3A16E3-0D66-247C-8444-14352335CDBC}"/>
                          </a:ext>
                        </a:extLst>
                      </p:cNvPr>
                      <p:cNvPicPr/>
                      <p:nvPr/>
                    </p:nvPicPr>
                    <p:blipFill>
                      <a:blip r:embed="rId10"/>
                      <a:stretch>
                        <a:fillRect/>
                      </a:stretch>
                    </p:blipFill>
                    <p:spPr>
                      <a:xfrm>
                        <a:off x="1588" y="1588"/>
                        <a:ext cx="1227" cy="1588"/>
                      </a:xfrm>
                      <a:prstGeom prst="rect">
                        <a:avLst/>
                      </a:prstGeom>
                    </p:spPr>
                  </p:pic>
                </p:oleObj>
              </mc:Fallback>
            </mc:AlternateContent>
          </a:graphicData>
        </a:graphic>
      </p:graphicFrame>
      <p:sp>
        <p:nvSpPr>
          <p:cNvPr id="2" name="角丸四角形 1">
            <a:extLst>
              <a:ext uri="{FF2B5EF4-FFF2-40B4-BE49-F238E27FC236}">
                <a16:creationId xmlns:a16="http://schemas.microsoft.com/office/drawing/2014/main" id="{3AC2D241-C39D-AA11-5E21-E9DECFC095B5}"/>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Tree>
    <p:extLst>
      <p:ext uri="{BB962C8B-B14F-4D97-AF65-F5344CB8AC3E}">
        <p14:creationId xmlns:p14="http://schemas.microsoft.com/office/powerpoint/2010/main" val="1509763276"/>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8" userDrawn="1">
          <p15:clr>
            <a:srgbClr val="F26B43"/>
          </p15:clr>
        </p15:guide>
        <p15:guide id="2" pos="370" userDrawn="1">
          <p15:clr>
            <a:srgbClr val="F26B43"/>
          </p15:clr>
        </p15:guide>
        <p15:guide id="3" pos="7310" userDrawn="1">
          <p15:clr>
            <a:srgbClr val="F26B43"/>
          </p15:clr>
        </p15:guide>
        <p15:guide id="4" orient="horz" pos="3952" userDrawn="1">
          <p15:clr>
            <a:srgbClr val="F26B43"/>
          </p15:clr>
        </p15:guide>
        <p15:guide id="5" pos="3840" userDrawn="1">
          <p15:clr>
            <a:srgbClr val="5ACBF0"/>
          </p15:clr>
        </p15:guide>
        <p15:guide id="6" orient="horz" pos="2160" userDrawn="1">
          <p15:clr>
            <a:srgbClr val="5ACBF0"/>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B77668A6-A60D-7DD9-A9AE-DAEC49DC115E}"/>
              </a:ext>
            </a:extLst>
          </p:cNvPr>
          <p:cNvGraphicFramePr>
            <a:graphicFrameLocks noChangeAspect="1"/>
          </p:cNvGraphicFramePr>
          <p:nvPr userDrawn="1">
            <p:custDataLst>
              <p:tags r:id="rId9"/>
            </p:custDataLst>
            <p:extLst>
              <p:ext uri="{D42A27DB-BD31-4B8C-83A1-F6EECF244321}">
                <p14:modId xmlns:p14="http://schemas.microsoft.com/office/powerpoint/2010/main" val="2634398599"/>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10" imgW="7772400" imgH="10058400" progId="TCLayout.ActiveDocument.1">
                  <p:embed/>
                </p:oleObj>
              </mc:Choice>
              <mc:Fallback>
                <p:oleObj name="think-cellスライド" r:id="rId10" imgW="7772400" imgH="10058400" progId="TCLayout.ActiveDocument.1">
                  <p:embed/>
                  <p:pic>
                    <p:nvPicPr>
                      <p:cNvPr id="3" name="think-cell data - do not delete" hidden="1">
                        <a:extLst>
                          <a:ext uri="{FF2B5EF4-FFF2-40B4-BE49-F238E27FC236}">
                            <a16:creationId xmlns:a16="http://schemas.microsoft.com/office/drawing/2014/main" id="{B77668A6-A60D-7DD9-A9AE-DAEC49DC115E}"/>
                          </a:ext>
                        </a:extLst>
                      </p:cNvPr>
                      <p:cNvPicPr/>
                      <p:nvPr/>
                    </p:nvPicPr>
                    <p:blipFill>
                      <a:blip r:embed="rId11"/>
                      <a:stretch>
                        <a:fillRect/>
                      </a:stretch>
                    </p:blipFill>
                    <p:spPr>
                      <a:xfrm>
                        <a:off x="1588" y="1588"/>
                        <a:ext cx="1227" cy="1588"/>
                      </a:xfrm>
                      <a:prstGeom prst="rect">
                        <a:avLst/>
                      </a:prstGeom>
                    </p:spPr>
                  </p:pic>
                </p:oleObj>
              </mc:Fallback>
            </mc:AlternateContent>
          </a:graphicData>
        </a:graphic>
      </p:graphicFrame>
      <p:sp>
        <p:nvSpPr>
          <p:cNvPr id="2" name="角丸四角形 1">
            <a:extLst>
              <a:ext uri="{FF2B5EF4-FFF2-40B4-BE49-F238E27FC236}">
                <a16:creationId xmlns:a16="http://schemas.microsoft.com/office/drawing/2014/main" id="{D971B38B-A59C-FCBD-F26A-C9389F670A63}"/>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社外秘</a:t>
            </a:r>
            <a:r>
              <a:rPr kumimoji="0" lang="en-US" altLang="ja-JP" sz="950" b="1" i="0" u="none" strike="noStrike" kern="0" cap="none" spc="0" normalizeH="0" baseline="0" noProof="0" dirty="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 / Internal Use Only</a:t>
            </a:r>
            <a:endPar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endParaRPr>
          </a:p>
        </p:txBody>
      </p:sp>
    </p:spTree>
    <p:extLst>
      <p:ext uri="{BB962C8B-B14F-4D97-AF65-F5344CB8AC3E}">
        <p14:creationId xmlns:p14="http://schemas.microsoft.com/office/powerpoint/2010/main" val="2503088918"/>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952" userDrawn="1">
          <p15:clr>
            <a:srgbClr val="F26B43"/>
          </p15:clr>
        </p15:guide>
        <p15:guide id="2" pos="370" userDrawn="1">
          <p15:clr>
            <a:srgbClr val="F26B43"/>
          </p15:clr>
        </p15:guide>
        <p15:guide id="3" orient="horz" pos="368" userDrawn="1">
          <p15:clr>
            <a:srgbClr val="F26B43"/>
          </p15:clr>
        </p15:guide>
        <p15:guide id="4" pos="7310" userDrawn="1">
          <p15:clr>
            <a:srgbClr val="F26B43"/>
          </p15:clr>
        </p15:guide>
        <p15:guide id="5" pos="3840" userDrawn="1">
          <p15:clr>
            <a:srgbClr val="5ACBF0"/>
          </p15:clr>
        </p15:guide>
        <p15:guide id="6" orient="horz" pos="2160" userDrawn="1">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diagramLayout" Target="../diagrams/layout1.xml"/><Relationship Id="rId7" Type="http://schemas.openxmlformats.org/officeDocument/2006/relationships/image" Target="../media/image38.jpeg"/><Relationship Id="rId2" Type="http://schemas.openxmlformats.org/officeDocument/2006/relationships/diagramData" Target="../diagrams/data1.xml"/><Relationship Id="rId1" Type="http://schemas.openxmlformats.org/officeDocument/2006/relationships/slideLayout" Target="../slideLayouts/slideLayout1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12.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svg"/></Relationships>
</file>

<file path=ppt/slides/_rels/slide14.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12.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1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25.png"/><Relationship Id="rId1" Type="http://schemas.openxmlformats.org/officeDocument/2006/relationships/slideLayout" Target="../slideLayouts/slideLayout12.xml"/><Relationship Id="rId4" Type="http://schemas.openxmlformats.org/officeDocument/2006/relationships/image" Target="../media/image52.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8" Type="http://schemas.openxmlformats.org/officeDocument/2006/relationships/image" Target="../media/image52.jpeg"/><Relationship Id="rId3" Type="http://schemas.openxmlformats.org/officeDocument/2006/relationships/diagramLayout" Target="../diagrams/layout2.xml"/><Relationship Id="rId7" Type="http://schemas.openxmlformats.org/officeDocument/2006/relationships/image" Target="../media/image51.jpeg"/><Relationship Id="rId2" Type="http://schemas.openxmlformats.org/officeDocument/2006/relationships/diagramData" Target="../diagrams/data2.xml"/><Relationship Id="rId1" Type="http://schemas.openxmlformats.org/officeDocument/2006/relationships/slideLayout" Target="../slideLayouts/slideLayout12.xml"/><Relationship Id="rId6" Type="http://schemas.microsoft.com/office/2007/relationships/diagramDrawing" Target="../diagrams/drawing2.xml"/><Relationship Id="rId5" Type="http://schemas.openxmlformats.org/officeDocument/2006/relationships/diagramColors" Target="../diagrams/colors2.xml"/><Relationship Id="rId10" Type="http://schemas.openxmlformats.org/officeDocument/2006/relationships/image" Target="../media/image54.emf"/><Relationship Id="rId4" Type="http://schemas.openxmlformats.org/officeDocument/2006/relationships/diagramQuickStyle" Target="../diagrams/quickStyle2.xml"/><Relationship Id="rId9" Type="http://schemas.openxmlformats.org/officeDocument/2006/relationships/image" Target="../media/image53.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8" Type="http://schemas.openxmlformats.org/officeDocument/2006/relationships/image" Target="../media/image59.png"/><Relationship Id="rId3" Type="http://schemas.openxmlformats.org/officeDocument/2006/relationships/chart" Target="../charts/chart6.xml"/><Relationship Id="rId7" Type="http://schemas.openxmlformats.org/officeDocument/2006/relationships/image" Target="../media/image58.png"/><Relationship Id="rId12" Type="http://schemas.openxmlformats.org/officeDocument/2006/relationships/image" Target="../media/image54.emf"/><Relationship Id="rId2" Type="http://schemas.openxmlformats.org/officeDocument/2006/relationships/chart" Target="../charts/chart5.xml"/><Relationship Id="rId1" Type="http://schemas.openxmlformats.org/officeDocument/2006/relationships/slideLayout" Target="../slideLayouts/slideLayout12.xml"/><Relationship Id="rId6" Type="http://schemas.openxmlformats.org/officeDocument/2006/relationships/image" Target="../media/image57.png"/><Relationship Id="rId11" Type="http://schemas.openxmlformats.org/officeDocument/2006/relationships/image" Target="../media/image53.emf"/><Relationship Id="rId5" Type="http://schemas.openxmlformats.org/officeDocument/2006/relationships/image" Target="../media/image56.png"/><Relationship Id="rId10" Type="http://schemas.openxmlformats.org/officeDocument/2006/relationships/image" Target="../media/image61.jpeg"/><Relationship Id="rId4" Type="http://schemas.openxmlformats.org/officeDocument/2006/relationships/image" Target="../media/image55.png"/><Relationship Id="rId9" Type="http://schemas.openxmlformats.org/officeDocument/2006/relationships/image" Target="../media/image60.png"/></Relationships>
</file>

<file path=ppt/slides/_rels/slide21.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chart" Target="../charts/chart7.xml"/><Relationship Id="rId1" Type="http://schemas.openxmlformats.org/officeDocument/2006/relationships/slideLayout" Target="../slideLayouts/slideLayout12.xml"/><Relationship Id="rId6" Type="http://schemas.openxmlformats.org/officeDocument/2006/relationships/image" Target="../media/image54.emf"/><Relationship Id="rId5" Type="http://schemas.openxmlformats.org/officeDocument/2006/relationships/image" Target="../media/image53.emf"/><Relationship Id="rId4" Type="http://schemas.openxmlformats.org/officeDocument/2006/relationships/hyperlink" Target="https://www.nta.go.jp/publication/statistics/kokuzeicho/minkan2023/pdf/R05_001.pdf" TargetMode="External"/></Relationships>
</file>

<file path=ppt/slides/_rels/slide22.xml.rels><?xml version="1.0" encoding="UTF-8" standalone="yes"?>
<Relationships xmlns="http://schemas.openxmlformats.org/package/2006/relationships"><Relationship Id="rId8" Type="http://schemas.openxmlformats.org/officeDocument/2006/relationships/image" Target="../media/image65.png"/><Relationship Id="rId3" Type="http://schemas.openxmlformats.org/officeDocument/2006/relationships/image" Target="../media/image51.jpeg"/><Relationship Id="rId7" Type="http://schemas.openxmlformats.org/officeDocument/2006/relationships/image" Target="../media/image64.pn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52.jpeg"/></Relationships>
</file>

<file path=ppt/slides/_rels/slide23.xml.rels><?xml version="1.0" encoding="UTF-8" standalone="yes"?>
<Relationships xmlns="http://schemas.openxmlformats.org/package/2006/relationships"><Relationship Id="rId8" Type="http://schemas.openxmlformats.org/officeDocument/2006/relationships/image" Target="../media/image54.emf"/><Relationship Id="rId3" Type="http://schemas.openxmlformats.org/officeDocument/2006/relationships/image" Target="../media/image66.png"/><Relationship Id="rId7" Type="http://schemas.openxmlformats.org/officeDocument/2006/relationships/image" Target="../media/image53.emf"/><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image" Target="../media/image52.jpeg"/><Relationship Id="rId5" Type="http://schemas.openxmlformats.org/officeDocument/2006/relationships/image" Target="../media/image67.png"/><Relationship Id="rId4" Type="http://schemas.openxmlformats.org/officeDocument/2006/relationships/image" Target="../media/image64.png"/></Relationships>
</file>

<file path=ppt/slides/_rels/slide24.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52.jpeg"/><Relationship Id="rId1" Type="http://schemas.openxmlformats.org/officeDocument/2006/relationships/slideLayout" Target="../slideLayouts/slideLayout12.xml"/><Relationship Id="rId4" Type="http://schemas.openxmlformats.org/officeDocument/2006/relationships/image" Target="../media/image53.emf"/></Relationships>
</file>

<file path=ppt/slides/_rels/slide25.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7.png"/><Relationship Id="rId1" Type="http://schemas.openxmlformats.org/officeDocument/2006/relationships/slideLayout" Target="../slideLayouts/slideLayout12.xml"/><Relationship Id="rId4" Type="http://schemas.openxmlformats.org/officeDocument/2006/relationships/image" Target="../media/image54.emf"/></Relationships>
</file>

<file path=ppt/slides/_rels/slide26.xml.rels><?xml version="1.0" encoding="UTF-8" standalone="yes"?>
<Relationships xmlns="http://schemas.openxmlformats.org/package/2006/relationships"><Relationship Id="rId3" Type="http://schemas.openxmlformats.org/officeDocument/2006/relationships/image" Target="../media/image68.jpeg"/><Relationship Id="rId7" Type="http://schemas.openxmlformats.org/officeDocument/2006/relationships/image" Target="../media/image71.jpeg"/><Relationship Id="rId2" Type="http://schemas.openxmlformats.org/officeDocument/2006/relationships/image" Target="../media/image52.jpeg"/><Relationship Id="rId1" Type="http://schemas.openxmlformats.org/officeDocument/2006/relationships/slideLayout" Target="../slideLayouts/slideLayout12.xml"/><Relationship Id="rId6" Type="http://schemas.openxmlformats.org/officeDocument/2006/relationships/image" Target="../media/image70.jpeg"/><Relationship Id="rId5" Type="http://schemas.openxmlformats.org/officeDocument/2006/relationships/image" Target="../media/image69.jpeg"/><Relationship Id="rId4" Type="http://schemas.openxmlformats.org/officeDocument/2006/relationships/image" Target="../media/image51.jpeg"/></Relationships>
</file>

<file path=ppt/slides/_rels/slide27.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image" Target="../media/image52.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3" Type="http://schemas.openxmlformats.org/officeDocument/2006/relationships/image" Target="../media/image73.jpg"/><Relationship Id="rId7" Type="http://schemas.openxmlformats.org/officeDocument/2006/relationships/image" Target="../media/image77.jpg"/><Relationship Id="rId2" Type="http://schemas.openxmlformats.org/officeDocument/2006/relationships/image" Target="../media/image72.jpg"/><Relationship Id="rId1" Type="http://schemas.openxmlformats.org/officeDocument/2006/relationships/slideLayout" Target="../slideLayouts/slideLayout11.xml"/><Relationship Id="rId6" Type="http://schemas.openxmlformats.org/officeDocument/2006/relationships/image" Target="../media/image76.jpg"/><Relationship Id="rId5" Type="http://schemas.openxmlformats.org/officeDocument/2006/relationships/image" Target="../media/image75.jpg"/><Relationship Id="rId4" Type="http://schemas.openxmlformats.org/officeDocument/2006/relationships/image" Target="../media/image74.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8" Type="http://schemas.openxmlformats.org/officeDocument/2006/relationships/image" Target="../media/image82.png"/><Relationship Id="rId13" Type="http://schemas.openxmlformats.org/officeDocument/2006/relationships/image" Target="../media/image86.png"/><Relationship Id="rId3" Type="http://schemas.openxmlformats.org/officeDocument/2006/relationships/image" Target="../media/image79.png"/><Relationship Id="rId7" Type="http://schemas.openxmlformats.org/officeDocument/2006/relationships/image" Target="../media/image81.png"/><Relationship Id="rId12" Type="http://schemas.openxmlformats.org/officeDocument/2006/relationships/image" Target="../media/image85.png"/><Relationship Id="rId2" Type="http://schemas.openxmlformats.org/officeDocument/2006/relationships/image" Target="../media/image78.png"/><Relationship Id="rId1" Type="http://schemas.openxmlformats.org/officeDocument/2006/relationships/slideLayout" Target="../slideLayouts/slideLayout12.xml"/><Relationship Id="rId6" Type="http://schemas.openxmlformats.org/officeDocument/2006/relationships/image" Target="../media/image45.png"/><Relationship Id="rId11" Type="http://schemas.microsoft.com/office/2007/relationships/hdphoto" Target="../media/hdphoto1.wdp"/><Relationship Id="rId5" Type="http://schemas.openxmlformats.org/officeDocument/2006/relationships/image" Target="../media/image80.png"/><Relationship Id="rId10" Type="http://schemas.openxmlformats.org/officeDocument/2006/relationships/image" Target="../media/image84.png"/><Relationship Id="rId4" Type="http://schemas.openxmlformats.org/officeDocument/2006/relationships/hyperlink" Target="https://portal.yadui.business.yahoo.co.jp/agencyportal/888262/" TargetMode="External"/><Relationship Id="rId9" Type="http://schemas.openxmlformats.org/officeDocument/2006/relationships/image" Target="../media/image83.png"/></Relationships>
</file>

<file path=ppt/slides/_rels/slide31.xml.rels><?xml version="1.0" encoding="UTF-8" standalone="yes"?>
<Relationships xmlns="http://schemas.openxmlformats.org/package/2006/relationships"><Relationship Id="rId8" Type="http://schemas.openxmlformats.org/officeDocument/2006/relationships/image" Target="../media/image93.png"/><Relationship Id="rId3" Type="http://schemas.openxmlformats.org/officeDocument/2006/relationships/image" Target="../media/image88.svg"/><Relationship Id="rId7" Type="http://schemas.openxmlformats.org/officeDocument/2006/relationships/image" Target="../media/image92.svg"/><Relationship Id="rId2" Type="http://schemas.openxmlformats.org/officeDocument/2006/relationships/image" Target="../media/image87.png"/><Relationship Id="rId1" Type="http://schemas.openxmlformats.org/officeDocument/2006/relationships/slideLayout" Target="../slideLayouts/slideLayout12.xml"/><Relationship Id="rId6" Type="http://schemas.openxmlformats.org/officeDocument/2006/relationships/image" Target="../media/image91.png"/><Relationship Id="rId11" Type="http://schemas.openxmlformats.org/officeDocument/2006/relationships/image" Target="../media/image96.png"/><Relationship Id="rId5" Type="http://schemas.openxmlformats.org/officeDocument/2006/relationships/image" Target="../media/image90.svg"/><Relationship Id="rId10" Type="http://schemas.openxmlformats.org/officeDocument/2006/relationships/image" Target="../media/image95.jpeg"/><Relationship Id="rId4" Type="http://schemas.openxmlformats.org/officeDocument/2006/relationships/image" Target="../media/image89.png"/><Relationship Id="rId9" Type="http://schemas.openxmlformats.org/officeDocument/2006/relationships/image" Target="../media/image94.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image" Target="../media/image98.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6.xml"/><Relationship Id="rId1" Type="http://schemas.openxmlformats.org/officeDocument/2006/relationships/slideLayout" Target="../slideLayouts/slideLayout12.xml"/><Relationship Id="rId5" Type="http://schemas.openxmlformats.org/officeDocument/2006/relationships/image" Target="../media/image99.png"/><Relationship Id="rId4" Type="http://schemas.openxmlformats.org/officeDocument/2006/relationships/image" Target="../media/image51.jpeg"/></Relationships>
</file>

<file path=ppt/slides/_rels/slide36.xml.rels><?xml version="1.0" encoding="UTF-8" standalone="yes"?>
<Relationships xmlns="http://schemas.openxmlformats.org/package/2006/relationships"><Relationship Id="rId8" Type="http://schemas.openxmlformats.org/officeDocument/2006/relationships/image" Target="../media/image105.emf"/><Relationship Id="rId3" Type="http://schemas.openxmlformats.org/officeDocument/2006/relationships/image" Target="../media/image100.png"/><Relationship Id="rId7" Type="http://schemas.openxmlformats.org/officeDocument/2006/relationships/image" Target="../media/image104.emf"/><Relationship Id="rId2" Type="http://schemas.openxmlformats.org/officeDocument/2006/relationships/image" Target="../media/image52.jpeg"/><Relationship Id="rId1" Type="http://schemas.openxmlformats.org/officeDocument/2006/relationships/slideLayout" Target="../slideLayouts/slideLayout12.xml"/><Relationship Id="rId6" Type="http://schemas.openxmlformats.org/officeDocument/2006/relationships/image" Target="../media/image103.png"/><Relationship Id="rId5" Type="http://schemas.openxmlformats.org/officeDocument/2006/relationships/image" Target="../media/image102.emf"/><Relationship Id="rId4" Type="http://schemas.openxmlformats.org/officeDocument/2006/relationships/image" Target="../media/image101.png"/></Relationships>
</file>

<file path=ppt/slides/_rels/slide37.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image" Target="../media/image107.png"/><Relationship Id="rId1" Type="http://schemas.openxmlformats.org/officeDocument/2006/relationships/slideLayout" Target="../slideLayouts/slideLayout12.xml"/><Relationship Id="rId4" Type="http://schemas.openxmlformats.org/officeDocument/2006/relationships/image" Target="../media/image109.png"/></Relationships>
</file>

<file path=ppt/slides/_rels/slide39.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image" Target="../media/image110.emf"/><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3" Type="http://schemas.openxmlformats.org/officeDocument/2006/relationships/image" Target="../media/image113.png"/><Relationship Id="rId7" Type="http://schemas.openxmlformats.org/officeDocument/2006/relationships/image" Target="../media/image117.png"/><Relationship Id="rId2" Type="http://schemas.openxmlformats.org/officeDocument/2006/relationships/image" Target="../media/image112.png"/><Relationship Id="rId1" Type="http://schemas.openxmlformats.org/officeDocument/2006/relationships/slideLayout" Target="../slideLayouts/slideLayout12.xml"/><Relationship Id="rId6" Type="http://schemas.openxmlformats.org/officeDocument/2006/relationships/image" Target="../media/image116.png"/><Relationship Id="rId5" Type="http://schemas.openxmlformats.org/officeDocument/2006/relationships/image" Target="../media/image115.png"/><Relationship Id="rId4" Type="http://schemas.openxmlformats.org/officeDocument/2006/relationships/image" Target="../media/image114.png"/></Relationships>
</file>

<file path=ppt/slides/_rels/slide42.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image" Target="../media/image118.png"/><Relationship Id="rId1" Type="http://schemas.openxmlformats.org/officeDocument/2006/relationships/slideLayout" Target="../slideLayouts/slideLayout12.xml"/><Relationship Id="rId6" Type="http://schemas.openxmlformats.org/officeDocument/2006/relationships/image" Target="../media/image122.png"/><Relationship Id="rId5" Type="http://schemas.openxmlformats.org/officeDocument/2006/relationships/image" Target="../media/image121.png"/><Relationship Id="rId4" Type="http://schemas.openxmlformats.org/officeDocument/2006/relationships/image" Target="../media/image120.png"/></Relationships>
</file>

<file path=ppt/slides/_rels/slide43.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image" Target="../media/image123.emf"/><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image" Target="../media/image125.png"/><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image" Target="../media/image127.png"/><Relationship Id="rId1" Type="http://schemas.openxmlformats.org/officeDocument/2006/relationships/slideLayout" Target="../slideLayouts/slideLayout12.xml"/><Relationship Id="rId6" Type="http://schemas.openxmlformats.org/officeDocument/2006/relationships/image" Target="../media/image131.png"/><Relationship Id="rId5" Type="http://schemas.openxmlformats.org/officeDocument/2006/relationships/image" Target="../media/image130.png"/><Relationship Id="rId4" Type="http://schemas.openxmlformats.org/officeDocument/2006/relationships/image" Target="../media/image129.png"/></Relationships>
</file>

<file path=ppt/slides/_rels/slide46.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image" Target="../media/image132.PNG"/><Relationship Id="rId1" Type="http://schemas.openxmlformats.org/officeDocument/2006/relationships/slideLayout" Target="../slideLayouts/slideLayout12.xml"/><Relationship Id="rId5" Type="http://schemas.openxmlformats.org/officeDocument/2006/relationships/image" Target="../media/image135.png"/><Relationship Id="rId4" Type="http://schemas.openxmlformats.org/officeDocument/2006/relationships/image" Target="../media/image134.jpeg"/></Relationships>
</file>

<file path=ppt/slides/_rels/slide47.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image" Target="../media/image136.png"/><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image" Target="../media/image138.png"/><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hyperlink" Target="https://ads-help.yahoo-net.jp/s/article/H000051450?language=ja" TargetMode="Externa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image" Target="../media/image37.png"/><Relationship Id="rId3" Type="http://schemas.openxmlformats.org/officeDocument/2006/relationships/image" Target="../media/image27.png"/><Relationship Id="rId7" Type="http://schemas.openxmlformats.org/officeDocument/2006/relationships/image" Target="../media/image31.png"/><Relationship Id="rId12" Type="http://schemas.openxmlformats.org/officeDocument/2006/relationships/image" Target="../media/image36.png"/><Relationship Id="rId2" Type="http://schemas.openxmlformats.org/officeDocument/2006/relationships/image" Target="../media/image26.png"/><Relationship Id="rId1" Type="http://schemas.openxmlformats.org/officeDocument/2006/relationships/slideLayout" Target="../slideLayouts/slideLayout12.xml"/><Relationship Id="rId6" Type="http://schemas.openxmlformats.org/officeDocument/2006/relationships/image" Target="../media/image30.png"/><Relationship Id="rId11" Type="http://schemas.openxmlformats.org/officeDocument/2006/relationships/image" Target="../media/image35.png"/><Relationship Id="rId5" Type="http://schemas.openxmlformats.org/officeDocument/2006/relationships/image" Target="../media/image29.png"/><Relationship Id="rId10" Type="http://schemas.openxmlformats.org/officeDocument/2006/relationships/image" Target="../media/image34.png"/><Relationship Id="rId4" Type="http://schemas.openxmlformats.org/officeDocument/2006/relationships/image" Target="../media/image28.png"/><Relationship Id="rId9" Type="http://schemas.openxmlformats.org/officeDocument/2006/relationships/image" Target="../media/image3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テキスト プレースホルダー 5">
            <a:extLst>
              <a:ext uri="{FF2B5EF4-FFF2-40B4-BE49-F238E27FC236}">
                <a16:creationId xmlns:a16="http://schemas.microsoft.com/office/drawing/2014/main" id="{9941C0A3-571E-8015-F1A7-BA7FD150852E}"/>
              </a:ext>
            </a:extLst>
          </p:cNvPr>
          <p:cNvSpPr>
            <a:spLocks noGrp="1" noChangeArrowheads="1"/>
          </p:cNvSpPr>
          <p:nvPr>
            <p:ph type="body"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lnSpc>
                <a:spcPct val="120000"/>
              </a:lnSpc>
            </a:pPr>
            <a:r>
              <a:rPr lang="en-US" altLang="ja-JP" sz="4000" dirty="0">
                <a:latin typeface="+mj-ea"/>
                <a:ea typeface="+mj-ea"/>
              </a:rPr>
              <a:t>Yahoo! JAPAN</a:t>
            </a:r>
            <a:r>
              <a:rPr lang="ja-JP" altLang="en-US" sz="4000" dirty="0">
                <a:latin typeface="+mj-ea"/>
                <a:ea typeface="+mj-ea"/>
              </a:rPr>
              <a:t>トップページ　トピックス</a:t>
            </a:r>
            <a:r>
              <a:rPr lang="en-US" altLang="ja-JP" sz="4000" dirty="0">
                <a:latin typeface="+mj-ea"/>
                <a:ea typeface="+mj-ea"/>
              </a:rPr>
              <a:t>PR</a:t>
            </a:r>
            <a:br>
              <a:rPr lang="en-US" altLang="ja-JP" sz="4000" dirty="0">
                <a:latin typeface="+mj-ea"/>
                <a:ea typeface="+mj-ea"/>
              </a:rPr>
            </a:br>
            <a:r>
              <a:rPr lang="ja-JP" altLang="en-US" sz="4000" dirty="0">
                <a:latin typeface="+mj-ea"/>
                <a:ea typeface="+mj-ea"/>
              </a:rPr>
              <a:t>販促資料　</a:t>
            </a:r>
            <a:endParaRPr lang="en-US" altLang="ja-JP" dirty="0">
              <a:latin typeface="メイリオ" panose="020B0604030504040204" pitchFamily="34" charset="-128"/>
              <a:ea typeface="メイリオ" panose="020B0604030504040204" pitchFamily="34" charset="-128"/>
            </a:endParaRPr>
          </a:p>
        </p:txBody>
      </p:sp>
      <p:sp>
        <p:nvSpPr>
          <p:cNvPr id="10243" name="テキスト プレースホルダー 6">
            <a:extLst>
              <a:ext uri="{FF2B5EF4-FFF2-40B4-BE49-F238E27FC236}">
                <a16:creationId xmlns:a16="http://schemas.microsoft.com/office/drawing/2014/main" id="{3D85EFA8-7C57-5851-ACF9-310414B31A82}"/>
              </a:ext>
            </a:extLst>
          </p:cNvPr>
          <p:cNvSpPr>
            <a:spLocks noGrp="1" noChangeArrowheads="1"/>
          </p:cNvSpPr>
          <p:nvPr>
            <p:ph type="body"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r>
              <a:rPr lang="en-US" altLang="ja-JP" dirty="0">
                <a:latin typeface="メイリオ" panose="020B0604030504040204" pitchFamily="34" charset="-128"/>
                <a:ea typeface="メイリオ" panose="020B0604030504040204" pitchFamily="34" charset="-128"/>
              </a:rPr>
              <a:t>2026/1/14</a:t>
            </a:r>
          </a:p>
        </p:txBody>
      </p:sp>
      <p:sp>
        <p:nvSpPr>
          <p:cNvPr id="10241" name="テキスト プレースホルダー 4">
            <a:extLst>
              <a:ext uri="{FF2B5EF4-FFF2-40B4-BE49-F238E27FC236}">
                <a16:creationId xmlns:a16="http://schemas.microsoft.com/office/drawing/2014/main" id="{2385609C-6A75-C700-DE67-38D7C4A93406}"/>
              </a:ext>
            </a:extLst>
          </p:cNvPr>
          <p:cNvSpPr>
            <a:spLocks noGrp="1" noChangeArrowheads="1"/>
          </p:cNvSpPr>
          <p:nvPr>
            <p:ph type="body" sz="quarter" idx="12"/>
          </p:nvPr>
        </p:nvSpPr>
        <p:spPr bwMode="auto">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spcBef>
                <a:spcPct val="0"/>
              </a:spcBef>
            </a:pPr>
            <a:r>
              <a:rPr lang="en-US" altLang="ja-JP" dirty="0">
                <a:latin typeface="メイリオ" panose="020B0604030504040204" pitchFamily="34" charset="-128"/>
                <a:ea typeface="メイリオ" panose="020B0604030504040204" pitchFamily="34" charset="-128"/>
              </a:rPr>
              <a:t>LINE</a:t>
            </a:r>
            <a:r>
              <a:rPr lang="ja-JP" altLang="en-US" dirty="0">
                <a:latin typeface="メイリオ" panose="020B0604030504040204" pitchFamily="34" charset="-128"/>
                <a:ea typeface="メイリオ" panose="020B0604030504040204" pitchFamily="34" charset="-128"/>
              </a:rPr>
              <a:t>ヤフー株式会社</a:t>
            </a:r>
          </a:p>
        </p:txBody>
      </p:sp>
      <p:sp>
        <p:nvSpPr>
          <p:cNvPr id="2" name="角丸四角形 1">
            <a:extLst>
              <a:ext uri="{FF2B5EF4-FFF2-40B4-BE49-F238E27FC236}">
                <a16:creationId xmlns:a16="http://schemas.microsoft.com/office/drawing/2014/main" id="{F154551B-3C5F-85AD-573E-7C83B193229C}"/>
              </a:ext>
            </a:extLst>
          </p:cNvPr>
          <p:cNvSpPr/>
          <p:nvPr/>
        </p:nvSpPr>
        <p:spPr>
          <a:xfrm>
            <a:off x="587375" y="1123249"/>
            <a:ext cx="3922841" cy="409694"/>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テキスト ボックス 2">
            <a:extLst>
              <a:ext uri="{FF2B5EF4-FFF2-40B4-BE49-F238E27FC236}">
                <a16:creationId xmlns:a16="http://schemas.microsoft.com/office/drawing/2014/main" id="{B7B602A4-188A-A559-452B-50FAF140703D}"/>
              </a:ext>
            </a:extLst>
          </p:cNvPr>
          <p:cNvSpPr txBox="1"/>
          <p:nvPr/>
        </p:nvSpPr>
        <p:spPr>
          <a:xfrm>
            <a:off x="587375" y="1209176"/>
            <a:ext cx="3922841" cy="276999"/>
          </a:xfrm>
          <a:prstGeom prst="rect">
            <a:avLst/>
          </a:prstGeom>
          <a:noFill/>
          <a:ln>
            <a:noFill/>
          </a:ln>
        </p:spPr>
        <p:txBody>
          <a:bodyPr wrap="square">
            <a:spAutoFit/>
          </a:bodyPr>
          <a:lstStyle/>
          <a:p>
            <a:pPr algn="ctr" eaLnBrk="1" hangingPunct="1"/>
            <a:r>
              <a:rPr lang="en-US" altLang="ja-JP" sz="1200" b="1" dirty="0">
                <a:solidFill>
                  <a:schemeClr val="tx2"/>
                </a:solidFill>
                <a:latin typeface="メイリオ" panose="020B0604030504040204" pitchFamily="34" charset="-128"/>
                <a:ea typeface="メイリオ" panose="020B0604030504040204" pitchFamily="34" charset="-128"/>
              </a:rPr>
              <a:t>LINE</a:t>
            </a:r>
            <a:r>
              <a:rPr lang="ja-JP" altLang="en-US" sz="1200" b="1" dirty="0">
                <a:solidFill>
                  <a:schemeClr val="tx2"/>
                </a:solidFill>
                <a:latin typeface="メイリオ" panose="020B0604030504040204" pitchFamily="34" charset="-128"/>
                <a:ea typeface="メイリオ" panose="020B0604030504040204" pitchFamily="34" charset="-128"/>
              </a:rPr>
              <a:t>ヤフー広告 ディスプレイ広告（予約型）</a:t>
            </a:r>
            <a:endParaRPr lang="en-US" altLang="ja-JP" sz="1200" b="1" dirty="0">
              <a:solidFill>
                <a:schemeClr val="tx2"/>
              </a:solidFill>
              <a:latin typeface="メイリオ" panose="020B0604030504040204" pitchFamily="34" charset="-128"/>
              <a:ea typeface="メイリオ" panose="020B0604030504040204" pitchFamily="34" charset="-128"/>
            </a:endParaRPr>
          </a:p>
        </p:txBody>
      </p:sp>
    </p:spTree>
    <p:extLst>
      <p:ext uri="{BB962C8B-B14F-4D97-AF65-F5344CB8AC3E}">
        <p14:creationId xmlns:p14="http://schemas.microsoft.com/office/powerpoint/2010/main" val="35633680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0FEA567-C083-1E3F-D46B-302543AFAE20}"/>
              </a:ext>
            </a:extLst>
          </p:cNvPr>
          <p:cNvSpPr>
            <a:spLocks noGrp="1"/>
          </p:cNvSpPr>
          <p:nvPr>
            <p:ph type="ctrTitle"/>
          </p:nvPr>
        </p:nvSpPr>
        <p:spPr/>
        <p:txBody>
          <a:bodyPr/>
          <a:lstStyle/>
          <a:p>
            <a:r>
              <a:rPr kumimoji="1" lang="ja-JP" altLang="en-US" dirty="0"/>
              <a:t>ニュースメディアのマーケティング的価値</a:t>
            </a:r>
          </a:p>
        </p:txBody>
      </p:sp>
      <p:sp>
        <p:nvSpPr>
          <p:cNvPr id="3" name="テキスト プレースホルダー 2">
            <a:extLst>
              <a:ext uri="{FF2B5EF4-FFF2-40B4-BE49-F238E27FC236}">
                <a16:creationId xmlns:a16="http://schemas.microsoft.com/office/drawing/2014/main" id="{D460B3BD-30C4-0BF0-9BF6-D6643597FFEB}"/>
              </a:ext>
            </a:extLst>
          </p:cNvPr>
          <p:cNvSpPr>
            <a:spLocks noGrp="1"/>
          </p:cNvSpPr>
          <p:nvPr>
            <p:ph type="body" sz="quarter" idx="10"/>
          </p:nvPr>
        </p:nvSpPr>
        <p:spPr/>
        <p: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情報受容度が高いモーメントを捉えることができるニュースメディアは</a:t>
            </a:r>
            <a:endPar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まだ興味関心が顕在化していない潜在関心層の反応を得るのに適している</a:t>
            </a:r>
            <a:endParaRPr kumimoji="1" lang="ja-JP" altLang="en-US" sz="18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p>
            <a:endParaRPr kumimoji="1" lang="ja-JP" altLang="en-US" dirty="0"/>
          </a:p>
        </p:txBody>
      </p:sp>
      <p:graphicFrame>
        <p:nvGraphicFramePr>
          <p:cNvPr id="15" name="図表 14">
            <a:extLst>
              <a:ext uri="{FF2B5EF4-FFF2-40B4-BE49-F238E27FC236}">
                <a16:creationId xmlns:a16="http://schemas.microsoft.com/office/drawing/2014/main" id="{B31C817C-08A2-F1B6-B172-F7FCB38514D9}"/>
              </a:ext>
            </a:extLst>
          </p:cNvPr>
          <p:cNvGraphicFramePr/>
          <p:nvPr/>
        </p:nvGraphicFramePr>
        <p:xfrm>
          <a:off x="655011" y="2224059"/>
          <a:ext cx="10716022" cy="54909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6" name="Picture 2" descr="ひらめくシルエットイラスト／無料イラストなら「イラストAC」">
            <a:extLst>
              <a:ext uri="{FF2B5EF4-FFF2-40B4-BE49-F238E27FC236}">
                <a16:creationId xmlns:a16="http://schemas.microsoft.com/office/drawing/2014/main" id="{E66B34F2-2CB5-72CF-AD58-032F72250073}"/>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06710" y="4499476"/>
            <a:ext cx="1809048" cy="1357784"/>
          </a:xfrm>
          <a:prstGeom prst="rect">
            <a:avLst/>
          </a:prstGeom>
          <a:noFill/>
          <a:extLst>
            <a:ext uri="{909E8E84-426E-40DD-AFC4-6F175D3DCCD1}">
              <a14:hiddenFill xmlns:a14="http://schemas.microsoft.com/office/drawing/2010/main">
                <a:solidFill>
                  <a:srgbClr val="FFFFFF"/>
                </a:solidFill>
              </a14:hiddenFill>
            </a:ext>
          </a:extLst>
        </p:spPr>
      </p:pic>
      <p:sp>
        <p:nvSpPr>
          <p:cNvPr id="17" name="正方形/長方形 16">
            <a:extLst>
              <a:ext uri="{FF2B5EF4-FFF2-40B4-BE49-F238E27FC236}">
                <a16:creationId xmlns:a16="http://schemas.microsoft.com/office/drawing/2014/main" id="{FC2B3512-F84D-D92A-DB89-11D7237CEFE7}"/>
              </a:ext>
            </a:extLst>
          </p:cNvPr>
          <p:cNvSpPr/>
          <p:nvPr/>
        </p:nvSpPr>
        <p:spPr>
          <a:xfrm>
            <a:off x="592395" y="3061026"/>
            <a:ext cx="5177027" cy="2986324"/>
          </a:xfrm>
          <a:prstGeom prst="rect">
            <a:avLst/>
          </a:prstGeom>
          <a:noFill/>
          <a:ln w="28575" cap="flat" cmpd="sng" algn="ctr">
            <a:solidFill>
              <a:srgbClr val="F5F5F5"/>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1800" b="1" i="0" u="none" strike="noStrike" kern="1200" cap="none" spc="0" normalizeH="0" baseline="0" noProof="0" dirty="0">
              <a:ln>
                <a:noFill/>
              </a:ln>
              <a:solidFill>
                <a:srgbClr val="000000"/>
              </a:solidFill>
              <a:effectLst/>
              <a:uLnTx/>
              <a:uFillTx/>
              <a:latin typeface="游ゴシック" panose="020B0400000000000000" pitchFamily="50" charset="-128"/>
              <a:ea typeface="游ゴシック" panose="020B0400000000000000" pitchFamily="50" charset="-128"/>
              <a:cs typeface="+mn-cs"/>
            </a:endParaRPr>
          </a:p>
        </p:txBody>
      </p:sp>
      <p:sp>
        <p:nvSpPr>
          <p:cNvPr id="18" name="正方形/長方形 17">
            <a:extLst>
              <a:ext uri="{FF2B5EF4-FFF2-40B4-BE49-F238E27FC236}">
                <a16:creationId xmlns:a16="http://schemas.microsoft.com/office/drawing/2014/main" id="{CDA59882-3632-1656-CF45-58581F67F51F}"/>
              </a:ext>
            </a:extLst>
          </p:cNvPr>
          <p:cNvSpPr/>
          <p:nvPr/>
        </p:nvSpPr>
        <p:spPr>
          <a:xfrm>
            <a:off x="592395" y="3061026"/>
            <a:ext cx="5177028" cy="480035"/>
          </a:xfrm>
          <a:prstGeom prst="rect">
            <a:avLst/>
          </a:prstGeom>
          <a:solidFill>
            <a:srgbClr val="F5F5F5"/>
          </a:solidFill>
          <a:ln w="28575"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000" b="1" i="0" u="none" strike="noStrike" kern="1200" cap="none" spc="0" normalizeH="0" baseline="0" noProof="0" dirty="0">
                <a:ln>
                  <a:noFill/>
                </a:ln>
                <a:solidFill>
                  <a:srgbClr val="545454"/>
                </a:solidFill>
                <a:effectLst/>
                <a:uLnTx/>
                <a:uFillTx/>
                <a:latin typeface="游ゴシック" panose="020B0400000000000000" pitchFamily="50" charset="-128"/>
                <a:ea typeface="游ゴシック" panose="020B0400000000000000" pitchFamily="50" charset="-128"/>
                <a:cs typeface="+mn-cs"/>
              </a:rPr>
              <a:t>潜在関心層とは</a:t>
            </a:r>
            <a:endParaRPr kumimoji="1" lang="en-US" altLang="ja-JP" sz="2000" b="1" i="0" u="none" strike="noStrike" kern="1200" cap="none" spc="0" normalizeH="0" baseline="0" noProof="0" dirty="0">
              <a:ln>
                <a:noFill/>
              </a:ln>
              <a:solidFill>
                <a:srgbClr val="545454"/>
              </a:solidFill>
              <a:effectLst/>
              <a:uLnTx/>
              <a:uFillTx/>
              <a:latin typeface="游ゴシック" panose="020B0400000000000000" pitchFamily="50" charset="-128"/>
              <a:ea typeface="游ゴシック" panose="020B0400000000000000" pitchFamily="50" charset="-128"/>
              <a:cs typeface="+mn-cs"/>
            </a:endParaRPr>
          </a:p>
        </p:txBody>
      </p:sp>
      <p:sp>
        <p:nvSpPr>
          <p:cNvPr id="19" name="正方形/長方形 18">
            <a:extLst>
              <a:ext uri="{FF2B5EF4-FFF2-40B4-BE49-F238E27FC236}">
                <a16:creationId xmlns:a16="http://schemas.microsoft.com/office/drawing/2014/main" id="{3603E647-7297-7ED6-3462-4C37A1706091}"/>
              </a:ext>
            </a:extLst>
          </p:cNvPr>
          <p:cNvSpPr/>
          <p:nvPr/>
        </p:nvSpPr>
        <p:spPr>
          <a:xfrm>
            <a:off x="592394" y="3708407"/>
            <a:ext cx="5177027" cy="646331"/>
          </a:xfrm>
          <a:prstGeom prst="rect">
            <a:avLst/>
          </a:prstGeom>
        </p:spPr>
        <p:txBody>
          <a:bodyPr wrap="square">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游ゴシック" panose="020B0400000000000000" pitchFamily="50" charset="-128"/>
                <a:ea typeface="游ゴシック" panose="020B0400000000000000" pitchFamily="50" charset="-128"/>
                <a:cs typeface="+mn-cs"/>
              </a:rPr>
              <a:t>能動的に調べたり動画視聴はしないが</a:t>
            </a:r>
            <a:endParaRPr kumimoji="1" lang="en-US" altLang="ja-JP" sz="1800" b="1" i="0" u="none" strike="noStrike" kern="1200" cap="none" spc="0" normalizeH="0" baseline="0" noProof="0" dirty="0">
              <a:ln>
                <a:noFill/>
              </a:ln>
              <a:solidFill>
                <a:srgbClr val="545454"/>
              </a:solidFill>
              <a:effectLst/>
              <a:uLnTx/>
              <a:uFillTx/>
              <a:latin typeface="游ゴシック" panose="020B0400000000000000" pitchFamily="50" charset="-128"/>
              <a:ea typeface="游ゴシック" panose="020B0400000000000000"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游ゴシック" panose="020B0400000000000000" pitchFamily="50" charset="-128"/>
                <a:ea typeface="游ゴシック" panose="020B0400000000000000" pitchFamily="50" charset="-128"/>
                <a:cs typeface="+mn-cs"/>
              </a:rPr>
              <a:t>なんとなく気になっている</a:t>
            </a:r>
            <a:endParaRPr kumimoji="1" lang="ja-JP" altLang="en-US" sz="1800" b="1" i="0" u="none" strike="noStrike" kern="1200" cap="none" spc="0" normalizeH="0" baseline="0" noProof="0" dirty="0">
              <a:ln>
                <a:noFill/>
              </a:ln>
              <a:solidFill>
                <a:srgbClr val="545454"/>
              </a:solidFill>
              <a:effectLst/>
              <a:uLnTx/>
              <a:uFillTx/>
              <a:latin typeface="Calibri" panose="020F0502020204030204"/>
              <a:ea typeface="メイリオ" panose="020B0604030504040204" pitchFamily="50" charset="-128"/>
              <a:cs typeface="+mn-cs"/>
            </a:endParaRPr>
          </a:p>
        </p:txBody>
      </p:sp>
      <p:sp>
        <p:nvSpPr>
          <p:cNvPr id="20" name="二等辺三角形 19">
            <a:extLst>
              <a:ext uri="{FF2B5EF4-FFF2-40B4-BE49-F238E27FC236}">
                <a16:creationId xmlns:a16="http://schemas.microsoft.com/office/drawing/2014/main" id="{62AB5C72-212B-5074-08E5-38C1F3B8E637}"/>
              </a:ext>
            </a:extLst>
          </p:cNvPr>
          <p:cNvSpPr/>
          <p:nvPr/>
        </p:nvSpPr>
        <p:spPr>
          <a:xfrm rot="5400000">
            <a:off x="5828071" y="4511428"/>
            <a:ext cx="864096" cy="216024"/>
          </a:xfrm>
          <a:prstGeom prst="triangle">
            <a:avLst>
              <a:gd name="adj" fmla="val 53807"/>
            </a:avLst>
          </a:prstGeom>
          <a:solidFill>
            <a:srgbClr val="000000">
              <a:lumMod val="85000"/>
              <a:lumOff val="15000"/>
            </a:srgbClr>
          </a:solidFill>
          <a:ln w="9525" cap="flat" cmpd="sng" algn="ctr">
            <a:solidFill>
              <a:srgbClr val="545454"/>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21" name="正方形/長方形 20">
            <a:extLst>
              <a:ext uri="{FF2B5EF4-FFF2-40B4-BE49-F238E27FC236}">
                <a16:creationId xmlns:a16="http://schemas.microsoft.com/office/drawing/2014/main" id="{B49FD183-482E-FEEF-69D1-63C7846A4F8E}"/>
              </a:ext>
            </a:extLst>
          </p:cNvPr>
          <p:cNvSpPr/>
          <p:nvPr/>
        </p:nvSpPr>
        <p:spPr>
          <a:xfrm>
            <a:off x="6127619" y="3078036"/>
            <a:ext cx="5311824" cy="400110"/>
          </a:xfrm>
          <a:prstGeom prst="rect">
            <a:avLst/>
          </a:prstGeom>
        </p:spPr>
        <p:txBody>
          <a:bodyPr wrap="square">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000" b="1" i="0" u="sng" strike="noStrike" kern="1200" cap="none" spc="0" normalizeH="0" baseline="0" noProof="0" dirty="0">
                <a:ln>
                  <a:noFill/>
                </a:ln>
                <a:solidFill>
                  <a:srgbClr val="545454"/>
                </a:solidFill>
                <a:effectLst/>
                <a:uLnTx/>
                <a:uFillTx/>
                <a:latin typeface="游ゴシック" panose="020B0400000000000000" pitchFamily="50" charset="-128"/>
                <a:ea typeface="游ゴシック" panose="020B0400000000000000" pitchFamily="50" charset="-128"/>
                <a:cs typeface="+mn-cs"/>
              </a:rPr>
              <a:t>ニュースサービス利用時</a:t>
            </a:r>
            <a:endParaRPr kumimoji="1" lang="en-US" altLang="ja-JP" sz="2000" b="1" i="0" u="sng" strike="noStrike" kern="1200" cap="none" spc="0" normalizeH="0" baseline="0" noProof="0" dirty="0">
              <a:ln>
                <a:noFill/>
              </a:ln>
              <a:solidFill>
                <a:srgbClr val="545454"/>
              </a:solidFill>
              <a:effectLst/>
              <a:uLnTx/>
              <a:uFillTx/>
              <a:latin typeface="Calibri" panose="020F0502020204030204"/>
              <a:ea typeface="メイリオ" panose="020B0604030504040204" pitchFamily="50" charset="-128"/>
              <a:cs typeface="+mn-cs"/>
            </a:endParaRPr>
          </a:p>
        </p:txBody>
      </p:sp>
      <p:pic>
        <p:nvPicPr>
          <p:cNvPr id="22" name="Picture 4" descr="ニュース - サービス - ヤフー株式会社">
            <a:extLst>
              <a:ext uri="{FF2B5EF4-FFF2-40B4-BE49-F238E27FC236}">
                <a16:creationId xmlns:a16="http://schemas.microsoft.com/office/drawing/2014/main" id="{6F61D575-58CC-AD39-91F4-BB9F61AFCEC0}"/>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260119" y="3803599"/>
            <a:ext cx="1813699" cy="2243751"/>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 descr="ひらめくシルエットイラスト／無料イラストなら「イラストAC」">
            <a:extLst>
              <a:ext uri="{FF2B5EF4-FFF2-40B4-BE49-F238E27FC236}">
                <a16:creationId xmlns:a16="http://schemas.microsoft.com/office/drawing/2014/main" id="{169E8AAB-8495-D3EB-DCA6-9D5811B57086}"/>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0186555" y="4761461"/>
            <a:ext cx="1635879" cy="1227812"/>
          </a:xfrm>
          <a:prstGeom prst="rect">
            <a:avLst/>
          </a:prstGeom>
          <a:noFill/>
          <a:extLst>
            <a:ext uri="{909E8E84-426E-40DD-AFC4-6F175D3DCCD1}">
              <a14:hiddenFill xmlns:a14="http://schemas.microsoft.com/office/drawing/2010/main">
                <a:solidFill>
                  <a:srgbClr val="FFFFFF"/>
                </a:solidFill>
              </a14:hiddenFill>
            </a:ext>
          </a:extLst>
        </p:spPr>
      </p:pic>
      <p:sp>
        <p:nvSpPr>
          <p:cNvPr id="24" name="テキスト ボックス 23">
            <a:extLst>
              <a:ext uri="{FF2B5EF4-FFF2-40B4-BE49-F238E27FC236}">
                <a16:creationId xmlns:a16="http://schemas.microsoft.com/office/drawing/2014/main" id="{2421838E-E14E-CBA3-2CE7-749B3FEB326F}"/>
              </a:ext>
            </a:extLst>
          </p:cNvPr>
          <p:cNvSpPr txBox="1"/>
          <p:nvPr/>
        </p:nvSpPr>
        <p:spPr>
          <a:xfrm>
            <a:off x="1969407" y="4810481"/>
            <a:ext cx="3678506" cy="984885"/>
          </a:xfrm>
          <a:prstGeom prst="rect">
            <a:avLst/>
          </a:prstGeom>
          <a:noFill/>
        </p:spPr>
        <p:txBody>
          <a:bodyPr wrap="square">
            <a:spAutoFit/>
          </a:bodyPr>
          <a:lstStyle/>
          <a:p>
            <a:pPr eaLnBrk="1" fontAlgn="auto" hangingPunct="1">
              <a:spcBef>
                <a:spcPts val="0"/>
              </a:spcBef>
              <a:spcAft>
                <a:spcPts val="0"/>
              </a:spcAft>
            </a:pPr>
            <a:r>
              <a:rPr lang="ja-JP" altLang="en-US" sz="1600" b="1" dirty="0">
                <a:solidFill>
                  <a:srgbClr val="545454"/>
                </a:solidFill>
                <a:latin typeface="游ゴシック" panose="020B0400000000000000" pitchFamily="50" charset="-128"/>
                <a:ea typeface="游ゴシック" panose="020B0400000000000000" pitchFamily="50" charset="-128"/>
              </a:rPr>
              <a:t>例：</a:t>
            </a:r>
            <a:endParaRPr lang="en-US" altLang="ja-JP" sz="1600" b="1" dirty="0">
              <a:solidFill>
                <a:srgbClr val="545454"/>
              </a:solidFill>
              <a:latin typeface="游ゴシック" panose="020B0400000000000000" pitchFamily="50" charset="-128"/>
              <a:ea typeface="游ゴシック" panose="020B0400000000000000" pitchFamily="50" charset="-128"/>
            </a:endParaRPr>
          </a:p>
          <a:p>
            <a:pPr eaLnBrk="1" fontAlgn="auto" hangingPunct="1">
              <a:spcBef>
                <a:spcPts val="0"/>
              </a:spcBef>
              <a:spcAft>
                <a:spcPts val="0"/>
              </a:spcAft>
            </a:pPr>
            <a:r>
              <a:rPr lang="ja-JP" altLang="en-US" sz="1400" b="1" dirty="0">
                <a:solidFill>
                  <a:srgbClr val="545454"/>
                </a:solidFill>
                <a:latin typeface="游ゴシック" panose="020B0400000000000000" pitchFamily="50" charset="-128"/>
                <a:ea typeface="游ゴシック" panose="020B0400000000000000" pitchFamily="50" charset="-128"/>
              </a:rPr>
              <a:t>漠然といつか引っ越したいと思っているが</a:t>
            </a:r>
            <a:endParaRPr lang="en-US" altLang="ja-JP" sz="1400" b="1" dirty="0">
              <a:solidFill>
                <a:srgbClr val="545454"/>
              </a:solidFill>
              <a:latin typeface="游ゴシック" panose="020B0400000000000000" pitchFamily="50" charset="-128"/>
              <a:ea typeface="游ゴシック" panose="020B0400000000000000" pitchFamily="50" charset="-128"/>
            </a:endParaRPr>
          </a:p>
          <a:p>
            <a:pPr eaLnBrk="1" fontAlgn="auto" hangingPunct="1">
              <a:spcBef>
                <a:spcPts val="0"/>
              </a:spcBef>
              <a:spcAft>
                <a:spcPts val="0"/>
              </a:spcAft>
            </a:pPr>
            <a:r>
              <a:rPr lang="ja-JP" altLang="en-US" sz="1400" b="1" dirty="0">
                <a:solidFill>
                  <a:srgbClr val="545454"/>
                </a:solidFill>
                <a:latin typeface="游ゴシック" panose="020B0400000000000000" pitchFamily="50" charset="-128"/>
                <a:ea typeface="游ゴシック" panose="020B0400000000000000" pitchFamily="50" charset="-128"/>
              </a:rPr>
              <a:t>具体的に物件検索や関連動画の視聴を</a:t>
            </a:r>
            <a:endParaRPr lang="en-US" altLang="ja-JP" sz="1400" b="1" dirty="0">
              <a:solidFill>
                <a:srgbClr val="545454"/>
              </a:solidFill>
              <a:latin typeface="游ゴシック" panose="020B0400000000000000" pitchFamily="50" charset="-128"/>
              <a:ea typeface="游ゴシック" panose="020B0400000000000000" pitchFamily="50" charset="-128"/>
            </a:endParaRPr>
          </a:p>
          <a:p>
            <a:pPr eaLnBrk="1" fontAlgn="auto" hangingPunct="1">
              <a:spcBef>
                <a:spcPts val="0"/>
              </a:spcBef>
              <a:spcAft>
                <a:spcPts val="0"/>
              </a:spcAft>
            </a:pPr>
            <a:r>
              <a:rPr lang="ja-JP" altLang="en-US" sz="1400" b="1" dirty="0">
                <a:solidFill>
                  <a:srgbClr val="545454"/>
                </a:solidFill>
                <a:latin typeface="游ゴシック" panose="020B0400000000000000" pitchFamily="50" charset="-128"/>
                <a:ea typeface="游ゴシック" panose="020B0400000000000000" pitchFamily="50" charset="-128"/>
              </a:rPr>
              <a:t>するまでには至っていない</a:t>
            </a:r>
            <a:endParaRPr lang="en-US" altLang="ja-JP" sz="1400" b="1" dirty="0">
              <a:solidFill>
                <a:srgbClr val="545454"/>
              </a:solidFill>
              <a:latin typeface="游ゴシック" panose="020B0400000000000000" pitchFamily="50" charset="-128"/>
              <a:ea typeface="游ゴシック" panose="020B0400000000000000" pitchFamily="50" charset="-128"/>
            </a:endParaRPr>
          </a:p>
        </p:txBody>
      </p:sp>
      <p:sp>
        <p:nvSpPr>
          <p:cNvPr id="25" name="吹き出し: 角を丸めた四角形 24">
            <a:extLst>
              <a:ext uri="{FF2B5EF4-FFF2-40B4-BE49-F238E27FC236}">
                <a16:creationId xmlns:a16="http://schemas.microsoft.com/office/drawing/2014/main" id="{10890EE3-1411-FBB6-E1CB-08FD53D460B1}"/>
              </a:ext>
            </a:extLst>
          </p:cNvPr>
          <p:cNvSpPr/>
          <p:nvPr/>
        </p:nvSpPr>
        <p:spPr>
          <a:xfrm>
            <a:off x="7977007" y="3979174"/>
            <a:ext cx="3658099" cy="724211"/>
          </a:xfrm>
          <a:prstGeom prst="wedgeRoundRectCallout">
            <a:avLst>
              <a:gd name="adj1" fmla="val -56610"/>
              <a:gd name="adj2" fmla="val 20291"/>
              <a:gd name="adj3" fmla="val 16667"/>
            </a:avLst>
          </a:prstGeom>
          <a:no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4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2023</a:t>
            </a:r>
            <a:r>
              <a:rPr kumimoji="0" lang="ja-JP" altLang="en-US" sz="14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年</a:t>
            </a:r>
            <a:r>
              <a:rPr kumimoji="0" lang="en-US" altLang="ja-JP" sz="14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0" lang="ja-JP" altLang="en-US" sz="14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住みたい街ランキング</a:t>
            </a:r>
            <a:r>
              <a:rPr kumimoji="0" lang="en-US" altLang="ja-JP" sz="14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0" lang="ja-JP" altLang="en-US" sz="14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発表！</a:t>
            </a:r>
            <a:endParaRPr kumimoji="0" lang="en-US" altLang="ja-JP" sz="14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Tree>
    <p:extLst>
      <p:ext uri="{BB962C8B-B14F-4D97-AF65-F5344CB8AC3E}">
        <p14:creationId xmlns:p14="http://schemas.microsoft.com/office/powerpoint/2010/main" val="40899521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FD911EF-F7E2-B099-F0EC-81D3C62624B9}"/>
              </a:ext>
            </a:extLst>
          </p:cNvPr>
          <p:cNvSpPr>
            <a:spLocks noGrp="1"/>
          </p:cNvSpPr>
          <p:nvPr>
            <p:ph type="ctrTitle"/>
          </p:nvPr>
        </p:nvSpPr>
        <p:spPr/>
        <p:txBody>
          <a:bodyPr/>
          <a:lstStyle/>
          <a:p>
            <a:r>
              <a:rPr kumimoji="1" lang="ja-JP" altLang="en-US" dirty="0"/>
              <a:t>ニュースメディアのユーザー行動規模</a:t>
            </a:r>
          </a:p>
        </p:txBody>
      </p:sp>
      <p:sp>
        <p:nvSpPr>
          <p:cNvPr id="3" name="テキスト プレースホルダー 2">
            <a:extLst>
              <a:ext uri="{FF2B5EF4-FFF2-40B4-BE49-F238E27FC236}">
                <a16:creationId xmlns:a16="http://schemas.microsoft.com/office/drawing/2014/main" id="{72FEFB51-9926-6D5C-220B-764DD6AEE555}"/>
              </a:ext>
            </a:extLst>
          </p:cNvPr>
          <p:cNvSpPr>
            <a:spLocks noGrp="1"/>
          </p:cNvSpPr>
          <p:nvPr>
            <p:ph type="body" sz="quarter" idx="10"/>
          </p:nvPr>
        </p:nvSpPr>
        <p:spPr/>
        <p: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ニュース閲覧</a:t>
            </a:r>
            <a:r>
              <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の行動規模は動画閲覧や</a:t>
            </a:r>
            <a:r>
              <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SNS</a:t>
            </a: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閲覧などと同等レベル</a:t>
            </a:r>
            <a:endPar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リーチを獲得する観点でもニュース閲覧のユーザー行動はポテンシャルが高い</a:t>
            </a:r>
          </a:p>
        </p:txBody>
      </p:sp>
      <p:sp>
        <p:nvSpPr>
          <p:cNvPr id="39" name="正方形/長方形 38">
            <a:extLst>
              <a:ext uri="{FF2B5EF4-FFF2-40B4-BE49-F238E27FC236}">
                <a16:creationId xmlns:a16="http://schemas.microsoft.com/office/drawing/2014/main" id="{E075F26D-3EB5-8D84-3AA7-94203553A154}"/>
              </a:ext>
            </a:extLst>
          </p:cNvPr>
          <p:cNvSpPr/>
          <p:nvPr/>
        </p:nvSpPr>
        <p:spPr>
          <a:xfrm>
            <a:off x="697100" y="5361995"/>
            <a:ext cx="2610620" cy="608576"/>
          </a:xfrm>
          <a:prstGeom prst="rect">
            <a:avLst/>
          </a:prstGeom>
          <a:solidFill>
            <a:srgbClr val="FCEDED"/>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ja-JP" altLang="en-US" sz="1800" b="1"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endParaRPr>
          </a:p>
        </p:txBody>
      </p:sp>
      <p:sp>
        <p:nvSpPr>
          <p:cNvPr id="40" name="正方形/長方形 39">
            <a:extLst>
              <a:ext uri="{FF2B5EF4-FFF2-40B4-BE49-F238E27FC236}">
                <a16:creationId xmlns:a16="http://schemas.microsoft.com/office/drawing/2014/main" id="{FB9C891D-A0A1-0691-01AD-A1A4E8179709}"/>
              </a:ext>
            </a:extLst>
          </p:cNvPr>
          <p:cNvSpPr/>
          <p:nvPr/>
        </p:nvSpPr>
        <p:spPr>
          <a:xfrm>
            <a:off x="697100" y="2124573"/>
            <a:ext cx="5389318" cy="490510"/>
          </a:xfrm>
          <a:prstGeom prst="rect">
            <a:avLst/>
          </a:prstGeom>
          <a:solidFill>
            <a:srgbClr val="F5F5F5"/>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545454"/>
                </a:solidFill>
                <a:effectLst/>
                <a:uLnTx/>
                <a:uFillTx/>
                <a:latin typeface="Calibri" panose="020F0502020204030204"/>
                <a:ea typeface="メイリオ" panose="020B0604030504040204" pitchFamily="50" charset="-128"/>
                <a:cs typeface="+mn-cs"/>
              </a:rPr>
              <a:t>デジタル上でのユーザー行動規模</a:t>
            </a:r>
          </a:p>
        </p:txBody>
      </p:sp>
      <p:sp>
        <p:nvSpPr>
          <p:cNvPr id="41" name="正方形/長方形 40">
            <a:extLst>
              <a:ext uri="{FF2B5EF4-FFF2-40B4-BE49-F238E27FC236}">
                <a16:creationId xmlns:a16="http://schemas.microsoft.com/office/drawing/2014/main" id="{9A73300F-AA86-53E8-7E73-F2432DF4FF37}"/>
              </a:ext>
            </a:extLst>
          </p:cNvPr>
          <p:cNvSpPr/>
          <p:nvPr/>
        </p:nvSpPr>
        <p:spPr>
          <a:xfrm>
            <a:off x="697099" y="2701277"/>
            <a:ext cx="2593209" cy="608576"/>
          </a:xfrm>
          <a:prstGeom prst="rect">
            <a:avLst/>
          </a:prstGeom>
          <a:solidFill>
            <a:srgbClr val="FCEDED"/>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ja-JP" altLang="en-US" sz="1800" b="1"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endParaRPr>
          </a:p>
        </p:txBody>
      </p:sp>
      <p:pic>
        <p:nvPicPr>
          <p:cNvPr id="42" name="図 41">
            <a:extLst>
              <a:ext uri="{FF2B5EF4-FFF2-40B4-BE49-F238E27FC236}">
                <a16:creationId xmlns:a16="http://schemas.microsoft.com/office/drawing/2014/main" id="{A5246DC0-12F9-3E7C-D0FC-F045B67F767D}"/>
              </a:ext>
            </a:extLst>
          </p:cNvPr>
          <p:cNvPicPr>
            <a:picLocks noChangeAspect="1"/>
          </p:cNvPicPr>
          <p:nvPr/>
        </p:nvPicPr>
        <p:blipFill>
          <a:blip r:embed="rId2"/>
          <a:stretch>
            <a:fillRect/>
          </a:stretch>
        </p:blipFill>
        <p:spPr>
          <a:xfrm>
            <a:off x="6349091" y="2124574"/>
            <a:ext cx="5126646" cy="3845998"/>
          </a:xfrm>
          <a:prstGeom prst="rect">
            <a:avLst/>
          </a:prstGeom>
        </p:spPr>
      </p:pic>
      <p:grpSp>
        <p:nvGrpSpPr>
          <p:cNvPr id="43" name="Group 84">
            <a:extLst>
              <a:ext uri="{FF2B5EF4-FFF2-40B4-BE49-F238E27FC236}">
                <a16:creationId xmlns:a16="http://schemas.microsoft.com/office/drawing/2014/main" id="{53B5CC6A-1C58-0A95-4C5F-4B8DBC338EFF}"/>
              </a:ext>
            </a:extLst>
          </p:cNvPr>
          <p:cNvGrpSpPr>
            <a:grpSpLocks/>
          </p:cNvGrpSpPr>
          <p:nvPr/>
        </p:nvGrpSpPr>
        <p:grpSpPr bwMode="auto">
          <a:xfrm>
            <a:off x="759161" y="2874596"/>
            <a:ext cx="769938" cy="261938"/>
            <a:chOff x="3052" y="3190"/>
            <a:chExt cx="485" cy="165"/>
          </a:xfrm>
        </p:grpSpPr>
        <p:sp>
          <p:nvSpPr>
            <p:cNvPr id="44" name="Freeform 85">
              <a:extLst>
                <a:ext uri="{FF2B5EF4-FFF2-40B4-BE49-F238E27FC236}">
                  <a16:creationId xmlns:a16="http://schemas.microsoft.com/office/drawing/2014/main" id="{1EBCFEFE-A76A-CBB2-B8F1-C84A2B75AF05}"/>
                </a:ext>
              </a:extLst>
            </p:cNvPr>
            <p:cNvSpPr>
              <a:spLocks noChangeArrowheads="1"/>
            </p:cNvSpPr>
            <p:nvPr/>
          </p:nvSpPr>
          <p:spPr bwMode="auto">
            <a:xfrm>
              <a:off x="3052" y="3190"/>
              <a:ext cx="485" cy="165"/>
            </a:xfrm>
            <a:custGeom>
              <a:avLst/>
              <a:gdLst>
                <a:gd name="T0" fmla="*/ 2030 w 2144"/>
                <a:gd name="T1" fmla="*/ 0 h 734"/>
                <a:gd name="T2" fmla="*/ 2143 w 2144"/>
                <a:gd name="T3" fmla="*/ 113 h 734"/>
                <a:gd name="T4" fmla="*/ 2143 w 2144"/>
                <a:gd name="T5" fmla="*/ 620 h 734"/>
                <a:gd name="T6" fmla="*/ 2030 w 2144"/>
                <a:gd name="T7" fmla="*/ 733 h 734"/>
                <a:gd name="T8" fmla="*/ 113 w 2144"/>
                <a:gd name="T9" fmla="*/ 733 h 734"/>
                <a:gd name="T10" fmla="*/ 0 w 2144"/>
                <a:gd name="T11" fmla="*/ 620 h 734"/>
                <a:gd name="T12" fmla="*/ 0 w 2144"/>
                <a:gd name="T13" fmla="*/ 113 h 734"/>
                <a:gd name="T14" fmla="*/ 113 w 2144"/>
                <a:gd name="T15" fmla="*/ 0 h 734"/>
                <a:gd name="T16" fmla="*/ 2030 w 2144"/>
                <a:gd name="T17" fmla="*/ 0 h 734"/>
                <a:gd name="T18" fmla="*/ 1381 w 2144"/>
                <a:gd name="T19" fmla="*/ 620 h 734"/>
                <a:gd name="T20" fmla="*/ 1381 w 2144"/>
                <a:gd name="T21" fmla="*/ 113 h 734"/>
                <a:gd name="T22" fmla="*/ 113 w 2144"/>
                <a:gd name="T23" fmla="*/ 113 h 734"/>
                <a:gd name="T24" fmla="*/ 113 w 2144"/>
                <a:gd name="T25" fmla="*/ 620 h 734"/>
                <a:gd name="T26" fmla="*/ 1381 w 2144"/>
                <a:gd name="T27" fmla="*/ 620 h 734"/>
                <a:gd name="T28" fmla="*/ 2030 w 2144"/>
                <a:gd name="T29" fmla="*/ 592 h 734"/>
                <a:gd name="T30" fmla="*/ 2030 w 2144"/>
                <a:gd name="T31" fmla="*/ 583 h 734"/>
                <a:gd name="T32" fmla="*/ 2027 w 2144"/>
                <a:gd name="T33" fmla="*/ 578 h 734"/>
                <a:gd name="T34" fmla="*/ 1909 w 2144"/>
                <a:gd name="T35" fmla="*/ 459 h 734"/>
                <a:gd name="T36" fmla="*/ 1946 w 2144"/>
                <a:gd name="T37" fmla="*/ 339 h 734"/>
                <a:gd name="T38" fmla="*/ 1720 w 2144"/>
                <a:gd name="T39" fmla="*/ 113 h 734"/>
                <a:gd name="T40" fmla="*/ 1494 w 2144"/>
                <a:gd name="T41" fmla="*/ 339 h 734"/>
                <a:gd name="T42" fmla="*/ 1720 w 2144"/>
                <a:gd name="T43" fmla="*/ 564 h 734"/>
                <a:gd name="T44" fmla="*/ 1875 w 2144"/>
                <a:gd name="T45" fmla="*/ 504 h 734"/>
                <a:gd name="T46" fmla="*/ 1988 w 2144"/>
                <a:gd name="T47" fmla="*/ 617 h 734"/>
                <a:gd name="T48" fmla="*/ 1994 w 2144"/>
                <a:gd name="T49" fmla="*/ 620 h 734"/>
                <a:gd name="T50" fmla="*/ 2005 w 2144"/>
                <a:gd name="T51" fmla="*/ 620 h 734"/>
                <a:gd name="T52" fmla="*/ 2019 w 2144"/>
                <a:gd name="T53" fmla="*/ 611 h 734"/>
                <a:gd name="T54" fmla="*/ 2022 w 2144"/>
                <a:gd name="T55" fmla="*/ 609 h 734"/>
                <a:gd name="T56" fmla="*/ 2030 w 2144"/>
                <a:gd name="T57" fmla="*/ 592 h 7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44" h="734">
                  <a:moveTo>
                    <a:pt x="2030" y="0"/>
                  </a:moveTo>
                  <a:cubicBezTo>
                    <a:pt x="2092" y="0"/>
                    <a:pt x="2143" y="51"/>
                    <a:pt x="2143" y="113"/>
                  </a:cubicBezTo>
                  <a:lnTo>
                    <a:pt x="2143" y="620"/>
                  </a:lnTo>
                  <a:cubicBezTo>
                    <a:pt x="2143" y="682"/>
                    <a:pt x="2092" y="733"/>
                    <a:pt x="2030" y="733"/>
                  </a:cubicBezTo>
                  <a:lnTo>
                    <a:pt x="113" y="733"/>
                  </a:lnTo>
                  <a:cubicBezTo>
                    <a:pt x="51" y="733"/>
                    <a:pt x="0" y="682"/>
                    <a:pt x="0" y="620"/>
                  </a:cubicBezTo>
                  <a:lnTo>
                    <a:pt x="0" y="113"/>
                  </a:lnTo>
                  <a:cubicBezTo>
                    <a:pt x="0" y="51"/>
                    <a:pt x="51" y="0"/>
                    <a:pt x="113" y="0"/>
                  </a:cubicBezTo>
                  <a:lnTo>
                    <a:pt x="2030" y="0"/>
                  </a:lnTo>
                  <a:close/>
                  <a:moveTo>
                    <a:pt x="1381" y="620"/>
                  </a:moveTo>
                  <a:lnTo>
                    <a:pt x="1381" y="113"/>
                  </a:lnTo>
                  <a:lnTo>
                    <a:pt x="113" y="113"/>
                  </a:lnTo>
                  <a:lnTo>
                    <a:pt x="113" y="620"/>
                  </a:lnTo>
                  <a:lnTo>
                    <a:pt x="1381" y="620"/>
                  </a:lnTo>
                  <a:close/>
                  <a:moveTo>
                    <a:pt x="2030" y="592"/>
                  </a:moveTo>
                  <a:cubicBezTo>
                    <a:pt x="2030" y="589"/>
                    <a:pt x="2030" y="586"/>
                    <a:pt x="2030" y="583"/>
                  </a:cubicBezTo>
                  <a:cubicBezTo>
                    <a:pt x="2030" y="580"/>
                    <a:pt x="2030" y="580"/>
                    <a:pt x="2027" y="578"/>
                  </a:cubicBezTo>
                  <a:lnTo>
                    <a:pt x="1909" y="459"/>
                  </a:lnTo>
                  <a:cubicBezTo>
                    <a:pt x="1932" y="425"/>
                    <a:pt x="1946" y="383"/>
                    <a:pt x="1946" y="339"/>
                  </a:cubicBezTo>
                  <a:cubicBezTo>
                    <a:pt x="1946" y="215"/>
                    <a:pt x="1844" y="113"/>
                    <a:pt x="1720" y="113"/>
                  </a:cubicBezTo>
                  <a:cubicBezTo>
                    <a:pt x="1596" y="113"/>
                    <a:pt x="1494" y="215"/>
                    <a:pt x="1494" y="339"/>
                  </a:cubicBezTo>
                  <a:cubicBezTo>
                    <a:pt x="1494" y="462"/>
                    <a:pt x="1596" y="564"/>
                    <a:pt x="1720" y="564"/>
                  </a:cubicBezTo>
                  <a:cubicBezTo>
                    <a:pt x="1779" y="564"/>
                    <a:pt x="1833" y="541"/>
                    <a:pt x="1875" y="504"/>
                  </a:cubicBezTo>
                  <a:lnTo>
                    <a:pt x="1988" y="617"/>
                  </a:lnTo>
                  <a:cubicBezTo>
                    <a:pt x="1991" y="620"/>
                    <a:pt x="1991" y="620"/>
                    <a:pt x="1994" y="620"/>
                  </a:cubicBezTo>
                  <a:cubicBezTo>
                    <a:pt x="1996" y="623"/>
                    <a:pt x="1999" y="620"/>
                    <a:pt x="2005" y="620"/>
                  </a:cubicBezTo>
                  <a:cubicBezTo>
                    <a:pt x="2011" y="617"/>
                    <a:pt x="2016" y="614"/>
                    <a:pt x="2019" y="611"/>
                  </a:cubicBezTo>
                  <a:lnTo>
                    <a:pt x="2022" y="609"/>
                  </a:lnTo>
                  <a:cubicBezTo>
                    <a:pt x="2027" y="603"/>
                    <a:pt x="2030" y="597"/>
                    <a:pt x="2030" y="592"/>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45" name="Freeform 86">
              <a:extLst>
                <a:ext uri="{FF2B5EF4-FFF2-40B4-BE49-F238E27FC236}">
                  <a16:creationId xmlns:a16="http://schemas.microsoft.com/office/drawing/2014/main" id="{5EC96FEA-8B87-463A-A380-AA6D7E7867CF}"/>
                </a:ext>
              </a:extLst>
            </p:cNvPr>
            <p:cNvSpPr>
              <a:spLocks noChangeArrowheads="1"/>
            </p:cNvSpPr>
            <p:nvPr/>
          </p:nvSpPr>
          <p:spPr bwMode="auto">
            <a:xfrm>
              <a:off x="3403" y="3228"/>
              <a:ext cx="76" cy="76"/>
            </a:xfrm>
            <a:custGeom>
              <a:avLst/>
              <a:gdLst>
                <a:gd name="T0" fmla="*/ 338 w 339"/>
                <a:gd name="T1" fmla="*/ 169 h 338"/>
                <a:gd name="T2" fmla="*/ 316 w 339"/>
                <a:gd name="T3" fmla="*/ 252 h 338"/>
                <a:gd name="T4" fmla="*/ 254 w 339"/>
                <a:gd name="T5" fmla="*/ 314 h 338"/>
                <a:gd name="T6" fmla="*/ 169 w 339"/>
                <a:gd name="T7" fmla="*/ 337 h 338"/>
                <a:gd name="T8" fmla="*/ 84 w 339"/>
                <a:gd name="T9" fmla="*/ 314 h 338"/>
                <a:gd name="T10" fmla="*/ 22 w 339"/>
                <a:gd name="T11" fmla="*/ 252 h 338"/>
                <a:gd name="T12" fmla="*/ 0 w 339"/>
                <a:gd name="T13" fmla="*/ 169 h 338"/>
                <a:gd name="T14" fmla="*/ 22 w 339"/>
                <a:gd name="T15" fmla="*/ 84 h 338"/>
                <a:gd name="T16" fmla="*/ 84 w 339"/>
                <a:gd name="T17" fmla="*/ 22 h 338"/>
                <a:gd name="T18" fmla="*/ 169 w 339"/>
                <a:gd name="T19" fmla="*/ 0 h 338"/>
                <a:gd name="T20" fmla="*/ 254 w 339"/>
                <a:gd name="T21" fmla="*/ 22 h 338"/>
                <a:gd name="T22" fmla="*/ 316 w 339"/>
                <a:gd name="T23" fmla="*/ 84 h 338"/>
                <a:gd name="T24" fmla="*/ 338 w 339"/>
                <a:gd name="T25" fmla="*/ 169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9" h="338">
                  <a:moveTo>
                    <a:pt x="338" y="169"/>
                  </a:moveTo>
                  <a:cubicBezTo>
                    <a:pt x="338" y="199"/>
                    <a:pt x="332" y="225"/>
                    <a:pt x="316" y="252"/>
                  </a:cubicBezTo>
                  <a:cubicBezTo>
                    <a:pt x="301" y="279"/>
                    <a:pt x="281" y="299"/>
                    <a:pt x="254" y="314"/>
                  </a:cubicBezTo>
                  <a:cubicBezTo>
                    <a:pt x="227" y="330"/>
                    <a:pt x="200" y="337"/>
                    <a:pt x="169" y="337"/>
                  </a:cubicBezTo>
                  <a:cubicBezTo>
                    <a:pt x="138" y="337"/>
                    <a:pt x="111" y="330"/>
                    <a:pt x="84" y="314"/>
                  </a:cubicBezTo>
                  <a:cubicBezTo>
                    <a:pt x="57" y="299"/>
                    <a:pt x="38" y="279"/>
                    <a:pt x="22" y="252"/>
                  </a:cubicBezTo>
                  <a:cubicBezTo>
                    <a:pt x="7" y="225"/>
                    <a:pt x="0" y="199"/>
                    <a:pt x="0" y="169"/>
                  </a:cubicBezTo>
                  <a:cubicBezTo>
                    <a:pt x="0" y="138"/>
                    <a:pt x="7" y="111"/>
                    <a:pt x="22" y="84"/>
                  </a:cubicBezTo>
                  <a:cubicBezTo>
                    <a:pt x="38" y="57"/>
                    <a:pt x="57" y="37"/>
                    <a:pt x="84" y="22"/>
                  </a:cubicBezTo>
                  <a:cubicBezTo>
                    <a:pt x="111" y="6"/>
                    <a:pt x="138" y="0"/>
                    <a:pt x="169" y="0"/>
                  </a:cubicBezTo>
                  <a:cubicBezTo>
                    <a:pt x="200" y="0"/>
                    <a:pt x="227" y="6"/>
                    <a:pt x="254" y="22"/>
                  </a:cubicBezTo>
                  <a:cubicBezTo>
                    <a:pt x="281" y="37"/>
                    <a:pt x="301" y="57"/>
                    <a:pt x="316" y="84"/>
                  </a:cubicBezTo>
                  <a:cubicBezTo>
                    <a:pt x="332" y="111"/>
                    <a:pt x="338" y="138"/>
                    <a:pt x="338" y="169"/>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grpSp>
      <p:sp>
        <p:nvSpPr>
          <p:cNvPr id="46" name="正方形/長方形 45">
            <a:extLst>
              <a:ext uri="{FF2B5EF4-FFF2-40B4-BE49-F238E27FC236}">
                <a16:creationId xmlns:a16="http://schemas.microsoft.com/office/drawing/2014/main" id="{9276095C-9510-E3E8-6491-405F9E88497A}"/>
              </a:ext>
            </a:extLst>
          </p:cNvPr>
          <p:cNvSpPr/>
          <p:nvPr/>
        </p:nvSpPr>
        <p:spPr>
          <a:xfrm>
            <a:off x="697100" y="3366456"/>
            <a:ext cx="2610620" cy="608576"/>
          </a:xfrm>
          <a:prstGeom prst="rect">
            <a:avLst/>
          </a:prstGeom>
          <a:solidFill>
            <a:srgbClr val="FCEDED"/>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ja-JP" altLang="en-US" sz="1800" b="1"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endParaRPr>
          </a:p>
        </p:txBody>
      </p:sp>
      <p:sp>
        <p:nvSpPr>
          <p:cNvPr id="47" name="Freeform 57">
            <a:extLst>
              <a:ext uri="{FF2B5EF4-FFF2-40B4-BE49-F238E27FC236}">
                <a16:creationId xmlns:a16="http://schemas.microsoft.com/office/drawing/2014/main" id="{2977413C-1E29-7058-0254-02BB5A757FD6}"/>
              </a:ext>
            </a:extLst>
          </p:cNvPr>
          <p:cNvSpPr>
            <a:spLocks noChangeArrowheads="1"/>
          </p:cNvSpPr>
          <p:nvPr/>
        </p:nvSpPr>
        <p:spPr bwMode="auto">
          <a:xfrm>
            <a:off x="811277" y="3421447"/>
            <a:ext cx="642243" cy="506305"/>
          </a:xfrm>
          <a:custGeom>
            <a:avLst/>
            <a:gdLst>
              <a:gd name="T0" fmla="*/ 2030 w 2144"/>
              <a:gd name="T1" fmla="*/ 0 h 1524"/>
              <a:gd name="T2" fmla="*/ 113 w 2144"/>
              <a:gd name="T3" fmla="*/ 0 h 1524"/>
              <a:gd name="T4" fmla="*/ 0 w 2144"/>
              <a:gd name="T5" fmla="*/ 113 h 1524"/>
              <a:gd name="T6" fmla="*/ 0 w 2144"/>
              <a:gd name="T7" fmla="*/ 1410 h 1524"/>
              <a:gd name="T8" fmla="*/ 113 w 2144"/>
              <a:gd name="T9" fmla="*/ 1523 h 1524"/>
              <a:gd name="T10" fmla="*/ 2030 w 2144"/>
              <a:gd name="T11" fmla="*/ 1523 h 1524"/>
              <a:gd name="T12" fmla="*/ 2143 w 2144"/>
              <a:gd name="T13" fmla="*/ 1410 h 1524"/>
              <a:gd name="T14" fmla="*/ 2143 w 2144"/>
              <a:gd name="T15" fmla="*/ 113 h 1524"/>
              <a:gd name="T16" fmla="*/ 2030 w 2144"/>
              <a:gd name="T17" fmla="*/ 0 h 1524"/>
              <a:gd name="T18" fmla="*/ 1319 w 2144"/>
              <a:gd name="T19" fmla="*/ 812 h 1524"/>
              <a:gd name="T20" fmla="*/ 875 w 2144"/>
              <a:gd name="T21" fmla="*/ 1066 h 1524"/>
              <a:gd name="T22" fmla="*/ 790 w 2144"/>
              <a:gd name="T23" fmla="*/ 1018 h 1524"/>
              <a:gd name="T24" fmla="*/ 790 w 2144"/>
              <a:gd name="T25" fmla="*/ 508 h 1524"/>
              <a:gd name="T26" fmla="*/ 875 w 2144"/>
              <a:gd name="T27" fmla="*/ 460 h 1524"/>
              <a:gd name="T28" fmla="*/ 1319 w 2144"/>
              <a:gd name="T29" fmla="*/ 713 h 1524"/>
              <a:gd name="T30" fmla="*/ 1319 w 2144"/>
              <a:gd name="T31" fmla="*/ 812 h 1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44" h="1524">
                <a:moveTo>
                  <a:pt x="2030" y="0"/>
                </a:moveTo>
                <a:lnTo>
                  <a:pt x="113" y="0"/>
                </a:lnTo>
                <a:cubicBezTo>
                  <a:pt x="51" y="0"/>
                  <a:pt x="0" y="51"/>
                  <a:pt x="0" y="113"/>
                </a:cubicBezTo>
                <a:lnTo>
                  <a:pt x="0" y="1410"/>
                </a:lnTo>
                <a:cubicBezTo>
                  <a:pt x="0" y="1472"/>
                  <a:pt x="51" y="1523"/>
                  <a:pt x="113" y="1523"/>
                </a:cubicBezTo>
                <a:lnTo>
                  <a:pt x="2030" y="1523"/>
                </a:lnTo>
                <a:cubicBezTo>
                  <a:pt x="2092" y="1523"/>
                  <a:pt x="2143" y="1472"/>
                  <a:pt x="2143" y="1410"/>
                </a:cubicBezTo>
                <a:lnTo>
                  <a:pt x="2143" y="113"/>
                </a:lnTo>
                <a:cubicBezTo>
                  <a:pt x="2143" y="51"/>
                  <a:pt x="2092" y="0"/>
                  <a:pt x="2030" y="0"/>
                </a:cubicBezTo>
                <a:close/>
                <a:moveTo>
                  <a:pt x="1319" y="812"/>
                </a:moveTo>
                <a:lnTo>
                  <a:pt x="875" y="1066"/>
                </a:lnTo>
                <a:cubicBezTo>
                  <a:pt x="838" y="1088"/>
                  <a:pt x="790" y="1060"/>
                  <a:pt x="790" y="1018"/>
                </a:cubicBezTo>
                <a:lnTo>
                  <a:pt x="790" y="508"/>
                </a:lnTo>
                <a:cubicBezTo>
                  <a:pt x="790" y="466"/>
                  <a:pt x="838" y="437"/>
                  <a:pt x="875" y="460"/>
                </a:cubicBezTo>
                <a:lnTo>
                  <a:pt x="1319" y="713"/>
                </a:lnTo>
                <a:cubicBezTo>
                  <a:pt x="1359" y="735"/>
                  <a:pt x="1359" y="789"/>
                  <a:pt x="1319" y="812"/>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48" name="正方形/長方形 47">
            <a:extLst>
              <a:ext uri="{FF2B5EF4-FFF2-40B4-BE49-F238E27FC236}">
                <a16:creationId xmlns:a16="http://schemas.microsoft.com/office/drawing/2014/main" id="{7D8210E1-2095-20D6-A8CB-267802D3C88F}"/>
              </a:ext>
            </a:extLst>
          </p:cNvPr>
          <p:cNvSpPr/>
          <p:nvPr/>
        </p:nvSpPr>
        <p:spPr>
          <a:xfrm>
            <a:off x="697100" y="4031636"/>
            <a:ext cx="2610620" cy="608576"/>
          </a:xfrm>
          <a:prstGeom prst="rect">
            <a:avLst/>
          </a:prstGeom>
          <a:solidFill>
            <a:srgbClr val="FCEDED"/>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ja-JP" altLang="en-US" sz="1800" b="1"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endParaRPr>
          </a:p>
        </p:txBody>
      </p:sp>
      <p:grpSp>
        <p:nvGrpSpPr>
          <p:cNvPr id="49" name="Group 76">
            <a:extLst>
              <a:ext uri="{FF2B5EF4-FFF2-40B4-BE49-F238E27FC236}">
                <a16:creationId xmlns:a16="http://schemas.microsoft.com/office/drawing/2014/main" id="{F784098C-999E-DCD1-1B64-8E20EF2A6BA9}"/>
              </a:ext>
            </a:extLst>
          </p:cNvPr>
          <p:cNvGrpSpPr>
            <a:grpSpLocks/>
          </p:cNvGrpSpPr>
          <p:nvPr/>
        </p:nvGrpSpPr>
        <p:grpSpPr bwMode="auto">
          <a:xfrm>
            <a:off x="811277" y="4073073"/>
            <a:ext cx="665705" cy="525701"/>
            <a:chOff x="3929" y="1901"/>
            <a:chExt cx="485" cy="383"/>
          </a:xfrm>
        </p:grpSpPr>
        <p:sp>
          <p:nvSpPr>
            <p:cNvPr id="50" name="Freeform 77">
              <a:extLst>
                <a:ext uri="{FF2B5EF4-FFF2-40B4-BE49-F238E27FC236}">
                  <a16:creationId xmlns:a16="http://schemas.microsoft.com/office/drawing/2014/main" id="{03C112A1-3A02-CE3B-12FA-5E903C2A0AB8}"/>
                </a:ext>
              </a:extLst>
            </p:cNvPr>
            <p:cNvSpPr>
              <a:spLocks noChangeArrowheads="1"/>
            </p:cNvSpPr>
            <p:nvPr/>
          </p:nvSpPr>
          <p:spPr bwMode="auto">
            <a:xfrm>
              <a:off x="3929" y="1901"/>
              <a:ext cx="485" cy="319"/>
            </a:xfrm>
            <a:custGeom>
              <a:avLst/>
              <a:gdLst>
                <a:gd name="T0" fmla="*/ 2030 w 2144"/>
                <a:gd name="T1" fmla="*/ 0 h 1410"/>
                <a:gd name="T2" fmla="*/ 113 w 2144"/>
                <a:gd name="T3" fmla="*/ 0 h 1410"/>
                <a:gd name="T4" fmla="*/ 0 w 2144"/>
                <a:gd name="T5" fmla="*/ 113 h 1410"/>
                <a:gd name="T6" fmla="*/ 0 w 2144"/>
                <a:gd name="T7" fmla="*/ 1297 h 1410"/>
                <a:gd name="T8" fmla="*/ 113 w 2144"/>
                <a:gd name="T9" fmla="*/ 1409 h 1410"/>
                <a:gd name="T10" fmla="*/ 2030 w 2144"/>
                <a:gd name="T11" fmla="*/ 1409 h 1410"/>
                <a:gd name="T12" fmla="*/ 2143 w 2144"/>
                <a:gd name="T13" fmla="*/ 1297 h 1410"/>
                <a:gd name="T14" fmla="*/ 2143 w 2144"/>
                <a:gd name="T15" fmla="*/ 113 h 1410"/>
                <a:gd name="T16" fmla="*/ 2030 w 2144"/>
                <a:gd name="T17" fmla="*/ 0 h 1410"/>
                <a:gd name="T18" fmla="*/ 2030 w 2144"/>
                <a:gd name="T19" fmla="*/ 1297 h 1410"/>
                <a:gd name="T20" fmla="*/ 113 w 2144"/>
                <a:gd name="T21" fmla="*/ 1297 h 1410"/>
                <a:gd name="T22" fmla="*/ 113 w 2144"/>
                <a:gd name="T23" fmla="*/ 113 h 1410"/>
                <a:gd name="T24" fmla="*/ 2030 w 2144"/>
                <a:gd name="T25" fmla="*/ 113 h 1410"/>
                <a:gd name="T26" fmla="*/ 2030 w 2144"/>
                <a:gd name="T27" fmla="*/ 1297 h 1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44" h="1410">
                  <a:moveTo>
                    <a:pt x="2030" y="0"/>
                  </a:moveTo>
                  <a:lnTo>
                    <a:pt x="113" y="0"/>
                  </a:lnTo>
                  <a:cubicBezTo>
                    <a:pt x="51" y="0"/>
                    <a:pt x="0" y="51"/>
                    <a:pt x="0" y="113"/>
                  </a:cubicBezTo>
                  <a:lnTo>
                    <a:pt x="0" y="1297"/>
                  </a:lnTo>
                  <a:cubicBezTo>
                    <a:pt x="0" y="1359"/>
                    <a:pt x="51" y="1409"/>
                    <a:pt x="113" y="1409"/>
                  </a:cubicBezTo>
                  <a:lnTo>
                    <a:pt x="2030" y="1409"/>
                  </a:lnTo>
                  <a:cubicBezTo>
                    <a:pt x="2092" y="1409"/>
                    <a:pt x="2143" y="1359"/>
                    <a:pt x="2143" y="1297"/>
                  </a:cubicBezTo>
                  <a:lnTo>
                    <a:pt x="2143" y="113"/>
                  </a:lnTo>
                  <a:cubicBezTo>
                    <a:pt x="2143" y="51"/>
                    <a:pt x="2092" y="0"/>
                    <a:pt x="2030" y="0"/>
                  </a:cubicBezTo>
                  <a:close/>
                  <a:moveTo>
                    <a:pt x="2030" y="1297"/>
                  </a:moveTo>
                  <a:lnTo>
                    <a:pt x="113" y="1297"/>
                  </a:lnTo>
                  <a:lnTo>
                    <a:pt x="113" y="113"/>
                  </a:lnTo>
                  <a:lnTo>
                    <a:pt x="2030" y="113"/>
                  </a:lnTo>
                  <a:lnTo>
                    <a:pt x="2030" y="1297"/>
                  </a:ln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51" name="Freeform 78">
              <a:extLst>
                <a:ext uri="{FF2B5EF4-FFF2-40B4-BE49-F238E27FC236}">
                  <a16:creationId xmlns:a16="http://schemas.microsoft.com/office/drawing/2014/main" id="{3473BBE9-23D0-6EAF-70EB-7ABE4B27819A}"/>
                </a:ext>
              </a:extLst>
            </p:cNvPr>
            <p:cNvSpPr>
              <a:spLocks noChangeArrowheads="1"/>
            </p:cNvSpPr>
            <p:nvPr/>
          </p:nvSpPr>
          <p:spPr bwMode="auto">
            <a:xfrm>
              <a:off x="4050" y="2246"/>
              <a:ext cx="243" cy="38"/>
            </a:xfrm>
            <a:custGeom>
              <a:avLst/>
              <a:gdLst>
                <a:gd name="T0" fmla="*/ 877 w 1078"/>
                <a:gd name="T1" fmla="*/ 0 h 171"/>
                <a:gd name="T2" fmla="*/ 200 w 1078"/>
                <a:gd name="T3" fmla="*/ 0 h 171"/>
                <a:gd name="T4" fmla="*/ 31 w 1078"/>
                <a:gd name="T5" fmla="*/ 85 h 171"/>
                <a:gd name="T6" fmla="*/ 88 w 1078"/>
                <a:gd name="T7" fmla="*/ 170 h 171"/>
                <a:gd name="T8" fmla="*/ 989 w 1078"/>
                <a:gd name="T9" fmla="*/ 170 h 171"/>
                <a:gd name="T10" fmla="*/ 1046 w 1078"/>
                <a:gd name="T11" fmla="*/ 85 h 171"/>
                <a:gd name="T12" fmla="*/ 877 w 1078"/>
                <a:gd name="T13" fmla="*/ 0 h 171"/>
              </a:gdLst>
              <a:ahLst/>
              <a:cxnLst>
                <a:cxn ang="0">
                  <a:pos x="T0" y="T1"/>
                </a:cxn>
                <a:cxn ang="0">
                  <a:pos x="T2" y="T3"/>
                </a:cxn>
                <a:cxn ang="0">
                  <a:pos x="T4" y="T5"/>
                </a:cxn>
                <a:cxn ang="0">
                  <a:pos x="T6" y="T7"/>
                </a:cxn>
                <a:cxn ang="0">
                  <a:pos x="T8" y="T9"/>
                </a:cxn>
                <a:cxn ang="0">
                  <a:pos x="T10" y="T11"/>
                </a:cxn>
                <a:cxn ang="0">
                  <a:pos x="T12" y="T13"/>
                </a:cxn>
              </a:cxnLst>
              <a:rect l="0" t="0" r="r" b="b"/>
              <a:pathLst>
                <a:path w="1078" h="171">
                  <a:moveTo>
                    <a:pt x="877" y="0"/>
                  </a:moveTo>
                  <a:lnTo>
                    <a:pt x="200" y="0"/>
                  </a:lnTo>
                  <a:cubicBezTo>
                    <a:pt x="138" y="0"/>
                    <a:pt x="62" y="37"/>
                    <a:pt x="31" y="85"/>
                  </a:cubicBezTo>
                  <a:cubicBezTo>
                    <a:pt x="0" y="130"/>
                    <a:pt x="26" y="170"/>
                    <a:pt x="88" y="170"/>
                  </a:cubicBezTo>
                  <a:lnTo>
                    <a:pt x="989" y="170"/>
                  </a:lnTo>
                  <a:cubicBezTo>
                    <a:pt x="1051" y="170"/>
                    <a:pt x="1077" y="130"/>
                    <a:pt x="1046" y="85"/>
                  </a:cubicBezTo>
                  <a:cubicBezTo>
                    <a:pt x="1015" y="37"/>
                    <a:pt x="939" y="0"/>
                    <a:pt x="877" y="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52" name="Freeform 79">
              <a:extLst>
                <a:ext uri="{FF2B5EF4-FFF2-40B4-BE49-F238E27FC236}">
                  <a16:creationId xmlns:a16="http://schemas.microsoft.com/office/drawing/2014/main" id="{7E632D48-6C59-C33C-6C12-105F357D77D8}"/>
                </a:ext>
              </a:extLst>
            </p:cNvPr>
            <p:cNvSpPr>
              <a:spLocks noChangeArrowheads="1"/>
            </p:cNvSpPr>
            <p:nvPr/>
          </p:nvSpPr>
          <p:spPr bwMode="auto">
            <a:xfrm>
              <a:off x="4070" y="1952"/>
              <a:ext cx="242" cy="178"/>
            </a:xfrm>
            <a:custGeom>
              <a:avLst/>
              <a:gdLst>
                <a:gd name="T0" fmla="*/ 56 w 1072"/>
                <a:gd name="T1" fmla="*/ 572 h 789"/>
                <a:gd name="T2" fmla="*/ 112 w 1072"/>
                <a:gd name="T3" fmla="*/ 619 h 789"/>
                <a:gd name="T4" fmla="*/ 698 w 1072"/>
                <a:gd name="T5" fmla="*/ 619 h 789"/>
                <a:gd name="T6" fmla="*/ 687 w 1072"/>
                <a:gd name="T7" fmla="*/ 676 h 789"/>
                <a:gd name="T8" fmla="*/ 141 w 1072"/>
                <a:gd name="T9" fmla="*/ 676 h 789"/>
                <a:gd name="T10" fmla="*/ 84 w 1072"/>
                <a:gd name="T11" fmla="*/ 732 h 789"/>
                <a:gd name="T12" fmla="*/ 141 w 1072"/>
                <a:gd name="T13" fmla="*/ 788 h 789"/>
                <a:gd name="T14" fmla="*/ 732 w 1072"/>
                <a:gd name="T15" fmla="*/ 788 h 789"/>
                <a:gd name="T16" fmla="*/ 789 w 1072"/>
                <a:gd name="T17" fmla="*/ 743 h 789"/>
                <a:gd name="T18" fmla="*/ 918 w 1072"/>
                <a:gd name="T19" fmla="*/ 112 h 789"/>
                <a:gd name="T20" fmla="*/ 1014 w 1072"/>
                <a:gd name="T21" fmla="*/ 112 h 789"/>
                <a:gd name="T22" fmla="*/ 1071 w 1072"/>
                <a:gd name="T23" fmla="*/ 56 h 789"/>
                <a:gd name="T24" fmla="*/ 1014 w 1072"/>
                <a:gd name="T25" fmla="*/ 0 h 789"/>
                <a:gd name="T26" fmla="*/ 873 w 1072"/>
                <a:gd name="T27" fmla="*/ 0 h 789"/>
                <a:gd name="T28" fmla="*/ 817 w 1072"/>
                <a:gd name="T29" fmla="*/ 45 h 789"/>
                <a:gd name="T30" fmla="*/ 791 w 1072"/>
                <a:gd name="T31" fmla="*/ 169 h 789"/>
                <a:gd name="T32" fmla="*/ 56 w 1072"/>
                <a:gd name="T33" fmla="*/ 169 h 789"/>
                <a:gd name="T34" fmla="*/ 14 w 1072"/>
                <a:gd name="T35" fmla="*/ 189 h 789"/>
                <a:gd name="T36" fmla="*/ 2 w 1072"/>
                <a:gd name="T37" fmla="*/ 234 h 789"/>
                <a:gd name="T38" fmla="*/ 56 w 1072"/>
                <a:gd name="T39" fmla="*/ 572 h 789"/>
                <a:gd name="T40" fmla="*/ 769 w 1072"/>
                <a:gd name="T41" fmla="*/ 282 h 789"/>
                <a:gd name="T42" fmla="*/ 721 w 1072"/>
                <a:gd name="T43" fmla="*/ 507 h 789"/>
                <a:gd name="T44" fmla="*/ 160 w 1072"/>
                <a:gd name="T45" fmla="*/ 507 h 789"/>
                <a:gd name="T46" fmla="*/ 124 w 1072"/>
                <a:gd name="T47" fmla="*/ 282 h 789"/>
                <a:gd name="T48" fmla="*/ 769 w 1072"/>
                <a:gd name="T49" fmla="*/ 282 h 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72" h="789">
                  <a:moveTo>
                    <a:pt x="56" y="572"/>
                  </a:moveTo>
                  <a:cubicBezTo>
                    <a:pt x="62" y="599"/>
                    <a:pt x="84" y="619"/>
                    <a:pt x="112" y="619"/>
                  </a:cubicBezTo>
                  <a:lnTo>
                    <a:pt x="698" y="619"/>
                  </a:lnTo>
                  <a:lnTo>
                    <a:pt x="687" y="676"/>
                  </a:lnTo>
                  <a:lnTo>
                    <a:pt x="141" y="676"/>
                  </a:lnTo>
                  <a:cubicBezTo>
                    <a:pt x="110" y="676"/>
                    <a:pt x="84" y="701"/>
                    <a:pt x="84" y="732"/>
                  </a:cubicBezTo>
                  <a:cubicBezTo>
                    <a:pt x="84" y="763"/>
                    <a:pt x="110" y="788"/>
                    <a:pt x="141" y="788"/>
                  </a:cubicBezTo>
                  <a:lnTo>
                    <a:pt x="732" y="788"/>
                  </a:lnTo>
                  <a:cubicBezTo>
                    <a:pt x="758" y="788"/>
                    <a:pt x="783" y="769"/>
                    <a:pt x="789" y="743"/>
                  </a:cubicBezTo>
                  <a:lnTo>
                    <a:pt x="918" y="112"/>
                  </a:lnTo>
                  <a:lnTo>
                    <a:pt x="1014" y="112"/>
                  </a:lnTo>
                  <a:cubicBezTo>
                    <a:pt x="1045" y="112"/>
                    <a:pt x="1071" y="87"/>
                    <a:pt x="1071" y="56"/>
                  </a:cubicBezTo>
                  <a:cubicBezTo>
                    <a:pt x="1071" y="25"/>
                    <a:pt x="1045" y="0"/>
                    <a:pt x="1014" y="0"/>
                  </a:cubicBezTo>
                  <a:lnTo>
                    <a:pt x="873" y="0"/>
                  </a:lnTo>
                  <a:cubicBezTo>
                    <a:pt x="848" y="0"/>
                    <a:pt x="822" y="19"/>
                    <a:pt x="817" y="45"/>
                  </a:cubicBezTo>
                  <a:lnTo>
                    <a:pt x="791" y="169"/>
                  </a:lnTo>
                  <a:lnTo>
                    <a:pt x="56" y="169"/>
                  </a:lnTo>
                  <a:cubicBezTo>
                    <a:pt x="39" y="169"/>
                    <a:pt x="25" y="177"/>
                    <a:pt x="14" y="189"/>
                  </a:cubicBezTo>
                  <a:cubicBezTo>
                    <a:pt x="2" y="200"/>
                    <a:pt x="0" y="217"/>
                    <a:pt x="2" y="234"/>
                  </a:cubicBezTo>
                  <a:lnTo>
                    <a:pt x="56" y="572"/>
                  </a:lnTo>
                  <a:close/>
                  <a:moveTo>
                    <a:pt x="769" y="282"/>
                  </a:moveTo>
                  <a:lnTo>
                    <a:pt x="721" y="507"/>
                  </a:lnTo>
                  <a:lnTo>
                    <a:pt x="160" y="507"/>
                  </a:lnTo>
                  <a:lnTo>
                    <a:pt x="124" y="282"/>
                  </a:lnTo>
                  <a:lnTo>
                    <a:pt x="769" y="282"/>
                  </a:ln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53" name="Freeform 80">
              <a:extLst>
                <a:ext uri="{FF2B5EF4-FFF2-40B4-BE49-F238E27FC236}">
                  <a16:creationId xmlns:a16="http://schemas.microsoft.com/office/drawing/2014/main" id="{D6342FB3-EBD9-F9D1-E3D4-ECBF470A7DDF}"/>
                </a:ext>
              </a:extLst>
            </p:cNvPr>
            <p:cNvSpPr>
              <a:spLocks noChangeArrowheads="1"/>
            </p:cNvSpPr>
            <p:nvPr/>
          </p:nvSpPr>
          <p:spPr bwMode="auto">
            <a:xfrm>
              <a:off x="4108" y="2144"/>
              <a:ext cx="38" cy="38"/>
            </a:xfrm>
            <a:custGeom>
              <a:avLst/>
              <a:gdLst>
                <a:gd name="T0" fmla="*/ 169 w 170"/>
                <a:gd name="T1" fmla="*/ 85 h 170"/>
                <a:gd name="T2" fmla="*/ 158 w 170"/>
                <a:gd name="T3" fmla="*/ 127 h 170"/>
                <a:gd name="T4" fmla="*/ 127 w 170"/>
                <a:gd name="T5" fmla="*/ 158 h 170"/>
                <a:gd name="T6" fmla="*/ 85 w 170"/>
                <a:gd name="T7" fmla="*/ 169 h 170"/>
                <a:gd name="T8" fmla="*/ 42 w 170"/>
                <a:gd name="T9" fmla="*/ 158 h 170"/>
                <a:gd name="T10" fmla="*/ 11 w 170"/>
                <a:gd name="T11" fmla="*/ 127 h 170"/>
                <a:gd name="T12" fmla="*/ 0 w 170"/>
                <a:gd name="T13" fmla="*/ 85 h 170"/>
                <a:gd name="T14" fmla="*/ 11 w 170"/>
                <a:gd name="T15" fmla="*/ 42 h 170"/>
                <a:gd name="T16" fmla="*/ 42 w 170"/>
                <a:gd name="T17" fmla="*/ 11 h 170"/>
                <a:gd name="T18" fmla="*/ 85 w 170"/>
                <a:gd name="T19" fmla="*/ 0 h 170"/>
                <a:gd name="T20" fmla="*/ 127 w 170"/>
                <a:gd name="T21" fmla="*/ 11 h 170"/>
                <a:gd name="T22" fmla="*/ 158 w 170"/>
                <a:gd name="T23" fmla="*/ 42 h 170"/>
                <a:gd name="T24" fmla="*/ 169 w 170"/>
                <a:gd name="T25" fmla="*/ 85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0" h="170">
                  <a:moveTo>
                    <a:pt x="169" y="85"/>
                  </a:moveTo>
                  <a:cubicBezTo>
                    <a:pt x="169" y="100"/>
                    <a:pt x="166" y="114"/>
                    <a:pt x="158" y="127"/>
                  </a:cubicBezTo>
                  <a:cubicBezTo>
                    <a:pt x="150" y="141"/>
                    <a:pt x="140" y="150"/>
                    <a:pt x="127" y="158"/>
                  </a:cubicBezTo>
                  <a:cubicBezTo>
                    <a:pt x="113" y="166"/>
                    <a:pt x="100" y="169"/>
                    <a:pt x="85" y="169"/>
                  </a:cubicBezTo>
                  <a:cubicBezTo>
                    <a:pt x="69" y="169"/>
                    <a:pt x="55" y="166"/>
                    <a:pt x="42" y="158"/>
                  </a:cubicBezTo>
                  <a:cubicBezTo>
                    <a:pt x="28" y="150"/>
                    <a:pt x="19" y="141"/>
                    <a:pt x="11" y="127"/>
                  </a:cubicBezTo>
                  <a:cubicBezTo>
                    <a:pt x="3" y="114"/>
                    <a:pt x="0" y="101"/>
                    <a:pt x="0" y="85"/>
                  </a:cubicBezTo>
                  <a:cubicBezTo>
                    <a:pt x="0" y="70"/>
                    <a:pt x="3" y="56"/>
                    <a:pt x="11" y="42"/>
                  </a:cubicBezTo>
                  <a:cubicBezTo>
                    <a:pt x="19" y="29"/>
                    <a:pt x="28" y="19"/>
                    <a:pt x="42" y="11"/>
                  </a:cubicBezTo>
                  <a:cubicBezTo>
                    <a:pt x="55" y="3"/>
                    <a:pt x="69" y="0"/>
                    <a:pt x="85" y="0"/>
                  </a:cubicBezTo>
                  <a:cubicBezTo>
                    <a:pt x="100" y="0"/>
                    <a:pt x="113" y="3"/>
                    <a:pt x="127" y="11"/>
                  </a:cubicBezTo>
                  <a:cubicBezTo>
                    <a:pt x="140" y="19"/>
                    <a:pt x="150" y="29"/>
                    <a:pt x="158" y="42"/>
                  </a:cubicBezTo>
                  <a:cubicBezTo>
                    <a:pt x="166" y="56"/>
                    <a:pt x="169" y="69"/>
                    <a:pt x="169" y="85"/>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54" name="Freeform 81">
              <a:extLst>
                <a:ext uri="{FF2B5EF4-FFF2-40B4-BE49-F238E27FC236}">
                  <a16:creationId xmlns:a16="http://schemas.microsoft.com/office/drawing/2014/main" id="{408D7F25-F713-7591-8A98-7CA4EE0E58CB}"/>
                </a:ext>
              </a:extLst>
            </p:cNvPr>
            <p:cNvSpPr>
              <a:spLocks noChangeArrowheads="1"/>
            </p:cNvSpPr>
            <p:nvPr/>
          </p:nvSpPr>
          <p:spPr bwMode="auto">
            <a:xfrm>
              <a:off x="4191" y="2144"/>
              <a:ext cx="38" cy="38"/>
            </a:xfrm>
            <a:custGeom>
              <a:avLst/>
              <a:gdLst>
                <a:gd name="T0" fmla="*/ 169 w 170"/>
                <a:gd name="T1" fmla="*/ 85 h 170"/>
                <a:gd name="T2" fmla="*/ 158 w 170"/>
                <a:gd name="T3" fmla="*/ 127 h 170"/>
                <a:gd name="T4" fmla="*/ 127 w 170"/>
                <a:gd name="T5" fmla="*/ 158 h 170"/>
                <a:gd name="T6" fmla="*/ 84 w 170"/>
                <a:gd name="T7" fmla="*/ 169 h 170"/>
                <a:gd name="T8" fmla="*/ 42 w 170"/>
                <a:gd name="T9" fmla="*/ 158 h 170"/>
                <a:gd name="T10" fmla="*/ 11 w 170"/>
                <a:gd name="T11" fmla="*/ 127 h 170"/>
                <a:gd name="T12" fmla="*/ 0 w 170"/>
                <a:gd name="T13" fmla="*/ 85 h 170"/>
                <a:gd name="T14" fmla="*/ 11 w 170"/>
                <a:gd name="T15" fmla="*/ 42 h 170"/>
                <a:gd name="T16" fmla="*/ 42 w 170"/>
                <a:gd name="T17" fmla="*/ 11 h 170"/>
                <a:gd name="T18" fmla="*/ 84 w 170"/>
                <a:gd name="T19" fmla="*/ 0 h 170"/>
                <a:gd name="T20" fmla="*/ 127 w 170"/>
                <a:gd name="T21" fmla="*/ 11 h 170"/>
                <a:gd name="T22" fmla="*/ 158 w 170"/>
                <a:gd name="T23" fmla="*/ 42 h 170"/>
                <a:gd name="T24" fmla="*/ 169 w 170"/>
                <a:gd name="T25" fmla="*/ 85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0" h="170">
                  <a:moveTo>
                    <a:pt x="169" y="85"/>
                  </a:moveTo>
                  <a:cubicBezTo>
                    <a:pt x="169" y="100"/>
                    <a:pt x="166" y="114"/>
                    <a:pt x="158" y="127"/>
                  </a:cubicBezTo>
                  <a:cubicBezTo>
                    <a:pt x="151" y="141"/>
                    <a:pt x="141" y="150"/>
                    <a:pt x="127" y="158"/>
                  </a:cubicBezTo>
                  <a:cubicBezTo>
                    <a:pt x="114" y="166"/>
                    <a:pt x="100" y="169"/>
                    <a:pt x="84" y="169"/>
                  </a:cubicBezTo>
                  <a:cubicBezTo>
                    <a:pt x="69" y="169"/>
                    <a:pt x="56" y="166"/>
                    <a:pt x="42" y="158"/>
                  </a:cubicBezTo>
                  <a:cubicBezTo>
                    <a:pt x="29" y="150"/>
                    <a:pt x="19" y="141"/>
                    <a:pt x="11" y="127"/>
                  </a:cubicBezTo>
                  <a:cubicBezTo>
                    <a:pt x="3" y="114"/>
                    <a:pt x="0" y="101"/>
                    <a:pt x="0" y="85"/>
                  </a:cubicBezTo>
                  <a:cubicBezTo>
                    <a:pt x="0" y="70"/>
                    <a:pt x="3" y="56"/>
                    <a:pt x="11" y="42"/>
                  </a:cubicBezTo>
                  <a:cubicBezTo>
                    <a:pt x="19" y="29"/>
                    <a:pt x="29" y="19"/>
                    <a:pt x="42" y="11"/>
                  </a:cubicBezTo>
                  <a:cubicBezTo>
                    <a:pt x="56" y="3"/>
                    <a:pt x="69" y="0"/>
                    <a:pt x="84" y="0"/>
                  </a:cubicBezTo>
                  <a:cubicBezTo>
                    <a:pt x="100" y="0"/>
                    <a:pt x="114" y="3"/>
                    <a:pt x="127" y="11"/>
                  </a:cubicBezTo>
                  <a:cubicBezTo>
                    <a:pt x="141" y="19"/>
                    <a:pt x="151" y="29"/>
                    <a:pt x="158" y="42"/>
                  </a:cubicBezTo>
                  <a:cubicBezTo>
                    <a:pt x="166" y="56"/>
                    <a:pt x="169" y="69"/>
                    <a:pt x="169" y="85"/>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grpSp>
      <p:sp>
        <p:nvSpPr>
          <p:cNvPr id="55" name="正方形/長方形 54">
            <a:extLst>
              <a:ext uri="{FF2B5EF4-FFF2-40B4-BE49-F238E27FC236}">
                <a16:creationId xmlns:a16="http://schemas.microsoft.com/office/drawing/2014/main" id="{73FC4A75-CCDE-9D7E-BE83-32728EFCA9A0}"/>
              </a:ext>
            </a:extLst>
          </p:cNvPr>
          <p:cNvSpPr/>
          <p:nvPr/>
        </p:nvSpPr>
        <p:spPr>
          <a:xfrm>
            <a:off x="697100" y="4696815"/>
            <a:ext cx="2610620" cy="608576"/>
          </a:xfrm>
          <a:prstGeom prst="rect">
            <a:avLst/>
          </a:prstGeom>
          <a:solidFill>
            <a:srgbClr val="FCEDED"/>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ja-JP" altLang="en-US" sz="1800" b="1"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endParaRPr>
          </a:p>
        </p:txBody>
      </p:sp>
      <p:sp>
        <p:nvSpPr>
          <p:cNvPr id="56" name="Freeform 34">
            <a:extLst>
              <a:ext uri="{FF2B5EF4-FFF2-40B4-BE49-F238E27FC236}">
                <a16:creationId xmlns:a16="http://schemas.microsoft.com/office/drawing/2014/main" id="{C6D29B6A-7D71-3C44-3065-AE7E5A48B7B2}"/>
              </a:ext>
            </a:extLst>
          </p:cNvPr>
          <p:cNvSpPr>
            <a:spLocks noChangeArrowheads="1"/>
          </p:cNvSpPr>
          <p:nvPr/>
        </p:nvSpPr>
        <p:spPr bwMode="auto">
          <a:xfrm>
            <a:off x="825753" y="4750807"/>
            <a:ext cx="626382" cy="500592"/>
          </a:xfrm>
          <a:custGeom>
            <a:avLst/>
            <a:gdLst>
              <a:gd name="T0" fmla="*/ 2149 w 2150"/>
              <a:gd name="T1" fmla="*/ 1235 h 1718"/>
              <a:gd name="T2" fmla="*/ 657 w 2150"/>
              <a:gd name="T3" fmla="*/ 1678 h 1718"/>
              <a:gd name="T4" fmla="*/ 119 w 2150"/>
              <a:gd name="T5" fmla="*/ 1353 h 1718"/>
              <a:gd name="T6" fmla="*/ 119 w 2150"/>
              <a:gd name="T7" fmla="*/ 0 h 1718"/>
              <a:gd name="T8" fmla="*/ 736 w 2150"/>
              <a:gd name="T9" fmla="*/ 770 h 1718"/>
              <a:gd name="T10" fmla="*/ 680 w 2150"/>
              <a:gd name="T11" fmla="*/ 663 h 1718"/>
              <a:gd name="T12" fmla="*/ 556 w 2150"/>
              <a:gd name="T13" fmla="*/ 621 h 1718"/>
              <a:gd name="T14" fmla="*/ 443 w 2150"/>
              <a:gd name="T15" fmla="*/ 581 h 1718"/>
              <a:gd name="T16" fmla="*/ 471 w 2150"/>
              <a:gd name="T17" fmla="*/ 485 h 1718"/>
              <a:gd name="T18" fmla="*/ 609 w 2150"/>
              <a:gd name="T19" fmla="*/ 491 h 1718"/>
              <a:gd name="T20" fmla="*/ 717 w 2150"/>
              <a:gd name="T21" fmla="*/ 491 h 1718"/>
              <a:gd name="T22" fmla="*/ 536 w 2150"/>
              <a:gd name="T23" fmla="*/ 398 h 1718"/>
              <a:gd name="T24" fmla="*/ 367 w 2150"/>
              <a:gd name="T25" fmla="*/ 482 h 1718"/>
              <a:gd name="T26" fmla="*/ 372 w 2150"/>
              <a:gd name="T27" fmla="*/ 626 h 1718"/>
              <a:gd name="T28" fmla="*/ 550 w 2150"/>
              <a:gd name="T29" fmla="*/ 702 h 1718"/>
              <a:gd name="T30" fmla="*/ 655 w 2150"/>
              <a:gd name="T31" fmla="*/ 784 h 1718"/>
              <a:gd name="T32" fmla="*/ 595 w 2150"/>
              <a:gd name="T33" fmla="*/ 854 h 1718"/>
              <a:gd name="T34" fmla="*/ 451 w 2150"/>
              <a:gd name="T35" fmla="*/ 834 h 1718"/>
              <a:gd name="T36" fmla="*/ 322 w 2150"/>
              <a:gd name="T37" fmla="*/ 750 h 1718"/>
              <a:gd name="T38" fmla="*/ 451 w 2150"/>
              <a:gd name="T39" fmla="*/ 921 h 1718"/>
              <a:gd name="T40" fmla="*/ 672 w 2150"/>
              <a:gd name="T41" fmla="*/ 896 h 1718"/>
              <a:gd name="T42" fmla="*/ 1277 w 2150"/>
              <a:gd name="T43" fmla="*/ 921 h 1718"/>
              <a:gd name="T44" fmla="*/ 1193 w 2150"/>
              <a:gd name="T45" fmla="*/ 790 h 1718"/>
              <a:gd name="T46" fmla="*/ 861 w 2150"/>
              <a:gd name="T47" fmla="*/ 412 h 1718"/>
              <a:gd name="T48" fmla="*/ 945 w 2150"/>
              <a:gd name="T49" fmla="*/ 547 h 1718"/>
              <a:gd name="T50" fmla="*/ 1805 w 2150"/>
              <a:gd name="T51" fmla="*/ 845 h 1718"/>
              <a:gd name="T52" fmla="*/ 1799 w 2150"/>
              <a:gd name="T53" fmla="*/ 691 h 1718"/>
              <a:gd name="T54" fmla="*/ 1692 w 2150"/>
              <a:gd name="T55" fmla="*/ 629 h 1718"/>
              <a:gd name="T56" fmla="*/ 1576 w 2150"/>
              <a:gd name="T57" fmla="*/ 601 h 1718"/>
              <a:gd name="T58" fmla="*/ 1523 w 2150"/>
              <a:gd name="T59" fmla="*/ 505 h 1718"/>
              <a:gd name="T60" fmla="*/ 1621 w 2150"/>
              <a:gd name="T61" fmla="*/ 471 h 1718"/>
              <a:gd name="T62" fmla="*/ 1822 w 2150"/>
              <a:gd name="T63" fmla="*/ 561 h 1718"/>
              <a:gd name="T64" fmla="*/ 1700 w 2150"/>
              <a:gd name="T65" fmla="*/ 409 h 1718"/>
              <a:gd name="T66" fmla="*/ 1497 w 2150"/>
              <a:gd name="T67" fmla="*/ 434 h 1718"/>
              <a:gd name="T68" fmla="*/ 1444 w 2150"/>
              <a:gd name="T69" fmla="*/ 589 h 1718"/>
              <a:gd name="T70" fmla="*/ 1548 w 2150"/>
              <a:gd name="T71" fmla="*/ 680 h 1718"/>
              <a:gd name="T72" fmla="*/ 1729 w 2150"/>
              <a:gd name="T73" fmla="*/ 742 h 1718"/>
              <a:gd name="T74" fmla="*/ 1717 w 2150"/>
              <a:gd name="T75" fmla="*/ 837 h 1718"/>
              <a:gd name="T76" fmla="*/ 1582 w 2150"/>
              <a:gd name="T77" fmla="*/ 854 h 1718"/>
              <a:gd name="T78" fmla="*/ 1500 w 2150"/>
              <a:gd name="T79" fmla="*/ 750 h 1718"/>
              <a:gd name="T80" fmla="*/ 1472 w 2150"/>
              <a:gd name="T81" fmla="*/ 888 h 1718"/>
              <a:gd name="T82" fmla="*/ 1695 w 2150"/>
              <a:gd name="T83" fmla="*/ 924 h 1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150" h="1718">
                <a:moveTo>
                  <a:pt x="2028" y="0"/>
                </a:moveTo>
                <a:cubicBezTo>
                  <a:pt x="2093" y="0"/>
                  <a:pt x="2143" y="53"/>
                  <a:pt x="2149" y="118"/>
                </a:cubicBezTo>
                <a:lnTo>
                  <a:pt x="2149" y="1235"/>
                </a:lnTo>
                <a:cubicBezTo>
                  <a:pt x="2149" y="1299"/>
                  <a:pt x="2095" y="1353"/>
                  <a:pt x="2030" y="1353"/>
                </a:cubicBezTo>
                <a:lnTo>
                  <a:pt x="982" y="1353"/>
                </a:lnTo>
                <a:lnTo>
                  <a:pt x="657" y="1678"/>
                </a:lnTo>
                <a:cubicBezTo>
                  <a:pt x="618" y="1717"/>
                  <a:pt x="547" y="1689"/>
                  <a:pt x="547" y="1632"/>
                </a:cubicBezTo>
                <a:lnTo>
                  <a:pt x="547" y="1353"/>
                </a:lnTo>
                <a:lnTo>
                  <a:pt x="119" y="1353"/>
                </a:lnTo>
                <a:cubicBezTo>
                  <a:pt x="54" y="1353"/>
                  <a:pt x="0" y="1299"/>
                  <a:pt x="0" y="1235"/>
                </a:cubicBezTo>
                <a:lnTo>
                  <a:pt x="0" y="118"/>
                </a:lnTo>
                <a:cubicBezTo>
                  <a:pt x="0" y="53"/>
                  <a:pt x="54" y="0"/>
                  <a:pt x="119" y="0"/>
                </a:cubicBezTo>
                <a:lnTo>
                  <a:pt x="2028" y="0"/>
                </a:lnTo>
                <a:close/>
                <a:moveTo>
                  <a:pt x="717" y="845"/>
                </a:moveTo>
                <a:cubicBezTo>
                  <a:pt x="728" y="825"/>
                  <a:pt x="734" y="804"/>
                  <a:pt x="736" y="770"/>
                </a:cubicBezTo>
                <a:cubicBezTo>
                  <a:pt x="736" y="756"/>
                  <a:pt x="734" y="745"/>
                  <a:pt x="731" y="731"/>
                </a:cubicBezTo>
                <a:cubicBezTo>
                  <a:pt x="725" y="719"/>
                  <a:pt x="719" y="705"/>
                  <a:pt x="711" y="694"/>
                </a:cubicBezTo>
                <a:cubicBezTo>
                  <a:pt x="702" y="683"/>
                  <a:pt x="691" y="671"/>
                  <a:pt x="680" y="663"/>
                </a:cubicBezTo>
                <a:cubicBezTo>
                  <a:pt x="669" y="652"/>
                  <a:pt x="655" y="646"/>
                  <a:pt x="638" y="640"/>
                </a:cubicBezTo>
                <a:cubicBezTo>
                  <a:pt x="629" y="637"/>
                  <a:pt x="618" y="635"/>
                  <a:pt x="604" y="632"/>
                </a:cubicBezTo>
                <a:cubicBezTo>
                  <a:pt x="587" y="629"/>
                  <a:pt x="573" y="626"/>
                  <a:pt x="556" y="621"/>
                </a:cubicBezTo>
                <a:cubicBezTo>
                  <a:pt x="539" y="618"/>
                  <a:pt x="525" y="612"/>
                  <a:pt x="511" y="609"/>
                </a:cubicBezTo>
                <a:cubicBezTo>
                  <a:pt x="497" y="606"/>
                  <a:pt x="491" y="604"/>
                  <a:pt x="488" y="604"/>
                </a:cubicBezTo>
                <a:cubicBezTo>
                  <a:pt x="468" y="598"/>
                  <a:pt x="454" y="592"/>
                  <a:pt x="443" y="581"/>
                </a:cubicBezTo>
                <a:cubicBezTo>
                  <a:pt x="432" y="570"/>
                  <a:pt x="426" y="556"/>
                  <a:pt x="426" y="539"/>
                </a:cubicBezTo>
                <a:cubicBezTo>
                  <a:pt x="426" y="525"/>
                  <a:pt x="443" y="513"/>
                  <a:pt x="449" y="505"/>
                </a:cubicBezTo>
                <a:cubicBezTo>
                  <a:pt x="454" y="496"/>
                  <a:pt x="459" y="491"/>
                  <a:pt x="471" y="485"/>
                </a:cubicBezTo>
                <a:cubicBezTo>
                  <a:pt x="482" y="479"/>
                  <a:pt x="493" y="477"/>
                  <a:pt x="502" y="474"/>
                </a:cubicBezTo>
                <a:cubicBezTo>
                  <a:pt x="510" y="471"/>
                  <a:pt x="522" y="471"/>
                  <a:pt x="533" y="471"/>
                </a:cubicBezTo>
                <a:cubicBezTo>
                  <a:pt x="564" y="471"/>
                  <a:pt x="589" y="477"/>
                  <a:pt x="609" y="491"/>
                </a:cubicBezTo>
                <a:cubicBezTo>
                  <a:pt x="628" y="505"/>
                  <a:pt x="641" y="527"/>
                  <a:pt x="643" y="561"/>
                </a:cubicBezTo>
                <a:lnTo>
                  <a:pt x="734" y="561"/>
                </a:lnTo>
                <a:cubicBezTo>
                  <a:pt x="734" y="536"/>
                  <a:pt x="728" y="510"/>
                  <a:pt x="717" y="491"/>
                </a:cubicBezTo>
                <a:cubicBezTo>
                  <a:pt x="705" y="471"/>
                  <a:pt x="691" y="454"/>
                  <a:pt x="674" y="440"/>
                </a:cubicBezTo>
                <a:cubicBezTo>
                  <a:pt x="657" y="426"/>
                  <a:pt x="635" y="415"/>
                  <a:pt x="612" y="409"/>
                </a:cubicBezTo>
                <a:cubicBezTo>
                  <a:pt x="587" y="400"/>
                  <a:pt x="562" y="398"/>
                  <a:pt x="536" y="398"/>
                </a:cubicBezTo>
                <a:cubicBezTo>
                  <a:pt x="514" y="398"/>
                  <a:pt x="490" y="400"/>
                  <a:pt x="468" y="406"/>
                </a:cubicBezTo>
                <a:cubicBezTo>
                  <a:pt x="445" y="412"/>
                  <a:pt x="426" y="423"/>
                  <a:pt x="409" y="434"/>
                </a:cubicBezTo>
                <a:cubicBezTo>
                  <a:pt x="392" y="448"/>
                  <a:pt x="378" y="463"/>
                  <a:pt x="367" y="482"/>
                </a:cubicBezTo>
                <a:cubicBezTo>
                  <a:pt x="356" y="502"/>
                  <a:pt x="350" y="525"/>
                  <a:pt x="350" y="550"/>
                </a:cubicBezTo>
                <a:cubicBezTo>
                  <a:pt x="350" y="564"/>
                  <a:pt x="353" y="574"/>
                  <a:pt x="356" y="589"/>
                </a:cubicBezTo>
                <a:cubicBezTo>
                  <a:pt x="358" y="603"/>
                  <a:pt x="363" y="615"/>
                  <a:pt x="372" y="626"/>
                </a:cubicBezTo>
                <a:cubicBezTo>
                  <a:pt x="380" y="637"/>
                  <a:pt x="392" y="648"/>
                  <a:pt x="406" y="657"/>
                </a:cubicBezTo>
                <a:cubicBezTo>
                  <a:pt x="420" y="665"/>
                  <a:pt x="437" y="674"/>
                  <a:pt x="460" y="680"/>
                </a:cubicBezTo>
                <a:cubicBezTo>
                  <a:pt x="497" y="688"/>
                  <a:pt x="525" y="697"/>
                  <a:pt x="550" y="702"/>
                </a:cubicBezTo>
                <a:cubicBezTo>
                  <a:pt x="573" y="708"/>
                  <a:pt x="595" y="716"/>
                  <a:pt x="612" y="722"/>
                </a:cubicBezTo>
                <a:cubicBezTo>
                  <a:pt x="621" y="725"/>
                  <a:pt x="632" y="733"/>
                  <a:pt x="641" y="742"/>
                </a:cubicBezTo>
                <a:cubicBezTo>
                  <a:pt x="649" y="750"/>
                  <a:pt x="655" y="764"/>
                  <a:pt x="655" y="784"/>
                </a:cubicBezTo>
                <a:cubicBezTo>
                  <a:pt x="655" y="793"/>
                  <a:pt x="652" y="804"/>
                  <a:pt x="649" y="812"/>
                </a:cubicBezTo>
                <a:cubicBezTo>
                  <a:pt x="643" y="823"/>
                  <a:pt x="637" y="832"/>
                  <a:pt x="629" y="837"/>
                </a:cubicBezTo>
                <a:cubicBezTo>
                  <a:pt x="620" y="843"/>
                  <a:pt x="609" y="848"/>
                  <a:pt x="595" y="854"/>
                </a:cubicBezTo>
                <a:cubicBezTo>
                  <a:pt x="581" y="857"/>
                  <a:pt x="564" y="859"/>
                  <a:pt x="545" y="859"/>
                </a:cubicBezTo>
                <a:cubicBezTo>
                  <a:pt x="525" y="859"/>
                  <a:pt x="508" y="857"/>
                  <a:pt x="494" y="854"/>
                </a:cubicBezTo>
                <a:cubicBezTo>
                  <a:pt x="477" y="848"/>
                  <a:pt x="463" y="842"/>
                  <a:pt x="451" y="834"/>
                </a:cubicBezTo>
                <a:cubicBezTo>
                  <a:pt x="440" y="825"/>
                  <a:pt x="429" y="815"/>
                  <a:pt x="423" y="801"/>
                </a:cubicBezTo>
                <a:cubicBezTo>
                  <a:pt x="415" y="787"/>
                  <a:pt x="412" y="770"/>
                  <a:pt x="412" y="750"/>
                </a:cubicBezTo>
                <a:lnTo>
                  <a:pt x="322" y="750"/>
                </a:lnTo>
                <a:cubicBezTo>
                  <a:pt x="322" y="781"/>
                  <a:pt x="327" y="809"/>
                  <a:pt x="339" y="831"/>
                </a:cubicBezTo>
                <a:cubicBezTo>
                  <a:pt x="350" y="854"/>
                  <a:pt x="364" y="873"/>
                  <a:pt x="384" y="888"/>
                </a:cubicBezTo>
                <a:cubicBezTo>
                  <a:pt x="404" y="904"/>
                  <a:pt x="425" y="913"/>
                  <a:pt x="451" y="921"/>
                </a:cubicBezTo>
                <a:cubicBezTo>
                  <a:pt x="476" y="930"/>
                  <a:pt x="505" y="933"/>
                  <a:pt x="533" y="933"/>
                </a:cubicBezTo>
                <a:cubicBezTo>
                  <a:pt x="559" y="933"/>
                  <a:pt x="581" y="930"/>
                  <a:pt x="607" y="924"/>
                </a:cubicBezTo>
                <a:cubicBezTo>
                  <a:pt x="632" y="919"/>
                  <a:pt x="655" y="910"/>
                  <a:pt x="672" y="896"/>
                </a:cubicBezTo>
                <a:cubicBezTo>
                  <a:pt x="688" y="882"/>
                  <a:pt x="705" y="865"/>
                  <a:pt x="717" y="845"/>
                </a:cubicBezTo>
                <a:close/>
                <a:moveTo>
                  <a:pt x="1181" y="921"/>
                </a:moveTo>
                <a:lnTo>
                  <a:pt x="1277" y="921"/>
                </a:lnTo>
                <a:lnTo>
                  <a:pt x="1277" y="412"/>
                </a:lnTo>
                <a:lnTo>
                  <a:pt x="1193" y="412"/>
                </a:lnTo>
                <a:lnTo>
                  <a:pt x="1193" y="790"/>
                </a:lnTo>
                <a:lnTo>
                  <a:pt x="1190" y="790"/>
                </a:lnTo>
                <a:lnTo>
                  <a:pt x="957" y="412"/>
                </a:lnTo>
                <a:lnTo>
                  <a:pt x="861" y="412"/>
                </a:lnTo>
                <a:lnTo>
                  <a:pt x="861" y="921"/>
                </a:lnTo>
                <a:lnTo>
                  <a:pt x="945" y="921"/>
                </a:lnTo>
                <a:lnTo>
                  <a:pt x="945" y="547"/>
                </a:lnTo>
                <a:lnTo>
                  <a:pt x="948" y="547"/>
                </a:lnTo>
                <a:lnTo>
                  <a:pt x="1181" y="921"/>
                </a:lnTo>
                <a:close/>
                <a:moveTo>
                  <a:pt x="1805" y="845"/>
                </a:moveTo>
                <a:cubicBezTo>
                  <a:pt x="1816" y="825"/>
                  <a:pt x="1822" y="804"/>
                  <a:pt x="1825" y="767"/>
                </a:cubicBezTo>
                <a:cubicBezTo>
                  <a:pt x="1825" y="753"/>
                  <a:pt x="1822" y="742"/>
                  <a:pt x="1819" y="728"/>
                </a:cubicBezTo>
                <a:cubicBezTo>
                  <a:pt x="1813" y="716"/>
                  <a:pt x="1808" y="702"/>
                  <a:pt x="1799" y="691"/>
                </a:cubicBezTo>
                <a:cubicBezTo>
                  <a:pt x="1791" y="680"/>
                  <a:pt x="1779" y="668"/>
                  <a:pt x="1768" y="660"/>
                </a:cubicBezTo>
                <a:cubicBezTo>
                  <a:pt x="1757" y="649"/>
                  <a:pt x="1743" y="643"/>
                  <a:pt x="1726" y="637"/>
                </a:cubicBezTo>
                <a:cubicBezTo>
                  <a:pt x="1717" y="635"/>
                  <a:pt x="1706" y="632"/>
                  <a:pt x="1692" y="629"/>
                </a:cubicBezTo>
                <a:cubicBezTo>
                  <a:pt x="1675" y="626"/>
                  <a:pt x="1661" y="623"/>
                  <a:pt x="1644" y="618"/>
                </a:cubicBezTo>
                <a:cubicBezTo>
                  <a:pt x="1627" y="615"/>
                  <a:pt x="1613" y="608"/>
                  <a:pt x="1599" y="606"/>
                </a:cubicBezTo>
                <a:cubicBezTo>
                  <a:pt x="1585" y="603"/>
                  <a:pt x="1579" y="601"/>
                  <a:pt x="1576" y="601"/>
                </a:cubicBezTo>
                <a:cubicBezTo>
                  <a:pt x="1556" y="595"/>
                  <a:pt x="1542" y="589"/>
                  <a:pt x="1531" y="578"/>
                </a:cubicBezTo>
                <a:cubicBezTo>
                  <a:pt x="1520" y="567"/>
                  <a:pt x="1514" y="553"/>
                  <a:pt x="1514" y="536"/>
                </a:cubicBezTo>
                <a:cubicBezTo>
                  <a:pt x="1514" y="525"/>
                  <a:pt x="1518" y="513"/>
                  <a:pt x="1523" y="505"/>
                </a:cubicBezTo>
                <a:cubicBezTo>
                  <a:pt x="1529" y="496"/>
                  <a:pt x="1537" y="491"/>
                  <a:pt x="1545" y="485"/>
                </a:cubicBezTo>
                <a:cubicBezTo>
                  <a:pt x="1554" y="479"/>
                  <a:pt x="1582" y="477"/>
                  <a:pt x="1590" y="474"/>
                </a:cubicBezTo>
                <a:cubicBezTo>
                  <a:pt x="1599" y="471"/>
                  <a:pt x="1610" y="471"/>
                  <a:pt x="1621" y="471"/>
                </a:cubicBezTo>
                <a:cubicBezTo>
                  <a:pt x="1652" y="471"/>
                  <a:pt x="1679" y="477"/>
                  <a:pt x="1698" y="491"/>
                </a:cubicBezTo>
                <a:cubicBezTo>
                  <a:pt x="1718" y="505"/>
                  <a:pt x="1729" y="527"/>
                  <a:pt x="1731" y="561"/>
                </a:cubicBezTo>
                <a:lnTo>
                  <a:pt x="1822" y="561"/>
                </a:lnTo>
                <a:cubicBezTo>
                  <a:pt x="1822" y="536"/>
                  <a:pt x="1817" y="510"/>
                  <a:pt x="1805" y="491"/>
                </a:cubicBezTo>
                <a:cubicBezTo>
                  <a:pt x="1794" y="471"/>
                  <a:pt x="1779" y="454"/>
                  <a:pt x="1762" y="440"/>
                </a:cubicBezTo>
                <a:cubicBezTo>
                  <a:pt x="1746" y="426"/>
                  <a:pt x="1723" y="415"/>
                  <a:pt x="1700" y="409"/>
                </a:cubicBezTo>
                <a:cubicBezTo>
                  <a:pt x="1675" y="400"/>
                  <a:pt x="1650" y="398"/>
                  <a:pt x="1624" y="398"/>
                </a:cubicBezTo>
                <a:cubicBezTo>
                  <a:pt x="1602" y="398"/>
                  <a:pt x="1579" y="400"/>
                  <a:pt x="1556" y="406"/>
                </a:cubicBezTo>
                <a:cubicBezTo>
                  <a:pt x="1534" y="412"/>
                  <a:pt x="1514" y="423"/>
                  <a:pt x="1497" y="434"/>
                </a:cubicBezTo>
                <a:cubicBezTo>
                  <a:pt x="1480" y="448"/>
                  <a:pt x="1466" y="462"/>
                  <a:pt x="1455" y="482"/>
                </a:cubicBezTo>
                <a:cubicBezTo>
                  <a:pt x="1444" y="501"/>
                  <a:pt x="1438" y="525"/>
                  <a:pt x="1438" y="550"/>
                </a:cubicBezTo>
                <a:cubicBezTo>
                  <a:pt x="1438" y="564"/>
                  <a:pt x="1442" y="574"/>
                  <a:pt x="1444" y="589"/>
                </a:cubicBezTo>
                <a:cubicBezTo>
                  <a:pt x="1447" y="603"/>
                  <a:pt x="1452" y="615"/>
                  <a:pt x="1461" y="626"/>
                </a:cubicBezTo>
                <a:cubicBezTo>
                  <a:pt x="1469" y="637"/>
                  <a:pt x="1480" y="648"/>
                  <a:pt x="1494" y="657"/>
                </a:cubicBezTo>
                <a:cubicBezTo>
                  <a:pt x="1509" y="665"/>
                  <a:pt x="1525" y="674"/>
                  <a:pt x="1548" y="680"/>
                </a:cubicBezTo>
                <a:cubicBezTo>
                  <a:pt x="1585" y="688"/>
                  <a:pt x="1613" y="697"/>
                  <a:pt x="1638" y="702"/>
                </a:cubicBezTo>
                <a:cubicBezTo>
                  <a:pt x="1661" y="708"/>
                  <a:pt x="1683" y="716"/>
                  <a:pt x="1700" y="722"/>
                </a:cubicBezTo>
                <a:cubicBezTo>
                  <a:pt x="1709" y="725"/>
                  <a:pt x="1721" y="733"/>
                  <a:pt x="1729" y="742"/>
                </a:cubicBezTo>
                <a:cubicBezTo>
                  <a:pt x="1738" y="750"/>
                  <a:pt x="1743" y="764"/>
                  <a:pt x="1743" y="784"/>
                </a:cubicBezTo>
                <a:cubicBezTo>
                  <a:pt x="1743" y="793"/>
                  <a:pt x="1740" y="804"/>
                  <a:pt x="1737" y="812"/>
                </a:cubicBezTo>
                <a:cubicBezTo>
                  <a:pt x="1731" y="823"/>
                  <a:pt x="1726" y="832"/>
                  <a:pt x="1717" y="837"/>
                </a:cubicBezTo>
                <a:cubicBezTo>
                  <a:pt x="1709" y="843"/>
                  <a:pt x="1698" y="848"/>
                  <a:pt x="1683" y="854"/>
                </a:cubicBezTo>
                <a:cubicBezTo>
                  <a:pt x="1669" y="857"/>
                  <a:pt x="1652" y="859"/>
                  <a:pt x="1633" y="859"/>
                </a:cubicBezTo>
                <a:cubicBezTo>
                  <a:pt x="1613" y="859"/>
                  <a:pt x="1596" y="857"/>
                  <a:pt x="1582" y="854"/>
                </a:cubicBezTo>
                <a:cubicBezTo>
                  <a:pt x="1565" y="848"/>
                  <a:pt x="1551" y="842"/>
                  <a:pt x="1540" y="834"/>
                </a:cubicBezTo>
                <a:cubicBezTo>
                  <a:pt x="1528" y="825"/>
                  <a:pt x="1517" y="815"/>
                  <a:pt x="1511" y="801"/>
                </a:cubicBezTo>
                <a:cubicBezTo>
                  <a:pt x="1503" y="787"/>
                  <a:pt x="1500" y="770"/>
                  <a:pt x="1500" y="750"/>
                </a:cubicBezTo>
                <a:lnTo>
                  <a:pt x="1410" y="750"/>
                </a:lnTo>
                <a:cubicBezTo>
                  <a:pt x="1410" y="781"/>
                  <a:pt x="1416" y="809"/>
                  <a:pt x="1427" y="831"/>
                </a:cubicBezTo>
                <a:cubicBezTo>
                  <a:pt x="1439" y="854"/>
                  <a:pt x="1452" y="873"/>
                  <a:pt x="1472" y="888"/>
                </a:cubicBezTo>
                <a:cubicBezTo>
                  <a:pt x="1492" y="904"/>
                  <a:pt x="1515" y="913"/>
                  <a:pt x="1540" y="921"/>
                </a:cubicBezTo>
                <a:cubicBezTo>
                  <a:pt x="1566" y="930"/>
                  <a:pt x="1593" y="933"/>
                  <a:pt x="1621" y="933"/>
                </a:cubicBezTo>
                <a:cubicBezTo>
                  <a:pt x="1647" y="933"/>
                  <a:pt x="1669" y="930"/>
                  <a:pt x="1695" y="924"/>
                </a:cubicBezTo>
                <a:cubicBezTo>
                  <a:pt x="1720" y="919"/>
                  <a:pt x="1743" y="910"/>
                  <a:pt x="1760" y="896"/>
                </a:cubicBezTo>
                <a:cubicBezTo>
                  <a:pt x="1777" y="882"/>
                  <a:pt x="1793" y="865"/>
                  <a:pt x="1805" y="845"/>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grpSp>
        <p:nvGrpSpPr>
          <p:cNvPr id="57" name="Group 25">
            <a:extLst>
              <a:ext uri="{FF2B5EF4-FFF2-40B4-BE49-F238E27FC236}">
                <a16:creationId xmlns:a16="http://schemas.microsoft.com/office/drawing/2014/main" id="{C4B4D37E-8A92-D37A-8B5F-581D492BC9FE}"/>
              </a:ext>
            </a:extLst>
          </p:cNvPr>
          <p:cNvGrpSpPr>
            <a:grpSpLocks/>
          </p:cNvGrpSpPr>
          <p:nvPr/>
        </p:nvGrpSpPr>
        <p:grpSpPr bwMode="auto">
          <a:xfrm>
            <a:off x="809084" y="5412377"/>
            <a:ext cx="643051" cy="507811"/>
            <a:chOff x="1389" y="1311"/>
            <a:chExt cx="485" cy="383"/>
          </a:xfrm>
        </p:grpSpPr>
        <p:sp>
          <p:nvSpPr>
            <p:cNvPr id="58" name="Freeform 26">
              <a:extLst>
                <a:ext uri="{FF2B5EF4-FFF2-40B4-BE49-F238E27FC236}">
                  <a16:creationId xmlns:a16="http://schemas.microsoft.com/office/drawing/2014/main" id="{213E784F-2A3F-D307-9883-1F6207CFC954}"/>
                </a:ext>
              </a:extLst>
            </p:cNvPr>
            <p:cNvSpPr>
              <a:spLocks noChangeArrowheads="1"/>
            </p:cNvSpPr>
            <p:nvPr/>
          </p:nvSpPr>
          <p:spPr bwMode="auto">
            <a:xfrm>
              <a:off x="1389" y="1311"/>
              <a:ext cx="485" cy="383"/>
            </a:xfrm>
            <a:custGeom>
              <a:avLst/>
              <a:gdLst>
                <a:gd name="T0" fmla="*/ 2030 w 2144"/>
                <a:gd name="T1" fmla="*/ 226 h 1693"/>
                <a:gd name="T2" fmla="*/ 1805 w 2144"/>
                <a:gd name="T3" fmla="*/ 226 h 1693"/>
                <a:gd name="T4" fmla="*/ 1805 w 2144"/>
                <a:gd name="T5" fmla="*/ 113 h 1693"/>
                <a:gd name="T6" fmla="*/ 1692 w 2144"/>
                <a:gd name="T7" fmla="*/ 0 h 1693"/>
                <a:gd name="T8" fmla="*/ 113 w 2144"/>
                <a:gd name="T9" fmla="*/ 0 h 1693"/>
                <a:gd name="T10" fmla="*/ 0 w 2144"/>
                <a:gd name="T11" fmla="*/ 113 h 1693"/>
                <a:gd name="T12" fmla="*/ 0 w 2144"/>
                <a:gd name="T13" fmla="*/ 1409 h 1693"/>
                <a:gd name="T14" fmla="*/ 282 w 2144"/>
                <a:gd name="T15" fmla="*/ 1692 h 1693"/>
                <a:gd name="T16" fmla="*/ 1861 w 2144"/>
                <a:gd name="T17" fmla="*/ 1692 h 1693"/>
                <a:gd name="T18" fmla="*/ 2143 w 2144"/>
                <a:gd name="T19" fmla="*/ 1409 h 1693"/>
                <a:gd name="T20" fmla="*/ 2143 w 2144"/>
                <a:gd name="T21" fmla="*/ 338 h 1693"/>
                <a:gd name="T22" fmla="*/ 2030 w 2144"/>
                <a:gd name="T23" fmla="*/ 226 h 1693"/>
                <a:gd name="T24" fmla="*/ 282 w 2144"/>
                <a:gd name="T25" fmla="*/ 1579 h 1693"/>
                <a:gd name="T26" fmla="*/ 116 w 2144"/>
                <a:gd name="T27" fmla="*/ 1438 h 1693"/>
                <a:gd name="T28" fmla="*/ 113 w 2144"/>
                <a:gd name="T29" fmla="*/ 1409 h 1693"/>
                <a:gd name="T30" fmla="*/ 113 w 2144"/>
                <a:gd name="T31" fmla="*/ 113 h 1693"/>
                <a:gd name="T32" fmla="*/ 1692 w 2144"/>
                <a:gd name="T33" fmla="*/ 113 h 1693"/>
                <a:gd name="T34" fmla="*/ 1692 w 2144"/>
                <a:gd name="T35" fmla="*/ 1409 h 1693"/>
                <a:gd name="T36" fmla="*/ 1694 w 2144"/>
                <a:gd name="T37" fmla="*/ 1438 h 1693"/>
                <a:gd name="T38" fmla="*/ 1771 w 2144"/>
                <a:gd name="T39" fmla="*/ 1579 h 1693"/>
                <a:gd name="T40" fmla="*/ 282 w 2144"/>
                <a:gd name="T41" fmla="*/ 1579 h 1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4" h="1693">
                  <a:moveTo>
                    <a:pt x="2030" y="226"/>
                  </a:moveTo>
                  <a:lnTo>
                    <a:pt x="1805" y="226"/>
                  </a:lnTo>
                  <a:lnTo>
                    <a:pt x="1805" y="113"/>
                  </a:lnTo>
                  <a:cubicBezTo>
                    <a:pt x="1805" y="51"/>
                    <a:pt x="1754" y="0"/>
                    <a:pt x="1692" y="0"/>
                  </a:cubicBezTo>
                  <a:lnTo>
                    <a:pt x="113" y="0"/>
                  </a:lnTo>
                  <a:cubicBezTo>
                    <a:pt x="51" y="0"/>
                    <a:pt x="0" y="51"/>
                    <a:pt x="0" y="113"/>
                  </a:cubicBezTo>
                  <a:lnTo>
                    <a:pt x="0" y="1409"/>
                  </a:lnTo>
                  <a:cubicBezTo>
                    <a:pt x="0" y="1565"/>
                    <a:pt x="127" y="1692"/>
                    <a:pt x="282" y="1692"/>
                  </a:cubicBezTo>
                  <a:lnTo>
                    <a:pt x="1861" y="1692"/>
                  </a:lnTo>
                  <a:cubicBezTo>
                    <a:pt x="2016" y="1692"/>
                    <a:pt x="2143" y="1565"/>
                    <a:pt x="2143" y="1409"/>
                  </a:cubicBezTo>
                  <a:lnTo>
                    <a:pt x="2143" y="338"/>
                  </a:lnTo>
                  <a:cubicBezTo>
                    <a:pt x="2143" y="276"/>
                    <a:pt x="2092" y="226"/>
                    <a:pt x="2030" y="226"/>
                  </a:cubicBezTo>
                  <a:close/>
                  <a:moveTo>
                    <a:pt x="282" y="1579"/>
                  </a:moveTo>
                  <a:cubicBezTo>
                    <a:pt x="197" y="1579"/>
                    <a:pt x="130" y="1517"/>
                    <a:pt x="116" y="1438"/>
                  </a:cubicBezTo>
                  <a:cubicBezTo>
                    <a:pt x="113" y="1429"/>
                    <a:pt x="113" y="1418"/>
                    <a:pt x="113" y="1409"/>
                  </a:cubicBezTo>
                  <a:lnTo>
                    <a:pt x="113" y="113"/>
                  </a:lnTo>
                  <a:lnTo>
                    <a:pt x="1692" y="113"/>
                  </a:lnTo>
                  <a:lnTo>
                    <a:pt x="1692" y="1409"/>
                  </a:lnTo>
                  <a:cubicBezTo>
                    <a:pt x="1692" y="1418"/>
                    <a:pt x="1692" y="1429"/>
                    <a:pt x="1694" y="1438"/>
                  </a:cubicBezTo>
                  <a:cubicBezTo>
                    <a:pt x="1703" y="1494"/>
                    <a:pt x="1728" y="1542"/>
                    <a:pt x="1771" y="1579"/>
                  </a:cubicBezTo>
                  <a:lnTo>
                    <a:pt x="282" y="1579"/>
                  </a:ln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59" name="Freeform 27">
              <a:extLst>
                <a:ext uri="{FF2B5EF4-FFF2-40B4-BE49-F238E27FC236}">
                  <a16:creationId xmlns:a16="http://schemas.microsoft.com/office/drawing/2014/main" id="{9A5D28CB-4ED5-AA19-6D62-C64A463E3F20}"/>
                </a:ext>
              </a:extLst>
            </p:cNvPr>
            <p:cNvSpPr>
              <a:spLocks noChangeArrowheads="1"/>
            </p:cNvSpPr>
            <p:nvPr/>
          </p:nvSpPr>
          <p:spPr bwMode="auto">
            <a:xfrm>
              <a:off x="1453" y="1401"/>
              <a:ext cx="140" cy="153"/>
            </a:xfrm>
            <a:custGeom>
              <a:avLst/>
              <a:gdLst>
                <a:gd name="T0" fmla="*/ 310 w 622"/>
                <a:gd name="T1" fmla="*/ 676 h 677"/>
                <a:gd name="T2" fmla="*/ 0 w 622"/>
                <a:gd name="T3" fmla="*/ 676 h 677"/>
                <a:gd name="T4" fmla="*/ 0 w 622"/>
                <a:gd name="T5" fmla="*/ 0 h 677"/>
                <a:gd name="T6" fmla="*/ 621 w 622"/>
                <a:gd name="T7" fmla="*/ 0 h 677"/>
                <a:gd name="T8" fmla="*/ 621 w 622"/>
                <a:gd name="T9" fmla="*/ 676 h 677"/>
                <a:gd name="T10" fmla="*/ 310 w 622"/>
                <a:gd name="T11" fmla="*/ 676 h 677"/>
              </a:gdLst>
              <a:ahLst/>
              <a:cxnLst>
                <a:cxn ang="0">
                  <a:pos x="T0" y="T1"/>
                </a:cxn>
                <a:cxn ang="0">
                  <a:pos x="T2" y="T3"/>
                </a:cxn>
                <a:cxn ang="0">
                  <a:pos x="T4" y="T5"/>
                </a:cxn>
                <a:cxn ang="0">
                  <a:pos x="T6" y="T7"/>
                </a:cxn>
                <a:cxn ang="0">
                  <a:pos x="T8" y="T9"/>
                </a:cxn>
                <a:cxn ang="0">
                  <a:pos x="T10" y="T11"/>
                </a:cxn>
              </a:cxnLst>
              <a:rect l="0" t="0" r="r" b="b"/>
              <a:pathLst>
                <a:path w="622" h="677">
                  <a:moveTo>
                    <a:pt x="310" y="676"/>
                  </a:moveTo>
                  <a:lnTo>
                    <a:pt x="0" y="676"/>
                  </a:lnTo>
                  <a:lnTo>
                    <a:pt x="0" y="0"/>
                  </a:lnTo>
                  <a:lnTo>
                    <a:pt x="621" y="0"/>
                  </a:lnTo>
                  <a:lnTo>
                    <a:pt x="621" y="676"/>
                  </a:lnTo>
                  <a:lnTo>
                    <a:pt x="310" y="676"/>
                  </a:ln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60" name="Freeform 28">
              <a:extLst>
                <a:ext uri="{FF2B5EF4-FFF2-40B4-BE49-F238E27FC236}">
                  <a16:creationId xmlns:a16="http://schemas.microsoft.com/office/drawing/2014/main" id="{0A1399BC-F010-4797-5896-033EDDFCF744}"/>
                </a:ext>
              </a:extLst>
            </p:cNvPr>
            <p:cNvSpPr>
              <a:spLocks noChangeArrowheads="1"/>
            </p:cNvSpPr>
            <p:nvPr/>
          </p:nvSpPr>
          <p:spPr bwMode="auto">
            <a:xfrm>
              <a:off x="1453" y="1592"/>
              <a:ext cx="280" cy="25"/>
            </a:xfrm>
            <a:custGeom>
              <a:avLst/>
              <a:gdLst>
                <a:gd name="T0" fmla="*/ 1184 w 1241"/>
                <a:gd name="T1" fmla="*/ 0 h 114"/>
                <a:gd name="T2" fmla="*/ 56 w 1241"/>
                <a:gd name="T3" fmla="*/ 0 h 114"/>
                <a:gd name="T4" fmla="*/ 0 w 1241"/>
                <a:gd name="T5" fmla="*/ 57 h 114"/>
                <a:gd name="T6" fmla="*/ 9 w 1241"/>
                <a:gd name="T7" fmla="*/ 85 h 114"/>
                <a:gd name="T8" fmla="*/ 56 w 1241"/>
                <a:gd name="T9" fmla="*/ 113 h 114"/>
                <a:gd name="T10" fmla="*/ 1184 w 1241"/>
                <a:gd name="T11" fmla="*/ 113 h 114"/>
                <a:gd name="T12" fmla="*/ 1232 w 1241"/>
                <a:gd name="T13" fmla="*/ 85 h 114"/>
                <a:gd name="T14" fmla="*/ 1240 w 1241"/>
                <a:gd name="T15" fmla="*/ 57 h 114"/>
                <a:gd name="T16" fmla="*/ 1232 w 1241"/>
                <a:gd name="T17" fmla="*/ 28 h 114"/>
                <a:gd name="T18" fmla="*/ 1184 w 1241"/>
                <a:gd name="T19"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1" h="114">
                  <a:moveTo>
                    <a:pt x="1184" y="0"/>
                  </a:moveTo>
                  <a:lnTo>
                    <a:pt x="56" y="0"/>
                  </a:lnTo>
                  <a:cubicBezTo>
                    <a:pt x="25" y="0"/>
                    <a:pt x="0" y="26"/>
                    <a:pt x="0" y="57"/>
                  </a:cubicBezTo>
                  <a:cubicBezTo>
                    <a:pt x="0" y="68"/>
                    <a:pt x="3" y="76"/>
                    <a:pt x="9" y="85"/>
                  </a:cubicBezTo>
                  <a:cubicBezTo>
                    <a:pt x="17" y="102"/>
                    <a:pt x="37" y="113"/>
                    <a:pt x="56" y="113"/>
                  </a:cubicBezTo>
                  <a:lnTo>
                    <a:pt x="1184" y="113"/>
                  </a:lnTo>
                  <a:cubicBezTo>
                    <a:pt x="1204" y="113"/>
                    <a:pt x="1223" y="102"/>
                    <a:pt x="1232" y="85"/>
                  </a:cubicBezTo>
                  <a:cubicBezTo>
                    <a:pt x="1238" y="76"/>
                    <a:pt x="1240" y="69"/>
                    <a:pt x="1240" y="57"/>
                  </a:cubicBezTo>
                  <a:cubicBezTo>
                    <a:pt x="1240" y="46"/>
                    <a:pt x="1238" y="37"/>
                    <a:pt x="1232" y="28"/>
                  </a:cubicBezTo>
                  <a:cubicBezTo>
                    <a:pt x="1223" y="11"/>
                    <a:pt x="1204" y="0"/>
                    <a:pt x="1184" y="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61" name="Freeform 29">
              <a:extLst>
                <a:ext uri="{FF2B5EF4-FFF2-40B4-BE49-F238E27FC236}">
                  <a16:creationId xmlns:a16="http://schemas.microsoft.com/office/drawing/2014/main" id="{C14D2809-E2C3-9B65-E0CA-B0B7FFC53A04}"/>
                </a:ext>
              </a:extLst>
            </p:cNvPr>
            <p:cNvSpPr>
              <a:spLocks noChangeArrowheads="1"/>
            </p:cNvSpPr>
            <p:nvPr/>
          </p:nvSpPr>
          <p:spPr bwMode="auto">
            <a:xfrm>
              <a:off x="1620" y="1528"/>
              <a:ext cx="114" cy="25"/>
            </a:xfrm>
            <a:custGeom>
              <a:avLst/>
              <a:gdLst>
                <a:gd name="T0" fmla="*/ 450 w 507"/>
                <a:gd name="T1" fmla="*/ 0 h 114"/>
                <a:gd name="T2" fmla="*/ 56 w 507"/>
                <a:gd name="T3" fmla="*/ 0 h 114"/>
                <a:gd name="T4" fmla="*/ 0 w 507"/>
                <a:gd name="T5" fmla="*/ 56 h 114"/>
                <a:gd name="T6" fmla="*/ 56 w 507"/>
                <a:gd name="T7" fmla="*/ 113 h 114"/>
                <a:gd name="T8" fmla="*/ 450 w 507"/>
                <a:gd name="T9" fmla="*/ 113 h 114"/>
                <a:gd name="T10" fmla="*/ 506 w 507"/>
                <a:gd name="T11" fmla="*/ 56 h 114"/>
                <a:gd name="T12" fmla="*/ 450 w 507"/>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07" h="114">
                  <a:moveTo>
                    <a:pt x="450" y="0"/>
                  </a:moveTo>
                  <a:lnTo>
                    <a:pt x="56" y="0"/>
                  </a:lnTo>
                  <a:cubicBezTo>
                    <a:pt x="25" y="0"/>
                    <a:pt x="0" y="25"/>
                    <a:pt x="0" y="56"/>
                  </a:cubicBezTo>
                  <a:cubicBezTo>
                    <a:pt x="0" y="88"/>
                    <a:pt x="25" y="113"/>
                    <a:pt x="56" y="113"/>
                  </a:cubicBezTo>
                  <a:lnTo>
                    <a:pt x="450" y="113"/>
                  </a:lnTo>
                  <a:cubicBezTo>
                    <a:pt x="481" y="113"/>
                    <a:pt x="506" y="88"/>
                    <a:pt x="506" y="56"/>
                  </a:cubicBezTo>
                  <a:cubicBezTo>
                    <a:pt x="506" y="25"/>
                    <a:pt x="481" y="0"/>
                    <a:pt x="450" y="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62" name="Freeform 30">
              <a:extLst>
                <a:ext uri="{FF2B5EF4-FFF2-40B4-BE49-F238E27FC236}">
                  <a16:creationId xmlns:a16="http://schemas.microsoft.com/office/drawing/2014/main" id="{DD15816C-8106-7484-0C32-4D1BFF042F75}"/>
                </a:ext>
              </a:extLst>
            </p:cNvPr>
            <p:cNvSpPr>
              <a:spLocks noChangeArrowheads="1"/>
            </p:cNvSpPr>
            <p:nvPr/>
          </p:nvSpPr>
          <p:spPr bwMode="auto">
            <a:xfrm>
              <a:off x="1620" y="1464"/>
              <a:ext cx="114" cy="25"/>
            </a:xfrm>
            <a:custGeom>
              <a:avLst/>
              <a:gdLst>
                <a:gd name="T0" fmla="*/ 450 w 507"/>
                <a:gd name="T1" fmla="*/ 0 h 114"/>
                <a:gd name="T2" fmla="*/ 56 w 507"/>
                <a:gd name="T3" fmla="*/ 0 h 114"/>
                <a:gd name="T4" fmla="*/ 0 w 507"/>
                <a:gd name="T5" fmla="*/ 56 h 114"/>
                <a:gd name="T6" fmla="*/ 8 w 507"/>
                <a:gd name="T7" fmla="*/ 85 h 114"/>
                <a:gd name="T8" fmla="*/ 56 w 507"/>
                <a:gd name="T9" fmla="*/ 113 h 114"/>
                <a:gd name="T10" fmla="*/ 450 w 507"/>
                <a:gd name="T11" fmla="*/ 113 h 114"/>
                <a:gd name="T12" fmla="*/ 498 w 507"/>
                <a:gd name="T13" fmla="*/ 85 h 114"/>
                <a:gd name="T14" fmla="*/ 506 w 507"/>
                <a:gd name="T15" fmla="*/ 56 h 114"/>
                <a:gd name="T16" fmla="*/ 450 w 507"/>
                <a:gd name="T17"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7" h="114">
                  <a:moveTo>
                    <a:pt x="450" y="0"/>
                  </a:moveTo>
                  <a:lnTo>
                    <a:pt x="56" y="0"/>
                  </a:lnTo>
                  <a:cubicBezTo>
                    <a:pt x="25" y="0"/>
                    <a:pt x="0" y="25"/>
                    <a:pt x="0" y="56"/>
                  </a:cubicBezTo>
                  <a:cubicBezTo>
                    <a:pt x="0" y="68"/>
                    <a:pt x="2" y="76"/>
                    <a:pt x="8" y="85"/>
                  </a:cubicBezTo>
                  <a:cubicBezTo>
                    <a:pt x="17" y="102"/>
                    <a:pt x="36" y="113"/>
                    <a:pt x="56" y="113"/>
                  </a:cubicBezTo>
                  <a:lnTo>
                    <a:pt x="450" y="113"/>
                  </a:lnTo>
                  <a:cubicBezTo>
                    <a:pt x="470" y="113"/>
                    <a:pt x="489" y="102"/>
                    <a:pt x="498" y="85"/>
                  </a:cubicBezTo>
                  <a:cubicBezTo>
                    <a:pt x="504" y="76"/>
                    <a:pt x="506" y="68"/>
                    <a:pt x="506" y="56"/>
                  </a:cubicBezTo>
                  <a:cubicBezTo>
                    <a:pt x="506" y="25"/>
                    <a:pt x="481" y="0"/>
                    <a:pt x="450" y="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63" name="Freeform 31">
              <a:extLst>
                <a:ext uri="{FF2B5EF4-FFF2-40B4-BE49-F238E27FC236}">
                  <a16:creationId xmlns:a16="http://schemas.microsoft.com/office/drawing/2014/main" id="{0F16DC6E-E95F-215E-9324-5DA461A6C180}"/>
                </a:ext>
              </a:extLst>
            </p:cNvPr>
            <p:cNvSpPr>
              <a:spLocks noChangeArrowheads="1"/>
            </p:cNvSpPr>
            <p:nvPr/>
          </p:nvSpPr>
          <p:spPr bwMode="auto">
            <a:xfrm>
              <a:off x="1620" y="1401"/>
              <a:ext cx="114" cy="25"/>
            </a:xfrm>
            <a:custGeom>
              <a:avLst/>
              <a:gdLst>
                <a:gd name="T0" fmla="*/ 450 w 507"/>
                <a:gd name="T1" fmla="*/ 0 h 114"/>
                <a:gd name="T2" fmla="*/ 56 w 507"/>
                <a:gd name="T3" fmla="*/ 0 h 114"/>
                <a:gd name="T4" fmla="*/ 0 w 507"/>
                <a:gd name="T5" fmla="*/ 56 h 114"/>
                <a:gd name="T6" fmla="*/ 56 w 507"/>
                <a:gd name="T7" fmla="*/ 113 h 114"/>
                <a:gd name="T8" fmla="*/ 450 w 507"/>
                <a:gd name="T9" fmla="*/ 113 h 114"/>
                <a:gd name="T10" fmla="*/ 506 w 507"/>
                <a:gd name="T11" fmla="*/ 56 h 114"/>
                <a:gd name="T12" fmla="*/ 450 w 507"/>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07" h="114">
                  <a:moveTo>
                    <a:pt x="450" y="0"/>
                  </a:moveTo>
                  <a:lnTo>
                    <a:pt x="56" y="0"/>
                  </a:lnTo>
                  <a:cubicBezTo>
                    <a:pt x="25" y="0"/>
                    <a:pt x="0" y="25"/>
                    <a:pt x="0" y="56"/>
                  </a:cubicBezTo>
                  <a:cubicBezTo>
                    <a:pt x="0" y="87"/>
                    <a:pt x="25" y="113"/>
                    <a:pt x="56" y="113"/>
                  </a:cubicBezTo>
                  <a:lnTo>
                    <a:pt x="450" y="113"/>
                  </a:lnTo>
                  <a:cubicBezTo>
                    <a:pt x="481" y="113"/>
                    <a:pt x="506" y="87"/>
                    <a:pt x="506" y="56"/>
                  </a:cubicBezTo>
                  <a:cubicBezTo>
                    <a:pt x="506" y="25"/>
                    <a:pt x="481" y="0"/>
                    <a:pt x="450" y="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grpSp>
      <p:sp>
        <p:nvSpPr>
          <p:cNvPr id="64" name="テキスト ボックス 63">
            <a:extLst>
              <a:ext uri="{FF2B5EF4-FFF2-40B4-BE49-F238E27FC236}">
                <a16:creationId xmlns:a16="http://schemas.microsoft.com/office/drawing/2014/main" id="{20ECB7AF-EAB9-DFD2-FD22-476A2E684F78}"/>
              </a:ext>
            </a:extLst>
          </p:cNvPr>
          <p:cNvSpPr txBox="1"/>
          <p:nvPr/>
        </p:nvSpPr>
        <p:spPr>
          <a:xfrm>
            <a:off x="3307720" y="2774732"/>
            <a:ext cx="2778698" cy="461665"/>
          </a:xfrm>
          <a:prstGeom prst="rect">
            <a:avLst/>
          </a:prstGeom>
          <a:noFill/>
        </p:spPr>
        <p:txBody>
          <a:bodyPr wrap="square">
            <a:spAutoFit/>
          </a:bodyPr>
          <a:lstStyle/>
          <a:p>
            <a:pPr algn="ctr" eaLnBrk="1" fontAlgn="auto" hangingPunct="1">
              <a:spcBef>
                <a:spcPts val="0"/>
              </a:spcBef>
              <a:spcAft>
                <a:spcPts val="0"/>
              </a:spcAft>
            </a:pPr>
            <a:r>
              <a:rPr lang="en-US" altLang="ja-JP" sz="2400" b="1" dirty="0">
                <a:solidFill>
                  <a:srgbClr val="545454"/>
                </a:solidFill>
                <a:latin typeface="メイリオ" panose="020B0604030504040204" pitchFamily="50" charset="-128"/>
                <a:ea typeface="メイリオ" panose="020B0604030504040204" pitchFamily="50" charset="-128"/>
              </a:rPr>
              <a:t>7800</a:t>
            </a:r>
            <a:r>
              <a:rPr lang="ja-JP" altLang="en-US" sz="2400" b="1" dirty="0">
                <a:solidFill>
                  <a:srgbClr val="545454"/>
                </a:solidFill>
                <a:latin typeface="メイリオ" panose="020B0604030504040204" pitchFamily="50" charset="-128"/>
                <a:ea typeface="メイリオ" panose="020B0604030504040204" pitchFamily="50" charset="-128"/>
              </a:rPr>
              <a:t>万</a:t>
            </a:r>
            <a:r>
              <a:rPr lang="en-US" altLang="ja-JP" sz="2400" b="1" dirty="0">
                <a:solidFill>
                  <a:srgbClr val="545454"/>
                </a:solidFill>
                <a:latin typeface="メイリオ" panose="020B0604030504040204" pitchFamily="50" charset="-128"/>
                <a:ea typeface="メイリオ" panose="020B0604030504040204" pitchFamily="50" charset="-128"/>
              </a:rPr>
              <a:t>UU</a:t>
            </a:r>
            <a:endParaRPr lang="ja-JP" altLang="en-US" sz="2400" b="1" dirty="0">
              <a:solidFill>
                <a:srgbClr val="545454"/>
              </a:solidFill>
              <a:latin typeface="メイリオ" panose="020B0604030504040204" pitchFamily="50" charset="-128"/>
              <a:ea typeface="メイリオ" panose="020B0604030504040204" pitchFamily="50" charset="-128"/>
            </a:endParaRPr>
          </a:p>
        </p:txBody>
      </p:sp>
      <p:sp>
        <p:nvSpPr>
          <p:cNvPr id="65" name="テキスト ボックス 64">
            <a:extLst>
              <a:ext uri="{FF2B5EF4-FFF2-40B4-BE49-F238E27FC236}">
                <a16:creationId xmlns:a16="http://schemas.microsoft.com/office/drawing/2014/main" id="{6A91AF3A-2F6F-C419-D14E-1B560F6C4C5C}"/>
              </a:ext>
            </a:extLst>
          </p:cNvPr>
          <p:cNvSpPr txBox="1"/>
          <p:nvPr/>
        </p:nvSpPr>
        <p:spPr>
          <a:xfrm>
            <a:off x="1591159" y="2834355"/>
            <a:ext cx="1699150" cy="369332"/>
          </a:xfrm>
          <a:prstGeom prst="rect">
            <a:avLst/>
          </a:prstGeom>
          <a:noFill/>
        </p:spPr>
        <p:txBody>
          <a:bodyPr wrap="square" rtlCol="0">
            <a:spAutoFit/>
          </a:bodyPr>
          <a:lstStyle/>
          <a:p>
            <a:pPr algn="ctr" eaLnBrk="1" fontAlgn="auto" hangingPunct="1">
              <a:spcBef>
                <a:spcPts val="0"/>
              </a:spcBef>
              <a:spcAft>
                <a:spcPts val="0"/>
              </a:spcAft>
            </a:pPr>
            <a:r>
              <a:rPr lang="ja-JP" altLang="en-US" b="1" dirty="0">
                <a:solidFill>
                  <a:srgbClr val="545454"/>
                </a:solidFill>
                <a:latin typeface="Calibri" panose="020F0502020204030204"/>
                <a:ea typeface="メイリオ" panose="020B0604030504040204" pitchFamily="50" charset="-128"/>
              </a:rPr>
              <a:t>検索</a:t>
            </a:r>
          </a:p>
        </p:txBody>
      </p:sp>
      <p:sp>
        <p:nvSpPr>
          <p:cNvPr id="66" name="テキスト ボックス 65">
            <a:extLst>
              <a:ext uri="{FF2B5EF4-FFF2-40B4-BE49-F238E27FC236}">
                <a16:creationId xmlns:a16="http://schemas.microsoft.com/office/drawing/2014/main" id="{5FE8923A-3172-A46E-A1A0-52EF7A032F1E}"/>
              </a:ext>
            </a:extLst>
          </p:cNvPr>
          <p:cNvSpPr txBox="1"/>
          <p:nvPr/>
        </p:nvSpPr>
        <p:spPr>
          <a:xfrm>
            <a:off x="1591159" y="3482838"/>
            <a:ext cx="1599959" cy="369332"/>
          </a:xfrm>
          <a:prstGeom prst="rect">
            <a:avLst/>
          </a:prstGeom>
          <a:noFill/>
        </p:spPr>
        <p:txBody>
          <a:bodyPr wrap="square" rtlCol="0">
            <a:spAutoFit/>
          </a:bodyPr>
          <a:lstStyle/>
          <a:p>
            <a:pPr algn="ctr" eaLnBrk="1" fontAlgn="auto" hangingPunct="1">
              <a:spcBef>
                <a:spcPts val="0"/>
              </a:spcBef>
              <a:spcAft>
                <a:spcPts val="0"/>
              </a:spcAft>
            </a:pPr>
            <a:r>
              <a:rPr lang="ja-JP" altLang="en-US" b="1" dirty="0">
                <a:solidFill>
                  <a:srgbClr val="545454"/>
                </a:solidFill>
                <a:latin typeface="メイリオ" panose="020B0604030504040204" pitchFamily="50" charset="-128"/>
                <a:ea typeface="メイリオ" panose="020B0604030504040204" pitchFamily="50" charset="-128"/>
              </a:rPr>
              <a:t>動画閲覧</a:t>
            </a:r>
          </a:p>
        </p:txBody>
      </p:sp>
      <p:sp>
        <p:nvSpPr>
          <p:cNvPr id="67" name="テキスト ボックス 66">
            <a:extLst>
              <a:ext uri="{FF2B5EF4-FFF2-40B4-BE49-F238E27FC236}">
                <a16:creationId xmlns:a16="http://schemas.microsoft.com/office/drawing/2014/main" id="{556BD70F-45CC-7A3D-BBDB-8E5BA031DE7F}"/>
              </a:ext>
            </a:extLst>
          </p:cNvPr>
          <p:cNvSpPr txBox="1"/>
          <p:nvPr/>
        </p:nvSpPr>
        <p:spPr>
          <a:xfrm>
            <a:off x="1591159" y="4151258"/>
            <a:ext cx="1599959" cy="369332"/>
          </a:xfrm>
          <a:prstGeom prst="rect">
            <a:avLst/>
          </a:prstGeom>
          <a:noFill/>
        </p:spPr>
        <p:txBody>
          <a:bodyPr wrap="square" rtlCol="0">
            <a:spAutoFit/>
          </a:bodyPr>
          <a:lstStyle/>
          <a:p>
            <a:pPr algn="r" eaLnBrk="1" fontAlgn="auto" hangingPunct="1">
              <a:spcBef>
                <a:spcPts val="0"/>
              </a:spcBef>
              <a:spcAft>
                <a:spcPts val="0"/>
              </a:spcAft>
            </a:pPr>
            <a:r>
              <a:rPr lang="ja-JP" altLang="en-US" b="1" dirty="0">
                <a:solidFill>
                  <a:srgbClr val="545454"/>
                </a:solidFill>
                <a:latin typeface="メイリオ" panose="020B0604030504040204" pitchFamily="50" charset="-128"/>
                <a:ea typeface="メイリオ" panose="020B0604030504040204" pitchFamily="50" charset="-128"/>
              </a:rPr>
              <a:t>ショッピング</a:t>
            </a:r>
          </a:p>
        </p:txBody>
      </p:sp>
      <p:sp>
        <p:nvSpPr>
          <p:cNvPr id="68" name="テキスト ボックス 67">
            <a:extLst>
              <a:ext uri="{FF2B5EF4-FFF2-40B4-BE49-F238E27FC236}">
                <a16:creationId xmlns:a16="http://schemas.microsoft.com/office/drawing/2014/main" id="{6ACB32A8-4B94-294F-9AEE-64110575C706}"/>
              </a:ext>
            </a:extLst>
          </p:cNvPr>
          <p:cNvSpPr txBox="1"/>
          <p:nvPr/>
        </p:nvSpPr>
        <p:spPr>
          <a:xfrm>
            <a:off x="1591159" y="4816437"/>
            <a:ext cx="1599959" cy="369332"/>
          </a:xfrm>
          <a:prstGeom prst="rect">
            <a:avLst/>
          </a:prstGeom>
          <a:noFill/>
        </p:spPr>
        <p:txBody>
          <a:bodyPr wrap="square" rtlCol="0">
            <a:spAutoFit/>
          </a:bodyPr>
          <a:lstStyle/>
          <a:p>
            <a:pPr algn="ctr" eaLnBrk="1" fontAlgn="auto" hangingPunct="1">
              <a:spcBef>
                <a:spcPts val="0"/>
              </a:spcBef>
              <a:spcAft>
                <a:spcPts val="0"/>
              </a:spcAft>
            </a:pPr>
            <a:r>
              <a:rPr lang="en-US" altLang="ja-JP" b="1" dirty="0">
                <a:solidFill>
                  <a:srgbClr val="545454"/>
                </a:solidFill>
                <a:latin typeface="メイリオ" panose="020B0604030504040204" pitchFamily="50" charset="-128"/>
                <a:ea typeface="メイリオ" panose="020B0604030504040204" pitchFamily="50" charset="-128"/>
              </a:rPr>
              <a:t>SNS</a:t>
            </a:r>
            <a:r>
              <a:rPr lang="ja-JP" altLang="en-US" b="1" dirty="0">
                <a:solidFill>
                  <a:srgbClr val="545454"/>
                </a:solidFill>
                <a:latin typeface="メイリオ" panose="020B0604030504040204" pitchFamily="50" charset="-128"/>
                <a:ea typeface="メイリオ" panose="020B0604030504040204" pitchFamily="50" charset="-128"/>
              </a:rPr>
              <a:t>閲覧</a:t>
            </a:r>
          </a:p>
        </p:txBody>
      </p:sp>
      <p:sp>
        <p:nvSpPr>
          <p:cNvPr id="69" name="テキスト ボックス 68">
            <a:extLst>
              <a:ext uri="{FF2B5EF4-FFF2-40B4-BE49-F238E27FC236}">
                <a16:creationId xmlns:a16="http://schemas.microsoft.com/office/drawing/2014/main" id="{9B8EE3C0-2DC2-9C46-730E-0B1DFC9B1901}"/>
              </a:ext>
            </a:extLst>
          </p:cNvPr>
          <p:cNvSpPr txBox="1"/>
          <p:nvPr/>
        </p:nvSpPr>
        <p:spPr>
          <a:xfrm>
            <a:off x="1591159" y="5463717"/>
            <a:ext cx="1599959" cy="369332"/>
          </a:xfrm>
          <a:prstGeom prst="rect">
            <a:avLst/>
          </a:prstGeom>
          <a:noFill/>
        </p:spPr>
        <p:txBody>
          <a:bodyPr wrap="square" rtlCol="0">
            <a:spAutoFit/>
          </a:bodyPr>
          <a:lstStyle/>
          <a:p>
            <a:pPr algn="r" eaLnBrk="1" fontAlgn="auto" hangingPunct="1">
              <a:spcBef>
                <a:spcPts val="0"/>
              </a:spcBef>
              <a:spcAft>
                <a:spcPts val="0"/>
              </a:spcAft>
            </a:pPr>
            <a:r>
              <a:rPr lang="ja-JP" altLang="en-US" b="1" dirty="0">
                <a:solidFill>
                  <a:srgbClr val="C9002C"/>
                </a:solidFill>
                <a:latin typeface="メイリオ" panose="020B0604030504040204" pitchFamily="50" charset="-128"/>
                <a:ea typeface="メイリオ" panose="020B0604030504040204" pitchFamily="50" charset="-128"/>
              </a:rPr>
              <a:t>ニュース閲覧</a:t>
            </a:r>
          </a:p>
        </p:txBody>
      </p:sp>
      <p:sp>
        <p:nvSpPr>
          <p:cNvPr id="70" name="テキスト ボックス 69">
            <a:extLst>
              <a:ext uri="{FF2B5EF4-FFF2-40B4-BE49-F238E27FC236}">
                <a16:creationId xmlns:a16="http://schemas.microsoft.com/office/drawing/2014/main" id="{F915B87E-107A-A489-5C0B-1E27B8023CE1}"/>
              </a:ext>
            </a:extLst>
          </p:cNvPr>
          <p:cNvSpPr txBox="1"/>
          <p:nvPr/>
        </p:nvSpPr>
        <p:spPr>
          <a:xfrm>
            <a:off x="3307720" y="3443766"/>
            <a:ext cx="2778698" cy="461665"/>
          </a:xfrm>
          <a:prstGeom prst="rect">
            <a:avLst/>
          </a:prstGeom>
          <a:noFill/>
        </p:spPr>
        <p:txBody>
          <a:bodyPr wrap="square">
            <a:spAutoFit/>
          </a:bodyPr>
          <a:lstStyle/>
          <a:p>
            <a:pPr algn="ctr" eaLnBrk="1" fontAlgn="auto" hangingPunct="1">
              <a:spcBef>
                <a:spcPts val="0"/>
              </a:spcBef>
              <a:spcAft>
                <a:spcPts val="0"/>
              </a:spcAft>
            </a:pPr>
            <a:r>
              <a:rPr lang="en-US" altLang="ja-JP" sz="2400" b="1" dirty="0">
                <a:solidFill>
                  <a:srgbClr val="545454"/>
                </a:solidFill>
                <a:latin typeface="メイリオ" panose="020B0604030504040204" pitchFamily="50" charset="-128"/>
                <a:ea typeface="メイリオ" panose="020B0604030504040204" pitchFamily="50" charset="-128"/>
              </a:rPr>
              <a:t>7400</a:t>
            </a:r>
            <a:r>
              <a:rPr lang="ja-JP" altLang="en-US" sz="2400" b="1" dirty="0">
                <a:solidFill>
                  <a:srgbClr val="545454"/>
                </a:solidFill>
                <a:latin typeface="メイリオ" panose="020B0604030504040204" pitchFamily="50" charset="-128"/>
                <a:ea typeface="メイリオ" panose="020B0604030504040204" pitchFamily="50" charset="-128"/>
              </a:rPr>
              <a:t>万</a:t>
            </a:r>
            <a:r>
              <a:rPr lang="en-US" altLang="ja-JP" sz="2400" b="1" dirty="0">
                <a:solidFill>
                  <a:srgbClr val="545454"/>
                </a:solidFill>
                <a:latin typeface="メイリオ" panose="020B0604030504040204" pitchFamily="50" charset="-128"/>
                <a:ea typeface="メイリオ" panose="020B0604030504040204" pitchFamily="50" charset="-128"/>
              </a:rPr>
              <a:t>UU</a:t>
            </a:r>
            <a:endParaRPr lang="ja-JP" altLang="en-US" sz="2400" b="1" dirty="0">
              <a:solidFill>
                <a:srgbClr val="545454"/>
              </a:solidFill>
              <a:latin typeface="メイリオ" panose="020B0604030504040204" pitchFamily="50" charset="-128"/>
              <a:ea typeface="メイリオ" panose="020B0604030504040204" pitchFamily="50" charset="-128"/>
            </a:endParaRPr>
          </a:p>
        </p:txBody>
      </p:sp>
      <p:sp>
        <p:nvSpPr>
          <p:cNvPr id="71" name="テキスト ボックス 70">
            <a:extLst>
              <a:ext uri="{FF2B5EF4-FFF2-40B4-BE49-F238E27FC236}">
                <a16:creationId xmlns:a16="http://schemas.microsoft.com/office/drawing/2014/main" id="{932724AA-F9CC-609B-2FFE-8E0CF0FBDCBF}"/>
              </a:ext>
            </a:extLst>
          </p:cNvPr>
          <p:cNvSpPr txBox="1"/>
          <p:nvPr/>
        </p:nvSpPr>
        <p:spPr>
          <a:xfrm>
            <a:off x="3307720" y="4101236"/>
            <a:ext cx="2778698" cy="461665"/>
          </a:xfrm>
          <a:prstGeom prst="rect">
            <a:avLst/>
          </a:prstGeom>
          <a:noFill/>
        </p:spPr>
        <p:txBody>
          <a:bodyPr wrap="square">
            <a:spAutoFit/>
          </a:bodyPr>
          <a:lstStyle/>
          <a:p>
            <a:pPr algn="ctr" eaLnBrk="1" fontAlgn="auto" hangingPunct="1">
              <a:spcBef>
                <a:spcPts val="0"/>
              </a:spcBef>
              <a:spcAft>
                <a:spcPts val="0"/>
              </a:spcAft>
            </a:pPr>
            <a:r>
              <a:rPr lang="en-US" altLang="ja-JP" sz="2400" b="1" dirty="0">
                <a:solidFill>
                  <a:srgbClr val="545454"/>
                </a:solidFill>
                <a:latin typeface="メイリオ" panose="020B0604030504040204" pitchFamily="50" charset="-128"/>
                <a:ea typeface="メイリオ" panose="020B0604030504040204" pitchFamily="50" charset="-128"/>
              </a:rPr>
              <a:t>6700</a:t>
            </a:r>
            <a:r>
              <a:rPr lang="ja-JP" altLang="en-US" sz="2400" b="1" dirty="0">
                <a:solidFill>
                  <a:srgbClr val="545454"/>
                </a:solidFill>
                <a:latin typeface="メイリオ" panose="020B0604030504040204" pitchFamily="50" charset="-128"/>
                <a:ea typeface="メイリオ" panose="020B0604030504040204" pitchFamily="50" charset="-128"/>
              </a:rPr>
              <a:t>万</a:t>
            </a:r>
            <a:r>
              <a:rPr lang="en-US" altLang="ja-JP" sz="2400" b="1" dirty="0">
                <a:solidFill>
                  <a:srgbClr val="545454"/>
                </a:solidFill>
                <a:latin typeface="メイリオ" panose="020B0604030504040204" pitchFamily="50" charset="-128"/>
                <a:ea typeface="メイリオ" panose="020B0604030504040204" pitchFamily="50" charset="-128"/>
              </a:rPr>
              <a:t>UU</a:t>
            </a:r>
            <a:endParaRPr lang="ja-JP" altLang="en-US" sz="2400" b="1" dirty="0">
              <a:solidFill>
                <a:srgbClr val="545454"/>
              </a:solidFill>
              <a:latin typeface="メイリオ" panose="020B0604030504040204" pitchFamily="50" charset="-128"/>
              <a:ea typeface="メイリオ" panose="020B0604030504040204" pitchFamily="50" charset="-128"/>
            </a:endParaRPr>
          </a:p>
        </p:txBody>
      </p:sp>
      <p:sp>
        <p:nvSpPr>
          <p:cNvPr id="72" name="テキスト ボックス 71">
            <a:extLst>
              <a:ext uri="{FF2B5EF4-FFF2-40B4-BE49-F238E27FC236}">
                <a16:creationId xmlns:a16="http://schemas.microsoft.com/office/drawing/2014/main" id="{F704B62B-1913-8147-1C9D-365967ED0015}"/>
              </a:ext>
            </a:extLst>
          </p:cNvPr>
          <p:cNvSpPr txBox="1"/>
          <p:nvPr/>
        </p:nvSpPr>
        <p:spPr>
          <a:xfrm>
            <a:off x="3307720" y="4770270"/>
            <a:ext cx="2778698" cy="461665"/>
          </a:xfrm>
          <a:prstGeom prst="rect">
            <a:avLst/>
          </a:prstGeom>
          <a:noFill/>
        </p:spPr>
        <p:txBody>
          <a:bodyPr wrap="square">
            <a:spAutoFit/>
          </a:bodyPr>
          <a:lstStyle/>
          <a:p>
            <a:pPr algn="ctr" eaLnBrk="1" fontAlgn="auto" hangingPunct="1">
              <a:spcBef>
                <a:spcPts val="0"/>
              </a:spcBef>
              <a:spcAft>
                <a:spcPts val="0"/>
              </a:spcAft>
            </a:pPr>
            <a:r>
              <a:rPr lang="en-US" altLang="ja-JP" sz="2400" b="1" dirty="0">
                <a:solidFill>
                  <a:srgbClr val="545454"/>
                </a:solidFill>
                <a:latin typeface="メイリオ" panose="020B0604030504040204" pitchFamily="50" charset="-128"/>
                <a:ea typeface="メイリオ" panose="020B0604030504040204" pitchFamily="50" charset="-128"/>
              </a:rPr>
              <a:t>6500</a:t>
            </a:r>
            <a:r>
              <a:rPr lang="ja-JP" altLang="en-US" sz="2400" b="1" dirty="0">
                <a:solidFill>
                  <a:srgbClr val="545454"/>
                </a:solidFill>
                <a:latin typeface="メイリオ" panose="020B0604030504040204" pitchFamily="50" charset="-128"/>
                <a:ea typeface="メイリオ" panose="020B0604030504040204" pitchFamily="50" charset="-128"/>
              </a:rPr>
              <a:t>万</a:t>
            </a:r>
            <a:r>
              <a:rPr lang="en-US" altLang="ja-JP" sz="2400" b="1" dirty="0">
                <a:solidFill>
                  <a:srgbClr val="545454"/>
                </a:solidFill>
                <a:latin typeface="メイリオ" panose="020B0604030504040204" pitchFamily="50" charset="-128"/>
                <a:ea typeface="メイリオ" panose="020B0604030504040204" pitchFamily="50" charset="-128"/>
              </a:rPr>
              <a:t>UU</a:t>
            </a:r>
            <a:endParaRPr lang="ja-JP" altLang="en-US" sz="2400" b="1" dirty="0">
              <a:solidFill>
                <a:srgbClr val="545454"/>
              </a:solidFill>
              <a:latin typeface="メイリオ" panose="020B0604030504040204" pitchFamily="50" charset="-128"/>
              <a:ea typeface="メイリオ" panose="020B0604030504040204" pitchFamily="50" charset="-128"/>
            </a:endParaRPr>
          </a:p>
        </p:txBody>
      </p:sp>
      <p:sp>
        <p:nvSpPr>
          <p:cNvPr id="73" name="テキスト ボックス 72">
            <a:extLst>
              <a:ext uri="{FF2B5EF4-FFF2-40B4-BE49-F238E27FC236}">
                <a16:creationId xmlns:a16="http://schemas.microsoft.com/office/drawing/2014/main" id="{60C37737-5BD6-17D8-6C04-3508035C1A60}"/>
              </a:ext>
            </a:extLst>
          </p:cNvPr>
          <p:cNvSpPr txBox="1"/>
          <p:nvPr/>
        </p:nvSpPr>
        <p:spPr>
          <a:xfrm>
            <a:off x="3307720" y="5435449"/>
            <a:ext cx="2778698" cy="461665"/>
          </a:xfrm>
          <a:prstGeom prst="rect">
            <a:avLst/>
          </a:prstGeom>
          <a:noFill/>
        </p:spPr>
        <p:txBody>
          <a:bodyPr wrap="square">
            <a:spAutoFit/>
          </a:bodyPr>
          <a:lstStyle/>
          <a:p>
            <a:pPr algn="ctr" eaLnBrk="1" fontAlgn="auto" hangingPunct="1">
              <a:spcBef>
                <a:spcPts val="0"/>
              </a:spcBef>
              <a:spcAft>
                <a:spcPts val="0"/>
              </a:spcAft>
            </a:pPr>
            <a:r>
              <a:rPr lang="en-US" altLang="ja-JP" sz="2400" b="1" dirty="0">
                <a:solidFill>
                  <a:srgbClr val="C9002C"/>
                </a:solidFill>
                <a:latin typeface="メイリオ" panose="020B0604030504040204" pitchFamily="50" charset="-128"/>
                <a:ea typeface="メイリオ" panose="020B0604030504040204" pitchFamily="50" charset="-128"/>
              </a:rPr>
              <a:t>6400</a:t>
            </a:r>
            <a:r>
              <a:rPr lang="ja-JP" altLang="en-US" sz="2400" b="1" dirty="0">
                <a:solidFill>
                  <a:srgbClr val="C9002C"/>
                </a:solidFill>
                <a:latin typeface="メイリオ" panose="020B0604030504040204" pitchFamily="50" charset="-128"/>
                <a:ea typeface="メイリオ" panose="020B0604030504040204" pitchFamily="50" charset="-128"/>
              </a:rPr>
              <a:t>万</a:t>
            </a:r>
            <a:r>
              <a:rPr lang="en-US" altLang="ja-JP" sz="2400" b="1" dirty="0">
                <a:solidFill>
                  <a:srgbClr val="C9002C"/>
                </a:solidFill>
                <a:latin typeface="メイリオ" panose="020B0604030504040204" pitchFamily="50" charset="-128"/>
                <a:ea typeface="メイリオ" panose="020B0604030504040204" pitchFamily="50" charset="-128"/>
              </a:rPr>
              <a:t>UU</a:t>
            </a:r>
            <a:endParaRPr lang="ja-JP" altLang="en-US" sz="2400" b="1" dirty="0">
              <a:solidFill>
                <a:srgbClr val="C9002C"/>
              </a:solidFill>
              <a:latin typeface="メイリオ" panose="020B0604030504040204" pitchFamily="50" charset="-128"/>
              <a:ea typeface="メイリオ" panose="020B0604030504040204" pitchFamily="50" charset="-128"/>
            </a:endParaRPr>
          </a:p>
        </p:txBody>
      </p:sp>
      <p:sp>
        <p:nvSpPr>
          <p:cNvPr id="75" name="テキスト ボックス 13">
            <a:extLst>
              <a:ext uri="{FF2B5EF4-FFF2-40B4-BE49-F238E27FC236}">
                <a16:creationId xmlns:a16="http://schemas.microsoft.com/office/drawing/2014/main" id="{DC652551-FDA3-2C18-EFF6-D8A31A8E42F1}"/>
              </a:ext>
            </a:extLst>
          </p:cNvPr>
          <p:cNvSpPr txBox="1"/>
          <p:nvPr/>
        </p:nvSpPr>
        <p:spPr>
          <a:xfrm>
            <a:off x="9420552" y="6095552"/>
            <a:ext cx="2184073" cy="218634"/>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fontAlgn="auto">
              <a:spcBef>
                <a:spcPts val="0"/>
              </a:spcBef>
              <a:spcAft>
                <a:spcPts val="0"/>
              </a:spcAft>
            </a:pPr>
            <a:r>
              <a:rPr lang="ja-JP" altLang="en-US" sz="800" dirty="0">
                <a:solidFill>
                  <a:srgbClr val="545454"/>
                </a:solidFill>
                <a:latin typeface="メイリオ" panose="020B0604030504040204" pitchFamily="50" charset="-128"/>
              </a:rPr>
              <a:t>出展：ニールセン </a:t>
            </a:r>
            <a:r>
              <a:rPr lang="en-US" altLang="ja-JP" sz="800" dirty="0" err="1">
                <a:solidFill>
                  <a:srgbClr val="545454"/>
                </a:solidFill>
                <a:latin typeface="メイリオ" panose="020B0604030504040204" pitchFamily="50" charset="-128"/>
              </a:rPr>
              <a:t>Netview</a:t>
            </a:r>
            <a:r>
              <a:rPr lang="ja-JP" altLang="en-US" sz="800" dirty="0">
                <a:solidFill>
                  <a:srgbClr val="545454"/>
                </a:solidFill>
                <a:latin typeface="メイリオ" panose="020B0604030504040204" pitchFamily="50" charset="-128"/>
              </a:rPr>
              <a:t>（</a:t>
            </a:r>
            <a:r>
              <a:rPr lang="en-US" altLang="ja-JP" sz="800" dirty="0">
                <a:solidFill>
                  <a:srgbClr val="545454"/>
                </a:solidFill>
                <a:latin typeface="メイリオ" panose="020B0604030504040204" pitchFamily="50" charset="-128"/>
              </a:rPr>
              <a:t>2022</a:t>
            </a:r>
            <a:r>
              <a:rPr lang="ja-JP" altLang="en-US" sz="800" dirty="0">
                <a:solidFill>
                  <a:srgbClr val="545454"/>
                </a:solidFill>
                <a:latin typeface="メイリオ" panose="020B0604030504040204" pitchFamily="50" charset="-128"/>
              </a:rPr>
              <a:t>年</a:t>
            </a:r>
            <a:r>
              <a:rPr lang="en-US" altLang="ja-JP" sz="800" dirty="0">
                <a:solidFill>
                  <a:srgbClr val="545454"/>
                </a:solidFill>
                <a:latin typeface="メイリオ" panose="020B0604030504040204" pitchFamily="50" charset="-128"/>
              </a:rPr>
              <a:t>4</a:t>
            </a:r>
            <a:r>
              <a:rPr lang="ja-JP" altLang="en-US" sz="800" dirty="0">
                <a:solidFill>
                  <a:srgbClr val="545454"/>
                </a:solidFill>
                <a:latin typeface="メイリオ" panose="020B0604030504040204" pitchFamily="50" charset="-128"/>
              </a:rPr>
              <a:t>月）</a:t>
            </a:r>
          </a:p>
        </p:txBody>
      </p:sp>
    </p:spTree>
    <p:extLst>
      <p:ext uri="{BB962C8B-B14F-4D97-AF65-F5344CB8AC3E}">
        <p14:creationId xmlns:p14="http://schemas.microsoft.com/office/powerpoint/2010/main" val="24251655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38B7CC3-4707-5F26-0D40-980854661100}"/>
              </a:ext>
            </a:extLst>
          </p:cNvPr>
          <p:cNvSpPr>
            <a:spLocks noGrp="1"/>
          </p:cNvSpPr>
          <p:nvPr>
            <p:ph type="ctrTitle"/>
          </p:nvPr>
        </p:nvSpPr>
        <p:spPr/>
        <p:txBody>
          <a:bodyPr/>
          <a:lstStyle/>
          <a:p>
            <a:r>
              <a:rPr kumimoji="1" lang="ja-JP" altLang="en-US" dirty="0"/>
              <a:t>ニュースメディアとしての</a:t>
            </a:r>
            <a:r>
              <a:rPr kumimoji="1" lang="en-US" altLang="ja-JP" dirty="0"/>
              <a:t>Yahoo! JAPAN</a:t>
            </a:r>
            <a:r>
              <a:rPr kumimoji="1" lang="ja-JP" altLang="en-US" dirty="0"/>
              <a:t>特性</a:t>
            </a:r>
          </a:p>
        </p:txBody>
      </p:sp>
      <p:sp>
        <p:nvSpPr>
          <p:cNvPr id="3" name="テキスト プレースホルダー 2">
            <a:extLst>
              <a:ext uri="{FF2B5EF4-FFF2-40B4-BE49-F238E27FC236}">
                <a16:creationId xmlns:a16="http://schemas.microsoft.com/office/drawing/2014/main" id="{B4F96815-75DA-B980-66B7-74B88D549D18}"/>
              </a:ext>
            </a:extLst>
          </p:cNvPr>
          <p:cNvSpPr>
            <a:spLocks noGrp="1"/>
          </p:cNvSpPr>
          <p:nvPr>
            <p:ph type="body" sz="quarter" idx="10"/>
          </p:nvPr>
        </p:nvSpPr>
        <p:spPr/>
        <p: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Yahoo!</a:t>
            </a: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 </a:t>
            </a:r>
            <a:r>
              <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JAPAN</a:t>
            </a: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は国内最大級のニュースメディア</a:t>
            </a:r>
            <a:endPar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潜在ニーズ</a:t>
            </a:r>
            <a:r>
              <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大規模リーチ獲得を実現することに最も適した媒体</a:t>
            </a:r>
            <a:endPar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p>
            <a:endParaRPr kumimoji="1" lang="ja-JP" altLang="en-US" dirty="0"/>
          </a:p>
        </p:txBody>
      </p:sp>
      <p:sp>
        <p:nvSpPr>
          <p:cNvPr id="14" name="テキスト ボックス 13">
            <a:extLst>
              <a:ext uri="{FF2B5EF4-FFF2-40B4-BE49-F238E27FC236}">
                <a16:creationId xmlns:a16="http://schemas.microsoft.com/office/drawing/2014/main" id="{8C793AD8-668C-6A4B-B2B3-B14F1E875B38}"/>
              </a:ext>
            </a:extLst>
          </p:cNvPr>
          <p:cNvSpPr txBox="1"/>
          <p:nvPr/>
        </p:nvSpPr>
        <p:spPr>
          <a:xfrm>
            <a:off x="4592681" y="2496605"/>
            <a:ext cx="6288901" cy="523220"/>
          </a:xfrm>
          <a:prstGeom prst="rect">
            <a:avLst/>
          </a:prstGeom>
          <a:noFill/>
        </p:spPr>
        <p:txBody>
          <a:bodyPr wrap="none" rtlCol="0">
            <a:spAutoFit/>
          </a:bodyPr>
          <a:lstStyle/>
          <a:p>
            <a:pPr eaLnBrk="1" fontAlgn="auto" hangingPunct="1">
              <a:spcBef>
                <a:spcPts val="0"/>
              </a:spcBef>
              <a:spcAft>
                <a:spcPts val="0"/>
              </a:spcAft>
            </a:pPr>
            <a:r>
              <a:rPr lang="ja-JP" altLang="en-US" sz="2800" b="1" dirty="0">
                <a:solidFill>
                  <a:srgbClr val="545454"/>
                </a:solidFill>
                <a:latin typeface="Calibri" panose="020F0502020204030204"/>
                <a:ea typeface="メイリオ" panose="020B0604030504040204" pitchFamily="50" charset="-128"/>
              </a:rPr>
              <a:t>＝　国内最大規模のニュースメディア</a:t>
            </a:r>
          </a:p>
        </p:txBody>
      </p:sp>
      <p:sp>
        <p:nvSpPr>
          <p:cNvPr id="15" name="片側の 2 つの角を丸めた四角形 25">
            <a:extLst>
              <a:ext uri="{FF2B5EF4-FFF2-40B4-BE49-F238E27FC236}">
                <a16:creationId xmlns:a16="http://schemas.microsoft.com/office/drawing/2014/main" id="{831D3433-70F9-44E6-3439-6D50D66EA8AD}"/>
              </a:ext>
            </a:extLst>
          </p:cNvPr>
          <p:cNvSpPr/>
          <p:nvPr/>
        </p:nvSpPr>
        <p:spPr>
          <a:xfrm>
            <a:off x="657597" y="3775367"/>
            <a:ext cx="3540135" cy="2409045"/>
          </a:xfrm>
          <a:prstGeom prst="round2SameRect">
            <a:avLst>
              <a:gd name="adj1" fmla="val 0"/>
              <a:gd name="adj2" fmla="val 0"/>
            </a:avLst>
          </a:prstGeom>
          <a:solidFill>
            <a:srgbClr val="F5F5F5"/>
          </a:solidFill>
          <a:ln w="25400" cap="flat" cmpd="sng" algn="ctr">
            <a:noFill/>
            <a:prstDash val="solid"/>
          </a:ln>
          <a:effectLst>
            <a:outerShdw blurRad="38100" dist="25400" dir="2700000" algn="tl" rotWithShape="0">
              <a:prstClr val="black">
                <a:alpha val="40000"/>
              </a:prstClr>
            </a:outerShdw>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1" i="0" u="none" strike="noStrike" kern="0" cap="none" spc="0" normalizeH="0" baseline="0" noProof="0" dirty="0">
                <a:ln>
                  <a:noFill/>
                </a:ln>
                <a:solidFill>
                  <a:srgbClr val="545454"/>
                </a:solidFill>
                <a:effectLst/>
                <a:uLnTx/>
                <a:uFillTx/>
                <a:latin typeface="メイリオ"/>
                <a:ea typeface="メイリオ"/>
              </a:rPr>
              <a:t>①最大規模ニュースメディア</a:t>
            </a:r>
            <a:endParaRPr kumimoji="0" lang="en-US" altLang="ja-JP" sz="2000" b="1" i="0" u="none" strike="noStrike" kern="0" cap="none" spc="0" normalizeH="0" baseline="0" noProof="0" dirty="0">
              <a:ln>
                <a:noFill/>
              </a:ln>
              <a:solidFill>
                <a:srgbClr val="545454"/>
              </a:solidFill>
              <a:effectLst/>
              <a:uLnTx/>
              <a:uFillTx/>
              <a:latin typeface="メイリオ"/>
              <a:ea typeface="メイリオ"/>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2000" b="1" i="0" u="none" strike="noStrike" kern="0" cap="none" spc="0" normalizeH="0" baseline="0" noProof="0" dirty="0">
              <a:ln>
                <a:noFill/>
              </a:ln>
              <a:solidFill>
                <a:srgbClr val="545454"/>
              </a:solidFill>
              <a:effectLst/>
              <a:uLnTx/>
              <a:uFillTx/>
              <a:latin typeface="メイリオ"/>
              <a:ea typeface="メイリオ"/>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srgbClr val="545454"/>
                </a:solidFill>
                <a:effectLst/>
                <a:uLnTx/>
                <a:uFillTx/>
                <a:latin typeface="メイリオ"/>
                <a:ea typeface="メイリオ"/>
              </a:rPr>
              <a:t>非デジタルを含めた</a:t>
            </a:r>
            <a:endParaRPr kumimoji="0" lang="en-US" altLang="ja-JP" sz="1600" b="0" i="0" u="none" strike="noStrike" kern="0" cap="none" spc="0" normalizeH="0" baseline="0" noProof="0" dirty="0">
              <a:ln>
                <a:noFill/>
              </a:ln>
              <a:solidFill>
                <a:srgbClr val="545454"/>
              </a:solidFill>
              <a:effectLst/>
              <a:uLnTx/>
              <a:uFillTx/>
              <a:latin typeface="メイリオ"/>
              <a:ea typeface="メイリオ"/>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srgbClr val="545454"/>
                </a:solidFill>
                <a:effectLst/>
                <a:uLnTx/>
                <a:uFillTx/>
                <a:latin typeface="メイリオ"/>
                <a:ea typeface="メイリオ"/>
              </a:rPr>
              <a:t>国内ニュースメディアで最大規模</a:t>
            </a:r>
            <a:endParaRPr kumimoji="0" lang="en-US" altLang="ja-JP" sz="1600" b="0" i="0" u="none" strike="noStrike" kern="0" cap="none" spc="0" normalizeH="0" baseline="0" noProof="0" dirty="0">
              <a:ln>
                <a:noFill/>
              </a:ln>
              <a:solidFill>
                <a:srgbClr val="545454"/>
              </a:solidFill>
              <a:effectLst/>
              <a:uLnTx/>
              <a:uFillTx/>
              <a:latin typeface="メイリオ"/>
              <a:ea typeface="メイリオ"/>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srgbClr val="545454"/>
                </a:solidFill>
                <a:effectLst/>
                <a:uLnTx/>
                <a:uFillTx/>
                <a:latin typeface="メイリオ"/>
                <a:ea typeface="メイリオ"/>
              </a:rPr>
              <a:t>老若男女が幅広く利用</a:t>
            </a:r>
            <a:endParaRPr kumimoji="0" lang="en-US" altLang="ja-JP" sz="1600" b="0" i="0" u="none" strike="noStrike" kern="0" cap="none" spc="0" normalizeH="0" baseline="0" noProof="0" dirty="0">
              <a:ln>
                <a:noFill/>
              </a:ln>
              <a:solidFill>
                <a:srgbClr val="545454"/>
              </a:solidFill>
              <a:effectLst/>
              <a:uLnTx/>
              <a:uFillTx/>
              <a:latin typeface="メイリオ"/>
              <a:ea typeface="メイリオ"/>
            </a:endParaRPr>
          </a:p>
        </p:txBody>
      </p:sp>
      <p:sp>
        <p:nvSpPr>
          <p:cNvPr id="16" name="片側の 2 つの角を丸めた四角形 25">
            <a:extLst>
              <a:ext uri="{FF2B5EF4-FFF2-40B4-BE49-F238E27FC236}">
                <a16:creationId xmlns:a16="http://schemas.microsoft.com/office/drawing/2014/main" id="{2DFB8949-512E-913F-AA96-A3445680B5D9}"/>
              </a:ext>
            </a:extLst>
          </p:cNvPr>
          <p:cNvSpPr/>
          <p:nvPr/>
        </p:nvSpPr>
        <p:spPr>
          <a:xfrm>
            <a:off x="4307112" y="3775367"/>
            <a:ext cx="3540135" cy="2409045"/>
          </a:xfrm>
          <a:prstGeom prst="round2SameRect">
            <a:avLst>
              <a:gd name="adj1" fmla="val 0"/>
              <a:gd name="adj2" fmla="val 0"/>
            </a:avLst>
          </a:prstGeom>
          <a:solidFill>
            <a:srgbClr val="F5F5F5"/>
          </a:solidFill>
          <a:ln w="25400" cap="flat" cmpd="sng" algn="ctr">
            <a:noFill/>
            <a:prstDash val="solid"/>
          </a:ln>
          <a:effectLst>
            <a:outerShdw blurRad="38100" dist="25400" dir="2700000" algn="tl" rotWithShape="0">
              <a:prstClr val="black">
                <a:alpha val="40000"/>
              </a:prstClr>
            </a:outerShdw>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1" i="0" u="none" strike="noStrike" kern="0" cap="none" spc="0" normalizeH="0" baseline="0" noProof="0" dirty="0">
                <a:ln>
                  <a:noFill/>
                </a:ln>
                <a:solidFill>
                  <a:srgbClr val="545454"/>
                </a:solidFill>
                <a:effectLst/>
                <a:uLnTx/>
                <a:uFillTx/>
                <a:latin typeface="メイリオ"/>
                <a:ea typeface="メイリオ"/>
              </a:rPr>
              <a:t>②世の中ゴト確認メディア</a:t>
            </a:r>
            <a:endParaRPr kumimoji="0" lang="en-US" altLang="ja-JP" sz="2000" b="1" i="0" u="none" strike="noStrike" kern="0" cap="none" spc="0" normalizeH="0" baseline="0" noProof="0" dirty="0">
              <a:ln>
                <a:noFill/>
              </a:ln>
              <a:solidFill>
                <a:srgbClr val="545454"/>
              </a:solidFill>
              <a:effectLst/>
              <a:uLnTx/>
              <a:uFillTx/>
              <a:latin typeface="メイリオ"/>
              <a:ea typeface="メイリオ"/>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2000" b="1" i="0" u="none" strike="noStrike" kern="0" cap="none" spc="0" normalizeH="0" baseline="0" noProof="0" dirty="0">
              <a:ln>
                <a:noFill/>
              </a:ln>
              <a:solidFill>
                <a:srgbClr val="545454"/>
              </a:solidFill>
              <a:effectLst/>
              <a:uLnTx/>
              <a:uFillTx/>
              <a:latin typeface="メイリオ"/>
              <a:ea typeface="メイリオ"/>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srgbClr val="545454"/>
                </a:solidFill>
                <a:effectLst/>
                <a:uLnTx/>
                <a:uFillTx/>
                <a:latin typeface="メイリオ"/>
                <a:ea typeface="メイリオ"/>
              </a:rPr>
              <a:t>世の中の話題やその反応を</a:t>
            </a:r>
            <a:endParaRPr kumimoji="0" lang="en-US" altLang="ja-JP" sz="1600" b="0" i="0" u="none" strike="noStrike" kern="0" cap="none" spc="0" normalizeH="0" baseline="0" noProof="0" dirty="0">
              <a:ln>
                <a:noFill/>
              </a:ln>
              <a:solidFill>
                <a:srgbClr val="545454"/>
              </a:solidFill>
              <a:effectLst/>
              <a:uLnTx/>
              <a:uFillTx/>
              <a:latin typeface="メイリオ"/>
              <a:ea typeface="メイリオ"/>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srgbClr val="545454"/>
                </a:solidFill>
                <a:effectLst/>
                <a:uLnTx/>
                <a:uFillTx/>
                <a:latin typeface="メイリオ"/>
                <a:ea typeface="メイリオ"/>
              </a:rPr>
              <a:t>確認する目的での利用が多い</a:t>
            </a:r>
            <a:endParaRPr kumimoji="0" lang="en-US" altLang="ja-JP" sz="1600" b="0" i="0" u="none" strike="noStrike" kern="0" cap="none" spc="0" normalizeH="0" baseline="0" noProof="0" dirty="0">
              <a:ln>
                <a:noFill/>
              </a:ln>
              <a:solidFill>
                <a:srgbClr val="545454"/>
              </a:solidFill>
              <a:effectLst/>
              <a:uLnTx/>
              <a:uFillTx/>
              <a:latin typeface="メイリオ"/>
              <a:ea typeface="メイリオ"/>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600" b="0" i="0" u="none" strike="noStrike" kern="0" cap="none" spc="0" normalizeH="0" baseline="0" noProof="0" dirty="0">
                <a:ln>
                  <a:noFill/>
                </a:ln>
                <a:solidFill>
                  <a:srgbClr val="545454"/>
                </a:solidFill>
                <a:effectLst/>
                <a:uLnTx/>
                <a:uFillTx/>
                <a:latin typeface="メイリオ"/>
                <a:ea typeface="メイリオ"/>
              </a:rPr>
              <a:t>SNS</a:t>
            </a:r>
            <a:r>
              <a:rPr kumimoji="0" lang="ja-JP" altLang="en-US" sz="1600" b="0" i="0" u="none" strike="noStrike" kern="0" cap="none" spc="0" normalizeH="0" baseline="0" noProof="0" dirty="0">
                <a:ln>
                  <a:noFill/>
                </a:ln>
                <a:solidFill>
                  <a:srgbClr val="545454"/>
                </a:solidFill>
                <a:effectLst/>
                <a:uLnTx/>
                <a:uFillTx/>
                <a:latin typeface="メイリオ"/>
                <a:ea typeface="メイリオ"/>
              </a:rPr>
              <a:t>上の発信ソースになることも</a:t>
            </a:r>
            <a:endParaRPr kumimoji="0" lang="en-US" altLang="ja-JP" sz="1600" b="0" i="0" u="none" strike="noStrike" kern="0" cap="none" spc="0" normalizeH="0" baseline="0" noProof="0" dirty="0">
              <a:ln>
                <a:noFill/>
              </a:ln>
              <a:solidFill>
                <a:srgbClr val="545454"/>
              </a:solidFill>
              <a:effectLst/>
              <a:uLnTx/>
              <a:uFillTx/>
              <a:latin typeface="メイリオ"/>
              <a:ea typeface="メイリオ"/>
            </a:endParaRPr>
          </a:p>
        </p:txBody>
      </p:sp>
      <p:sp>
        <p:nvSpPr>
          <p:cNvPr id="17" name="片側の 2 つの角を丸めた四角形 25">
            <a:extLst>
              <a:ext uri="{FF2B5EF4-FFF2-40B4-BE49-F238E27FC236}">
                <a16:creationId xmlns:a16="http://schemas.microsoft.com/office/drawing/2014/main" id="{D81A9B25-8E3F-AF09-0104-8ADB6CD613E9}"/>
              </a:ext>
            </a:extLst>
          </p:cNvPr>
          <p:cNvSpPr/>
          <p:nvPr/>
        </p:nvSpPr>
        <p:spPr>
          <a:xfrm>
            <a:off x="7945182" y="3775367"/>
            <a:ext cx="3540135" cy="2409045"/>
          </a:xfrm>
          <a:prstGeom prst="round2SameRect">
            <a:avLst>
              <a:gd name="adj1" fmla="val 0"/>
              <a:gd name="adj2" fmla="val 0"/>
            </a:avLst>
          </a:prstGeom>
          <a:solidFill>
            <a:srgbClr val="F5F5F5"/>
          </a:solidFill>
          <a:ln w="25400" cap="flat" cmpd="sng" algn="ctr">
            <a:noFill/>
            <a:prstDash val="solid"/>
          </a:ln>
          <a:effectLst>
            <a:outerShdw blurRad="38100" dist="25400" dir="2700000" algn="tl" rotWithShape="0">
              <a:prstClr val="black">
                <a:alpha val="40000"/>
              </a:prstClr>
            </a:outerShdw>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1" i="0" u="none" strike="noStrike" kern="0" cap="none" spc="0" normalizeH="0" baseline="0" noProof="0" dirty="0">
                <a:ln>
                  <a:noFill/>
                </a:ln>
                <a:solidFill>
                  <a:srgbClr val="545454"/>
                </a:solidFill>
                <a:effectLst/>
                <a:uLnTx/>
                <a:uFillTx/>
                <a:latin typeface="メイリオ"/>
                <a:ea typeface="メイリオ"/>
              </a:rPr>
              <a:t>③能動的習慣接触メディア</a:t>
            </a:r>
            <a:endParaRPr kumimoji="0" lang="en-US" altLang="ja-JP" sz="2000" b="1" i="0" u="none" strike="noStrike" kern="0" cap="none" spc="0" normalizeH="0" baseline="0" noProof="0" dirty="0">
              <a:ln>
                <a:noFill/>
              </a:ln>
              <a:solidFill>
                <a:srgbClr val="545454"/>
              </a:solidFill>
              <a:effectLst/>
              <a:uLnTx/>
              <a:uFillTx/>
              <a:latin typeface="メイリオ"/>
              <a:ea typeface="メイリオ"/>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2000" b="1" i="0" u="none" strike="noStrike" kern="0" cap="none" spc="0" normalizeH="0" baseline="0" noProof="0" dirty="0">
              <a:ln>
                <a:noFill/>
              </a:ln>
              <a:solidFill>
                <a:srgbClr val="545454"/>
              </a:solidFill>
              <a:effectLst/>
              <a:uLnTx/>
              <a:uFillTx/>
              <a:latin typeface="メイリオ"/>
              <a:ea typeface="メイリオ"/>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srgbClr val="545454"/>
                </a:solidFill>
                <a:effectLst/>
                <a:uLnTx/>
                <a:uFillTx/>
                <a:latin typeface="メイリオ"/>
                <a:ea typeface="メイリオ"/>
              </a:rPr>
              <a:t>生活の中で習慣的に</a:t>
            </a:r>
            <a:endParaRPr kumimoji="0" lang="en-US" altLang="ja-JP" sz="1600" b="0" i="0" u="none" strike="noStrike" kern="0" cap="none" spc="0" normalizeH="0" baseline="0" noProof="0" dirty="0">
              <a:ln>
                <a:noFill/>
              </a:ln>
              <a:solidFill>
                <a:srgbClr val="545454"/>
              </a:solidFill>
              <a:effectLst/>
              <a:uLnTx/>
              <a:uFillTx/>
              <a:latin typeface="メイリオ"/>
              <a:ea typeface="メイリオ"/>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srgbClr val="545454"/>
                </a:solidFill>
                <a:effectLst/>
                <a:uLnTx/>
                <a:uFillTx/>
                <a:latin typeface="メイリオ"/>
                <a:ea typeface="メイリオ"/>
              </a:rPr>
              <a:t>最新ニュースをチェックするために</a:t>
            </a:r>
            <a:endParaRPr kumimoji="0" lang="en-US" altLang="ja-JP" sz="1600" b="0" i="0" u="none" strike="noStrike" kern="0" cap="none" spc="0" normalizeH="0" baseline="0" noProof="0" dirty="0">
              <a:ln>
                <a:noFill/>
              </a:ln>
              <a:solidFill>
                <a:srgbClr val="545454"/>
              </a:solidFill>
              <a:effectLst/>
              <a:uLnTx/>
              <a:uFillTx/>
              <a:latin typeface="メイリオ"/>
              <a:ea typeface="メイリオ"/>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srgbClr val="545454"/>
                </a:solidFill>
                <a:effectLst/>
                <a:uLnTx/>
                <a:uFillTx/>
                <a:latin typeface="メイリオ"/>
                <a:ea typeface="メイリオ"/>
              </a:rPr>
              <a:t>繰り返し来訪する傾向</a:t>
            </a:r>
            <a:endParaRPr kumimoji="0" lang="en-US" altLang="ja-JP" sz="1600" b="0" i="0" u="none" strike="noStrike" kern="0" cap="none" spc="0" normalizeH="0" baseline="0" noProof="0" dirty="0">
              <a:ln>
                <a:noFill/>
              </a:ln>
              <a:solidFill>
                <a:srgbClr val="545454"/>
              </a:solidFill>
              <a:effectLst/>
              <a:uLnTx/>
              <a:uFillTx/>
              <a:latin typeface="メイリオ"/>
              <a:ea typeface="メイリオ"/>
            </a:endParaRPr>
          </a:p>
        </p:txBody>
      </p:sp>
      <p:sp>
        <p:nvSpPr>
          <p:cNvPr id="18" name="正方形/長方形 17">
            <a:extLst>
              <a:ext uri="{FF2B5EF4-FFF2-40B4-BE49-F238E27FC236}">
                <a16:creationId xmlns:a16="http://schemas.microsoft.com/office/drawing/2014/main" id="{1BB26B0F-B073-649C-BB4C-FDEE0187C9BF}"/>
              </a:ext>
            </a:extLst>
          </p:cNvPr>
          <p:cNvSpPr/>
          <p:nvPr/>
        </p:nvSpPr>
        <p:spPr>
          <a:xfrm>
            <a:off x="706682" y="2194045"/>
            <a:ext cx="10778636" cy="1081391"/>
          </a:xfrm>
          <a:prstGeom prst="rect">
            <a:avLst/>
          </a:prstGeom>
          <a:noFill/>
          <a:ln w="38100" cap="flat" cmpd="sng" algn="ctr">
            <a:solidFill>
              <a:srgbClr val="C9002C"/>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cxnSp>
        <p:nvCxnSpPr>
          <p:cNvPr id="19" name="直線コネクタ 18">
            <a:extLst>
              <a:ext uri="{FF2B5EF4-FFF2-40B4-BE49-F238E27FC236}">
                <a16:creationId xmlns:a16="http://schemas.microsoft.com/office/drawing/2014/main" id="{96C352B4-7483-EA1B-398B-60915E844159}"/>
              </a:ext>
            </a:extLst>
          </p:cNvPr>
          <p:cNvCxnSpPr>
            <a:stCxn id="18" idx="2"/>
          </p:cNvCxnSpPr>
          <p:nvPr/>
        </p:nvCxnSpPr>
        <p:spPr>
          <a:xfrm>
            <a:off x="6096000" y="3275436"/>
            <a:ext cx="2601" cy="436123"/>
          </a:xfrm>
          <a:prstGeom prst="line">
            <a:avLst/>
          </a:prstGeom>
          <a:noFill/>
          <a:ln w="38100" cap="flat" cmpd="sng" algn="ctr">
            <a:solidFill>
              <a:srgbClr val="C9002C"/>
            </a:solidFill>
            <a:prstDash val="solid"/>
          </a:ln>
          <a:effectLst/>
        </p:spPr>
      </p:cxnSp>
      <p:cxnSp>
        <p:nvCxnSpPr>
          <p:cNvPr id="20" name="直線コネクタ 19">
            <a:extLst>
              <a:ext uri="{FF2B5EF4-FFF2-40B4-BE49-F238E27FC236}">
                <a16:creationId xmlns:a16="http://schemas.microsoft.com/office/drawing/2014/main" id="{A049CFE5-8067-C726-4F84-77EDFF5AC998}"/>
              </a:ext>
            </a:extLst>
          </p:cNvPr>
          <p:cNvCxnSpPr/>
          <p:nvPr/>
        </p:nvCxnSpPr>
        <p:spPr>
          <a:xfrm>
            <a:off x="2451946" y="3490490"/>
            <a:ext cx="7288107" cy="0"/>
          </a:xfrm>
          <a:prstGeom prst="line">
            <a:avLst/>
          </a:prstGeom>
          <a:noFill/>
          <a:ln w="38100" cap="flat" cmpd="sng" algn="ctr">
            <a:solidFill>
              <a:srgbClr val="C9002C"/>
            </a:solidFill>
            <a:prstDash val="solid"/>
          </a:ln>
          <a:effectLst/>
        </p:spPr>
      </p:cxnSp>
      <p:cxnSp>
        <p:nvCxnSpPr>
          <p:cNvPr id="21" name="直線コネクタ 20">
            <a:extLst>
              <a:ext uri="{FF2B5EF4-FFF2-40B4-BE49-F238E27FC236}">
                <a16:creationId xmlns:a16="http://schemas.microsoft.com/office/drawing/2014/main" id="{3AD4BCA5-F443-5495-2F06-40EAF66BD894}"/>
              </a:ext>
            </a:extLst>
          </p:cNvPr>
          <p:cNvCxnSpPr>
            <a:cxnSpLocks/>
          </p:cNvCxnSpPr>
          <p:nvPr/>
        </p:nvCxnSpPr>
        <p:spPr>
          <a:xfrm>
            <a:off x="2466033" y="3502489"/>
            <a:ext cx="0" cy="209070"/>
          </a:xfrm>
          <a:prstGeom prst="line">
            <a:avLst/>
          </a:prstGeom>
          <a:noFill/>
          <a:ln w="38100" cap="flat" cmpd="sng" algn="ctr">
            <a:solidFill>
              <a:srgbClr val="C9002C"/>
            </a:solidFill>
            <a:prstDash val="solid"/>
          </a:ln>
          <a:effectLst/>
        </p:spPr>
      </p:cxnSp>
      <p:cxnSp>
        <p:nvCxnSpPr>
          <p:cNvPr id="22" name="直線コネクタ 21">
            <a:extLst>
              <a:ext uri="{FF2B5EF4-FFF2-40B4-BE49-F238E27FC236}">
                <a16:creationId xmlns:a16="http://schemas.microsoft.com/office/drawing/2014/main" id="{2ABABEB0-5E41-F093-108D-B26A4C638369}"/>
              </a:ext>
            </a:extLst>
          </p:cNvPr>
          <p:cNvCxnSpPr>
            <a:cxnSpLocks/>
          </p:cNvCxnSpPr>
          <p:nvPr/>
        </p:nvCxnSpPr>
        <p:spPr>
          <a:xfrm>
            <a:off x="9723352" y="3502489"/>
            <a:ext cx="0" cy="209070"/>
          </a:xfrm>
          <a:prstGeom prst="line">
            <a:avLst/>
          </a:prstGeom>
          <a:noFill/>
          <a:ln w="38100" cap="flat" cmpd="sng" algn="ctr">
            <a:solidFill>
              <a:srgbClr val="C9002C"/>
            </a:solidFill>
            <a:prstDash val="solid"/>
          </a:ln>
          <a:effectLst/>
        </p:spPr>
      </p:cxnSp>
      <p:pic>
        <p:nvPicPr>
          <p:cNvPr id="23" name="図 22" descr="ロゴ&#10;&#10;自動的に生成された説明">
            <a:extLst>
              <a:ext uri="{FF2B5EF4-FFF2-40B4-BE49-F238E27FC236}">
                <a16:creationId xmlns:a16="http://schemas.microsoft.com/office/drawing/2014/main" id="{62A2D3A3-FBFA-7C24-C677-864BF0BDFCA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15620" y="2286540"/>
            <a:ext cx="2917696" cy="919074"/>
          </a:xfrm>
          <a:prstGeom prst="rect">
            <a:avLst/>
          </a:prstGeom>
        </p:spPr>
      </p:pic>
    </p:spTree>
    <p:extLst>
      <p:ext uri="{BB962C8B-B14F-4D97-AF65-F5344CB8AC3E}">
        <p14:creationId xmlns:p14="http://schemas.microsoft.com/office/powerpoint/2010/main" val="203754844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E97F6D4-4736-AC52-21CC-4BE48C0A5401}"/>
              </a:ext>
            </a:extLst>
          </p:cNvPr>
          <p:cNvSpPr>
            <a:spLocks noGrp="1"/>
          </p:cNvSpPr>
          <p:nvPr>
            <p:ph type="ctrTitle"/>
          </p:nvPr>
        </p:nvSpPr>
        <p:spPr/>
        <p:txBody>
          <a:bodyPr/>
          <a:lstStyle/>
          <a:p>
            <a:r>
              <a:rPr kumimoji="1" lang="ja-JP" altLang="en-US" dirty="0"/>
              <a:t>①最大級ニュースメディア</a:t>
            </a:r>
          </a:p>
        </p:txBody>
      </p:sp>
      <p:sp>
        <p:nvSpPr>
          <p:cNvPr id="3" name="テキスト プレースホルダー 2">
            <a:extLst>
              <a:ext uri="{FF2B5EF4-FFF2-40B4-BE49-F238E27FC236}">
                <a16:creationId xmlns:a16="http://schemas.microsoft.com/office/drawing/2014/main" id="{64A2A3B3-41FD-4D0A-2F10-E5A6C5616EB4}"/>
              </a:ext>
            </a:extLst>
          </p:cNvPr>
          <p:cNvSpPr>
            <a:spLocks noGrp="1"/>
          </p:cNvSpPr>
          <p:nvPr>
            <p:ph type="body" sz="quarter" idx="10"/>
          </p:nvPr>
        </p:nvSpPr>
        <p:spPr/>
        <p: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オンライン・オフラインのあらゆるニュースメディアのなかで最も高いリーチ率</a:t>
            </a:r>
          </a:p>
          <a:p>
            <a:endParaRPr kumimoji="1" lang="ja-JP" altLang="en-US" dirty="0"/>
          </a:p>
        </p:txBody>
      </p:sp>
      <p:pic>
        <p:nvPicPr>
          <p:cNvPr id="4" name="図 3">
            <a:extLst>
              <a:ext uri="{FF2B5EF4-FFF2-40B4-BE49-F238E27FC236}">
                <a16:creationId xmlns:a16="http://schemas.microsoft.com/office/drawing/2014/main" id="{0A4681FF-B439-0BA5-8299-5B40A50916AF}"/>
              </a:ext>
            </a:extLst>
          </p:cNvPr>
          <p:cNvPicPr>
            <a:picLocks noChangeAspect="1"/>
          </p:cNvPicPr>
          <p:nvPr/>
        </p:nvPicPr>
        <p:blipFill rotWithShape="1">
          <a:blip r:embed="rId2"/>
          <a:srcRect t="81056" r="70665"/>
          <a:stretch/>
        </p:blipFill>
        <p:spPr>
          <a:xfrm>
            <a:off x="8425952" y="4801996"/>
            <a:ext cx="3085056" cy="865813"/>
          </a:xfrm>
          <a:prstGeom prst="rect">
            <a:avLst/>
          </a:prstGeom>
        </p:spPr>
      </p:pic>
      <p:pic>
        <p:nvPicPr>
          <p:cNvPr id="5" name="グラフィックス 14" descr="王冠 枠線">
            <a:extLst>
              <a:ext uri="{FF2B5EF4-FFF2-40B4-BE49-F238E27FC236}">
                <a16:creationId xmlns:a16="http://schemas.microsoft.com/office/drawing/2014/main" id="{750E6C90-0861-4E86-5C6B-BD7DE98718E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327715" y="2209613"/>
            <a:ext cx="613130" cy="613130"/>
          </a:xfrm>
          <a:prstGeom prst="rect">
            <a:avLst/>
          </a:prstGeom>
        </p:spPr>
      </p:pic>
      <p:pic>
        <p:nvPicPr>
          <p:cNvPr id="6" name="図 5">
            <a:extLst>
              <a:ext uri="{FF2B5EF4-FFF2-40B4-BE49-F238E27FC236}">
                <a16:creationId xmlns:a16="http://schemas.microsoft.com/office/drawing/2014/main" id="{B82CF9CF-5E68-3121-8B33-F7E0BBB68E02}"/>
              </a:ext>
            </a:extLst>
          </p:cNvPr>
          <p:cNvPicPr>
            <a:picLocks noChangeAspect="1"/>
          </p:cNvPicPr>
          <p:nvPr/>
        </p:nvPicPr>
        <p:blipFill>
          <a:blip r:embed="rId5"/>
          <a:stretch>
            <a:fillRect/>
          </a:stretch>
        </p:blipFill>
        <p:spPr>
          <a:xfrm>
            <a:off x="1219315" y="2121171"/>
            <a:ext cx="10291693" cy="3761558"/>
          </a:xfrm>
          <a:prstGeom prst="rect">
            <a:avLst/>
          </a:prstGeom>
        </p:spPr>
      </p:pic>
      <p:pic>
        <p:nvPicPr>
          <p:cNvPr id="7" name="図 6">
            <a:extLst>
              <a:ext uri="{FF2B5EF4-FFF2-40B4-BE49-F238E27FC236}">
                <a16:creationId xmlns:a16="http://schemas.microsoft.com/office/drawing/2014/main" id="{B541A815-97B1-1900-37E5-BCA94504543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6438" y="2403285"/>
            <a:ext cx="1756768" cy="289952"/>
          </a:xfrm>
          <a:prstGeom prst="rect">
            <a:avLst/>
          </a:prstGeom>
        </p:spPr>
      </p:pic>
      <p:sp>
        <p:nvSpPr>
          <p:cNvPr id="8" name="テキスト ボックス 7">
            <a:extLst>
              <a:ext uri="{FF2B5EF4-FFF2-40B4-BE49-F238E27FC236}">
                <a16:creationId xmlns:a16="http://schemas.microsoft.com/office/drawing/2014/main" id="{3E31610A-2D29-79CE-7618-24EB744388D1}"/>
              </a:ext>
            </a:extLst>
          </p:cNvPr>
          <p:cNvSpPr txBox="1"/>
          <p:nvPr/>
        </p:nvSpPr>
        <p:spPr>
          <a:xfrm>
            <a:off x="901127" y="3005134"/>
            <a:ext cx="1632079" cy="261610"/>
          </a:xfrm>
          <a:prstGeom prst="rect">
            <a:avLst/>
          </a:prstGeom>
          <a:solidFill>
            <a:srgbClr val="FFFFFF"/>
          </a:solidFill>
        </p:spPr>
        <p:txBody>
          <a:bodyPr wrap="square" rtlCol="0">
            <a:spAutoFit/>
          </a:bodyPr>
          <a:lstStyle/>
          <a:p>
            <a:pPr algn="r"/>
            <a:r>
              <a:rPr kumimoji="1" lang="ja-JP" altLang="en-US" sz="1100" dirty="0"/>
              <a:t>テレビニュース番組</a:t>
            </a:r>
            <a:r>
              <a:rPr kumimoji="1" lang="en-US" altLang="ja-JP" sz="1100" dirty="0"/>
              <a:t>A</a:t>
            </a:r>
            <a:endParaRPr kumimoji="1" lang="ja-JP" altLang="en-US" sz="1100" dirty="0"/>
          </a:p>
        </p:txBody>
      </p:sp>
      <p:sp>
        <p:nvSpPr>
          <p:cNvPr id="9" name="テキスト ボックス 8">
            <a:extLst>
              <a:ext uri="{FF2B5EF4-FFF2-40B4-BE49-F238E27FC236}">
                <a16:creationId xmlns:a16="http://schemas.microsoft.com/office/drawing/2014/main" id="{606837E4-7634-CB4F-3D3C-65AD94F019D8}"/>
              </a:ext>
            </a:extLst>
          </p:cNvPr>
          <p:cNvSpPr txBox="1"/>
          <p:nvPr/>
        </p:nvSpPr>
        <p:spPr>
          <a:xfrm>
            <a:off x="901127" y="3578641"/>
            <a:ext cx="1632079" cy="261610"/>
          </a:xfrm>
          <a:prstGeom prst="rect">
            <a:avLst/>
          </a:prstGeom>
          <a:solidFill>
            <a:srgbClr val="FFFFFF"/>
          </a:solidFill>
        </p:spPr>
        <p:txBody>
          <a:bodyPr wrap="square" rtlCol="0">
            <a:spAutoFit/>
          </a:bodyPr>
          <a:lstStyle/>
          <a:p>
            <a:pPr algn="r"/>
            <a:r>
              <a:rPr kumimoji="1" lang="ja-JP" altLang="en-US" sz="1100" dirty="0"/>
              <a:t>テレビニュース番組</a:t>
            </a:r>
            <a:r>
              <a:rPr kumimoji="1" lang="en-US" altLang="ja-JP" sz="1100" dirty="0"/>
              <a:t>B</a:t>
            </a:r>
            <a:endParaRPr kumimoji="1" lang="ja-JP" altLang="en-US" sz="1100" dirty="0"/>
          </a:p>
        </p:txBody>
      </p:sp>
      <p:sp>
        <p:nvSpPr>
          <p:cNvPr id="10" name="テキスト ボックス 9">
            <a:extLst>
              <a:ext uri="{FF2B5EF4-FFF2-40B4-BE49-F238E27FC236}">
                <a16:creationId xmlns:a16="http://schemas.microsoft.com/office/drawing/2014/main" id="{245E1713-FFCC-80B2-7924-5123C409E51E}"/>
              </a:ext>
            </a:extLst>
          </p:cNvPr>
          <p:cNvSpPr txBox="1"/>
          <p:nvPr/>
        </p:nvSpPr>
        <p:spPr>
          <a:xfrm>
            <a:off x="721018" y="4773090"/>
            <a:ext cx="1812187" cy="261610"/>
          </a:xfrm>
          <a:prstGeom prst="rect">
            <a:avLst/>
          </a:prstGeom>
          <a:solidFill>
            <a:srgbClr val="FFFFFF"/>
          </a:solidFill>
        </p:spPr>
        <p:txBody>
          <a:bodyPr wrap="square" rtlCol="0">
            <a:spAutoFit/>
          </a:bodyPr>
          <a:lstStyle/>
          <a:p>
            <a:pPr algn="r"/>
            <a:r>
              <a:rPr kumimoji="1" lang="ja-JP" altLang="en-US" sz="1100" dirty="0"/>
              <a:t>デジタルニュース媒体</a:t>
            </a:r>
            <a:r>
              <a:rPr kumimoji="1" lang="en-US" altLang="ja-JP" sz="1100" dirty="0"/>
              <a:t>C</a:t>
            </a:r>
            <a:endParaRPr kumimoji="1" lang="ja-JP" altLang="en-US" sz="1100" dirty="0"/>
          </a:p>
        </p:txBody>
      </p:sp>
      <p:sp>
        <p:nvSpPr>
          <p:cNvPr id="11" name="テキスト ボックス 10">
            <a:extLst>
              <a:ext uri="{FF2B5EF4-FFF2-40B4-BE49-F238E27FC236}">
                <a16:creationId xmlns:a16="http://schemas.microsoft.com/office/drawing/2014/main" id="{0E2746B5-3144-12C7-7540-3EC781F19421}"/>
              </a:ext>
            </a:extLst>
          </p:cNvPr>
          <p:cNvSpPr txBox="1"/>
          <p:nvPr/>
        </p:nvSpPr>
        <p:spPr>
          <a:xfrm>
            <a:off x="721018" y="5327909"/>
            <a:ext cx="1812187" cy="261610"/>
          </a:xfrm>
          <a:prstGeom prst="rect">
            <a:avLst/>
          </a:prstGeom>
          <a:solidFill>
            <a:srgbClr val="FFFFFF"/>
          </a:solidFill>
        </p:spPr>
        <p:txBody>
          <a:bodyPr wrap="square" rtlCol="0">
            <a:spAutoFit/>
          </a:bodyPr>
          <a:lstStyle/>
          <a:p>
            <a:pPr algn="r"/>
            <a:r>
              <a:rPr kumimoji="1" lang="ja-JP" altLang="en-US" sz="1100" dirty="0"/>
              <a:t>デジタルニュース媒体</a:t>
            </a:r>
            <a:r>
              <a:rPr lang="en-US" altLang="ja-JP" sz="1100" dirty="0"/>
              <a:t>D</a:t>
            </a:r>
            <a:endParaRPr kumimoji="1" lang="ja-JP" altLang="en-US" sz="1100" dirty="0"/>
          </a:p>
        </p:txBody>
      </p:sp>
    </p:spTree>
    <p:extLst>
      <p:ext uri="{BB962C8B-B14F-4D97-AF65-F5344CB8AC3E}">
        <p14:creationId xmlns:p14="http://schemas.microsoft.com/office/powerpoint/2010/main" val="17654272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FB99262-9725-00D5-503E-0392C5EB52BC}"/>
              </a:ext>
            </a:extLst>
          </p:cNvPr>
          <p:cNvSpPr>
            <a:spLocks noGrp="1"/>
          </p:cNvSpPr>
          <p:nvPr>
            <p:ph type="ctrTitle"/>
          </p:nvPr>
        </p:nvSpPr>
        <p:spPr/>
        <p:txBody>
          <a:bodyPr/>
          <a:lstStyle/>
          <a:p>
            <a:r>
              <a:rPr kumimoji="1" lang="ja-JP" altLang="en-US" dirty="0"/>
              <a:t>②世の中ゴト確認メディア</a:t>
            </a:r>
          </a:p>
        </p:txBody>
      </p:sp>
      <p:sp>
        <p:nvSpPr>
          <p:cNvPr id="3" name="テキスト プレースホルダー 2">
            <a:extLst>
              <a:ext uri="{FF2B5EF4-FFF2-40B4-BE49-F238E27FC236}">
                <a16:creationId xmlns:a16="http://schemas.microsoft.com/office/drawing/2014/main" id="{16BF2299-3208-4D4B-8363-AB6E0CA25179}"/>
              </a:ext>
            </a:extLst>
          </p:cNvPr>
          <p:cNvSpPr>
            <a:spLocks noGrp="1"/>
          </p:cNvSpPr>
          <p:nvPr>
            <p:ph type="body" sz="quarter" idx="10"/>
          </p:nvPr>
        </p:nvSpPr>
        <p:spPr/>
        <p: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Yahoo!</a:t>
            </a: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ニュースは今世の中で何が起きているか？をキャッチアップする目的が主要</a:t>
            </a:r>
            <a:endPar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信頼できる情報ソースのため、ソーシャル上でシェアされる情報のソースになる傾向も高い</a:t>
            </a:r>
            <a:endPar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p>
            <a:endParaRPr kumimoji="1" lang="ja-JP" altLang="en-US" dirty="0"/>
          </a:p>
        </p:txBody>
      </p:sp>
      <p:graphicFrame>
        <p:nvGraphicFramePr>
          <p:cNvPr id="4" name="グラフ 3">
            <a:extLst>
              <a:ext uri="{FF2B5EF4-FFF2-40B4-BE49-F238E27FC236}">
                <a16:creationId xmlns:a16="http://schemas.microsoft.com/office/drawing/2014/main" id="{820E1D71-422F-AD5B-2E66-FD6090B502E9}"/>
              </a:ext>
            </a:extLst>
          </p:cNvPr>
          <p:cNvGraphicFramePr>
            <a:graphicFrameLocks/>
          </p:cNvGraphicFramePr>
          <p:nvPr/>
        </p:nvGraphicFramePr>
        <p:xfrm>
          <a:off x="880674" y="2554824"/>
          <a:ext cx="4815186" cy="1751381"/>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グラフ 4">
            <a:extLst>
              <a:ext uri="{FF2B5EF4-FFF2-40B4-BE49-F238E27FC236}">
                <a16:creationId xmlns:a16="http://schemas.microsoft.com/office/drawing/2014/main" id="{A593C6F6-7DA8-9415-88BB-430EF472E0E3}"/>
              </a:ext>
            </a:extLst>
          </p:cNvPr>
          <p:cNvGraphicFramePr>
            <a:graphicFrameLocks/>
          </p:cNvGraphicFramePr>
          <p:nvPr/>
        </p:nvGraphicFramePr>
        <p:xfrm>
          <a:off x="6943928" y="2566573"/>
          <a:ext cx="4598341" cy="1751381"/>
        </p:xfrm>
        <a:graphic>
          <a:graphicData uri="http://schemas.openxmlformats.org/drawingml/2006/chart">
            <c:chart xmlns:c="http://schemas.openxmlformats.org/drawingml/2006/chart" xmlns:r="http://schemas.openxmlformats.org/officeDocument/2006/relationships" r:id="rId3"/>
          </a:graphicData>
        </a:graphic>
      </p:graphicFrame>
      <p:sp>
        <p:nvSpPr>
          <p:cNvPr id="6" name="正方形/長方形 5">
            <a:extLst>
              <a:ext uri="{FF2B5EF4-FFF2-40B4-BE49-F238E27FC236}">
                <a16:creationId xmlns:a16="http://schemas.microsoft.com/office/drawing/2014/main" id="{AE323731-D57B-AC70-0AB4-8D47A9276444}"/>
              </a:ext>
            </a:extLst>
          </p:cNvPr>
          <p:cNvSpPr/>
          <p:nvPr/>
        </p:nvSpPr>
        <p:spPr>
          <a:xfrm>
            <a:off x="750629" y="2189326"/>
            <a:ext cx="5276166" cy="431911"/>
          </a:xfrm>
          <a:prstGeom prst="rect">
            <a:avLst/>
          </a:prstGeom>
          <a:solidFill>
            <a:srgbClr val="545454"/>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rPr>
              <a:t>公共性のある情報に出会えるメディア</a:t>
            </a:r>
            <a:endParaRPr kumimoji="0" lang="en-US" altLang="ja-JP" sz="1800" b="1" i="0" u="none" strike="noStrike" kern="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endParaRPr>
          </a:p>
        </p:txBody>
      </p:sp>
      <p:sp>
        <p:nvSpPr>
          <p:cNvPr id="7" name="正方形/長方形 6">
            <a:extLst>
              <a:ext uri="{FF2B5EF4-FFF2-40B4-BE49-F238E27FC236}">
                <a16:creationId xmlns:a16="http://schemas.microsoft.com/office/drawing/2014/main" id="{1E315CFD-69BC-06AB-2B7B-25AF2C23907B}"/>
              </a:ext>
            </a:extLst>
          </p:cNvPr>
          <p:cNvSpPr/>
          <p:nvPr/>
        </p:nvSpPr>
        <p:spPr>
          <a:xfrm>
            <a:off x="6276889" y="2179331"/>
            <a:ext cx="5276164" cy="431911"/>
          </a:xfrm>
          <a:prstGeom prst="rect">
            <a:avLst/>
          </a:prstGeom>
          <a:solidFill>
            <a:srgbClr val="545454"/>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rPr>
              <a:t>知人に共有したくなる情報に出会えるメディア</a:t>
            </a:r>
            <a:endParaRPr kumimoji="0" lang="en-US" altLang="ja-JP" sz="1800" b="1" i="0" u="none" strike="noStrike" kern="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endParaRPr>
          </a:p>
        </p:txBody>
      </p:sp>
      <p:sp>
        <p:nvSpPr>
          <p:cNvPr id="8" name="楕円 7">
            <a:extLst>
              <a:ext uri="{FF2B5EF4-FFF2-40B4-BE49-F238E27FC236}">
                <a16:creationId xmlns:a16="http://schemas.microsoft.com/office/drawing/2014/main" id="{4E883E04-42CE-8E85-85A8-9D33E5D325AB}"/>
              </a:ext>
            </a:extLst>
          </p:cNvPr>
          <p:cNvSpPr/>
          <p:nvPr/>
        </p:nvSpPr>
        <p:spPr>
          <a:xfrm>
            <a:off x="750629" y="4590860"/>
            <a:ext cx="6642358" cy="1467658"/>
          </a:xfrm>
          <a:prstGeom prst="ellipse">
            <a:avLst/>
          </a:prstGeom>
          <a:gradFill>
            <a:gsLst>
              <a:gs pos="0">
                <a:srgbClr val="C9002C">
                  <a:lumMod val="20000"/>
                  <a:lumOff val="80000"/>
                </a:srgbClr>
              </a:gs>
              <a:gs pos="100000">
                <a:srgbClr val="C9002C">
                  <a:lumMod val="20000"/>
                  <a:lumOff val="80000"/>
                </a:srgbClr>
              </a:gs>
            </a:gsLst>
            <a:lin ang="5400000" scaled="1"/>
          </a:gra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9" name="楕円 8">
            <a:extLst>
              <a:ext uri="{FF2B5EF4-FFF2-40B4-BE49-F238E27FC236}">
                <a16:creationId xmlns:a16="http://schemas.microsoft.com/office/drawing/2014/main" id="{8CF2BF6C-F3D7-E3DA-E810-CBEEB398E631}"/>
              </a:ext>
            </a:extLst>
          </p:cNvPr>
          <p:cNvSpPr/>
          <p:nvPr/>
        </p:nvSpPr>
        <p:spPr>
          <a:xfrm>
            <a:off x="1714832" y="4730559"/>
            <a:ext cx="4697554" cy="870881"/>
          </a:xfrm>
          <a:prstGeom prst="ellipse">
            <a:avLst/>
          </a:prstGeom>
          <a:solidFill>
            <a:srgbClr val="C9002C">
              <a:lumMod val="40000"/>
              <a:lumOff val="60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10" name="楕円 9">
            <a:extLst>
              <a:ext uri="{FF2B5EF4-FFF2-40B4-BE49-F238E27FC236}">
                <a16:creationId xmlns:a16="http://schemas.microsoft.com/office/drawing/2014/main" id="{A856EB50-8756-E581-F942-88ACF5E4D9B5}"/>
              </a:ext>
            </a:extLst>
          </p:cNvPr>
          <p:cNvSpPr/>
          <p:nvPr/>
        </p:nvSpPr>
        <p:spPr>
          <a:xfrm>
            <a:off x="2830956" y="4816331"/>
            <a:ext cx="2465306" cy="411349"/>
          </a:xfrm>
          <a:prstGeom prst="ellipse">
            <a:avLst/>
          </a:prstGeom>
          <a:solidFill>
            <a:srgbClr val="C9002C">
              <a:lumMod val="60000"/>
              <a:lumOff val="40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11" name="正方形/長方形 10">
            <a:extLst>
              <a:ext uri="{FF2B5EF4-FFF2-40B4-BE49-F238E27FC236}">
                <a16:creationId xmlns:a16="http://schemas.microsoft.com/office/drawing/2014/main" id="{7AF80E8E-65D9-467F-2ADF-05441723A8AD}"/>
              </a:ext>
            </a:extLst>
          </p:cNvPr>
          <p:cNvSpPr/>
          <p:nvPr/>
        </p:nvSpPr>
        <p:spPr>
          <a:xfrm>
            <a:off x="4860062" y="5586868"/>
            <a:ext cx="1492716" cy="369332"/>
          </a:xfrm>
          <a:prstGeom prst="rect">
            <a:avLst/>
          </a:prstGeom>
        </p:spPr>
        <p:txBody>
          <a:bodyPr wrap="square">
            <a:spAutoFit/>
          </a:bodyPr>
          <a:lstStyle/>
          <a:p>
            <a:r>
              <a:rPr lang="ja-JP" altLang="en-US" b="1" dirty="0">
                <a:solidFill>
                  <a:srgbClr val="FFFFFF"/>
                </a:solidFill>
                <a:latin typeface="メイリオ" panose="020B0604030504040204" pitchFamily="50" charset="-128"/>
                <a:ea typeface="メイリオ" panose="020B0604030504040204" pitchFamily="50" charset="-128"/>
              </a:rPr>
              <a:t>テレビ</a:t>
            </a:r>
            <a:r>
              <a:rPr lang="en-US" altLang="ja-JP" b="1" dirty="0">
                <a:solidFill>
                  <a:srgbClr val="FFFFFF"/>
                </a:solidFill>
                <a:latin typeface="メイリオ" panose="020B0604030504040204" pitchFamily="50" charset="-128"/>
                <a:ea typeface="メイリオ" panose="020B0604030504040204" pitchFamily="50" charset="-128"/>
              </a:rPr>
              <a:t>CM</a:t>
            </a:r>
            <a:r>
              <a:rPr lang="ja-JP" altLang="en-US" b="1" dirty="0">
                <a:solidFill>
                  <a:srgbClr val="FFFFFF"/>
                </a:solidFill>
                <a:latin typeface="メイリオ" panose="020B0604030504040204" pitchFamily="50" charset="-128"/>
                <a:ea typeface="メイリオ" panose="020B0604030504040204" pitchFamily="50" charset="-128"/>
              </a:rPr>
              <a:t>等</a:t>
            </a:r>
            <a:endParaRPr lang="ja-JP" altLang="en-US" dirty="0">
              <a:solidFill>
                <a:srgbClr val="FFFFFF"/>
              </a:solidFill>
              <a:latin typeface="メイリオ" panose="020B0604030504040204" pitchFamily="50" charset="-128"/>
              <a:ea typeface="メイリオ" panose="020B0604030504040204" pitchFamily="50" charset="-128"/>
            </a:endParaRPr>
          </a:p>
        </p:txBody>
      </p:sp>
      <p:sp>
        <p:nvSpPr>
          <p:cNvPr id="12" name="正方形/長方形 11">
            <a:extLst>
              <a:ext uri="{FF2B5EF4-FFF2-40B4-BE49-F238E27FC236}">
                <a16:creationId xmlns:a16="http://schemas.microsoft.com/office/drawing/2014/main" id="{CE5A1F21-0BAE-51FD-DEC7-C0DB7FEF39EE}"/>
              </a:ext>
            </a:extLst>
          </p:cNvPr>
          <p:cNvSpPr/>
          <p:nvPr/>
        </p:nvSpPr>
        <p:spPr>
          <a:xfrm>
            <a:off x="2566035" y="5218217"/>
            <a:ext cx="1292341" cy="307777"/>
          </a:xfrm>
          <a:prstGeom prst="rect">
            <a:avLst/>
          </a:prstGeom>
        </p:spPr>
        <p:txBody>
          <a:bodyPr wrap="square">
            <a:spAutoFit/>
          </a:bodyPr>
          <a:lstStyle/>
          <a:p>
            <a:r>
              <a:rPr lang="en-US" altLang="ja-JP" sz="1400" b="1" dirty="0">
                <a:solidFill>
                  <a:srgbClr val="FFFFFF"/>
                </a:solidFill>
                <a:latin typeface="メイリオ" panose="020B0604030504040204" pitchFamily="50" charset="-128"/>
                <a:ea typeface="メイリオ" panose="020B0604030504040204" pitchFamily="50" charset="-128"/>
              </a:rPr>
              <a:t>SNS</a:t>
            </a:r>
            <a:r>
              <a:rPr lang="ja-JP" altLang="en-US" sz="1400" b="1" dirty="0">
                <a:solidFill>
                  <a:srgbClr val="FFFFFF"/>
                </a:solidFill>
                <a:latin typeface="メイリオ" panose="020B0604030504040204" pitchFamily="50" charset="-128"/>
                <a:ea typeface="メイリオ" panose="020B0604030504040204" pitchFamily="50" charset="-128"/>
              </a:rPr>
              <a:t>サービス</a:t>
            </a:r>
            <a:endParaRPr lang="ja-JP" altLang="en-US" sz="1400" dirty="0">
              <a:solidFill>
                <a:srgbClr val="FFFFFF"/>
              </a:solidFill>
              <a:latin typeface="メイリオ" panose="020B0604030504040204" pitchFamily="50" charset="-128"/>
              <a:ea typeface="メイリオ" panose="020B0604030504040204" pitchFamily="50" charset="-128"/>
            </a:endParaRPr>
          </a:p>
        </p:txBody>
      </p:sp>
      <p:sp>
        <p:nvSpPr>
          <p:cNvPr id="13" name="正方形/長方形 12">
            <a:extLst>
              <a:ext uri="{FF2B5EF4-FFF2-40B4-BE49-F238E27FC236}">
                <a16:creationId xmlns:a16="http://schemas.microsoft.com/office/drawing/2014/main" id="{B306AE9C-8919-7508-51B6-F7A0358F4FE9}"/>
              </a:ext>
            </a:extLst>
          </p:cNvPr>
          <p:cNvSpPr/>
          <p:nvPr/>
        </p:nvSpPr>
        <p:spPr>
          <a:xfrm>
            <a:off x="4165897" y="5244221"/>
            <a:ext cx="1620957" cy="307777"/>
          </a:xfrm>
          <a:prstGeom prst="rect">
            <a:avLst/>
          </a:prstGeom>
        </p:spPr>
        <p:txBody>
          <a:bodyPr wrap="square">
            <a:spAutoFit/>
          </a:bodyPr>
          <a:lstStyle/>
          <a:p>
            <a:r>
              <a:rPr lang="ja-JP" altLang="en-US" sz="1400" b="1" dirty="0">
                <a:solidFill>
                  <a:srgbClr val="FFFFFF"/>
                </a:solidFill>
                <a:latin typeface="メイリオ" panose="020B0604030504040204" pitchFamily="50" charset="-128"/>
                <a:ea typeface="メイリオ" panose="020B0604030504040204" pitchFamily="50" charset="-128"/>
              </a:rPr>
              <a:t>動画投稿サービス</a:t>
            </a:r>
            <a:endParaRPr lang="ja-JP" altLang="en-US" sz="1400" dirty="0">
              <a:solidFill>
                <a:srgbClr val="FFFFFF"/>
              </a:solidFill>
              <a:latin typeface="メイリオ" panose="020B0604030504040204" pitchFamily="50" charset="-128"/>
              <a:ea typeface="メイリオ" panose="020B0604030504040204" pitchFamily="50" charset="-128"/>
            </a:endParaRPr>
          </a:p>
        </p:txBody>
      </p:sp>
      <p:pic>
        <p:nvPicPr>
          <p:cNvPr id="14" name="図 13">
            <a:extLst>
              <a:ext uri="{FF2B5EF4-FFF2-40B4-BE49-F238E27FC236}">
                <a16:creationId xmlns:a16="http://schemas.microsoft.com/office/drawing/2014/main" id="{C33890F8-2F53-8206-6EEE-A0B67F550E2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178939" y="5378631"/>
            <a:ext cx="144000" cy="144000"/>
          </a:xfrm>
          <a:prstGeom prst="rect">
            <a:avLst/>
          </a:prstGeom>
        </p:spPr>
      </p:pic>
      <p:pic>
        <p:nvPicPr>
          <p:cNvPr id="15" name="図 14">
            <a:extLst>
              <a:ext uri="{FF2B5EF4-FFF2-40B4-BE49-F238E27FC236}">
                <a16:creationId xmlns:a16="http://schemas.microsoft.com/office/drawing/2014/main" id="{DCF31B1D-B5C9-720E-62FA-1B75422818E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730667" y="4946583"/>
            <a:ext cx="144000" cy="144000"/>
          </a:xfrm>
          <a:prstGeom prst="rect">
            <a:avLst/>
          </a:prstGeom>
        </p:spPr>
      </p:pic>
      <p:pic>
        <p:nvPicPr>
          <p:cNvPr id="16" name="図 15">
            <a:extLst>
              <a:ext uri="{FF2B5EF4-FFF2-40B4-BE49-F238E27FC236}">
                <a16:creationId xmlns:a16="http://schemas.microsoft.com/office/drawing/2014/main" id="{47B6995E-9BB6-87CC-F4B0-EE47DF790FD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882795" y="5162623"/>
            <a:ext cx="144000" cy="144000"/>
          </a:xfrm>
          <a:prstGeom prst="rect">
            <a:avLst/>
          </a:prstGeom>
        </p:spPr>
      </p:pic>
      <p:cxnSp>
        <p:nvCxnSpPr>
          <p:cNvPr id="17" name="直線コネクタ 16">
            <a:extLst>
              <a:ext uri="{FF2B5EF4-FFF2-40B4-BE49-F238E27FC236}">
                <a16:creationId xmlns:a16="http://schemas.microsoft.com/office/drawing/2014/main" id="{CF1E5FCF-689E-F044-D546-6B6EFC9D82CD}"/>
              </a:ext>
            </a:extLst>
          </p:cNvPr>
          <p:cNvCxnSpPr>
            <a:cxnSpLocks/>
          </p:cNvCxnSpPr>
          <p:nvPr/>
        </p:nvCxnSpPr>
        <p:spPr>
          <a:xfrm>
            <a:off x="8143976" y="4802567"/>
            <a:ext cx="3371509" cy="0"/>
          </a:xfrm>
          <a:prstGeom prst="line">
            <a:avLst/>
          </a:prstGeom>
          <a:noFill/>
          <a:ln w="12700" cap="flat" cmpd="sng" algn="ctr">
            <a:solidFill>
              <a:srgbClr val="CCCCCC">
                <a:lumMod val="90000"/>
              </a:srgbClr>
            </a:solidFill>
            <a:prstDash val="solid"/>
          </a:ln>
          <a:effectLst/>
        </p:spPr>
      </p:cxnSp>
      <p:cxnSp>
        <p:nvCxnSpPr>
          <p:cNvPr id="18" name="直線コネクタ 17">
            <a:extLst>
              <a:ext uri="{FF2B5EF4-FFF2-40B4-BE49-F238E27FC236}">
                <a16:creationId xmlns:a16="http://schemas.microsoft.com/office/drawing/2014/main" id="{270C4728-AF5A-3C44-74AC-7D5532A48927}"/>
              </a:ext>
            </a:extLst>
          </p:cNvPr>
          <p:cNvCxnSpPr>
            <a:cxnSpLocks/>
          </p:cNvCxnSpPr>
          <p:nvPr/>
        </p:nvCxnSpPr>
        <p:spPr>
          <a:xfrm>
            <a:off x="8143976" y="5522647"/>
            <a:ext cx="3371509" cy="0"/>
          </a:xfrm>
          <a:prstGeom prst="line">
            <a:avLst/>
          </a:prstGeom>
          <a:noFill/>
          <a:ln w="12700" cap="flat" cmpd="sng" algn="ctr">
            <a:solidFill>
              <a:srgbClr val="CCCCCC">
                <a:lumMod val="90000"/>
              </a:srgbClr>
            </a:solidFill>
            <a:prstDash val="solid"/>
          </a:ln>
          <a:effectLst/>
        </p:spPr>
      </p:cxnSp>
      <p:cxnSp>
        <p:nvCxnSpPr>
          <p:cNvPr id="19" name="直線コネクタ 18">
            <a:extLst>
              <a:ext uri="{FF2B5EF4-FFF2-40B4-BE49-F238E27FC236}">
                <a16:creationId xmlns:a16="http://schemas.microsoft.com/office/drawing/2014/main" id="{B3F14B7F-EF3E-F295-915A-4FE493648E26}"/>
              </a:ext>
            </a:extLst>
          </p:cNvPr>
          <p:cNvCxnSpPr>
            <a:cxnSpLocks/>
          </p:cNvCxnSpPr>
          <p:nvPr/>
        </p:nvCxnSpPr>
        <p:spPr>
          <a:xfrm rot="5400000">
            <a:off x="4604667" y="4712535"/>
            <a:ext cx="396000" cy="0"/>
          </a:xfrm>
          <a:prstGeom prst="line">
            <a:avLst/>
          </a:prstGeom>
          <a:noFill/>
          <a:ln w="19050" cap="flat" cmpd="sng" algn="ctr">
            <a:solidFill>
              <a:srgbClr val="000000"/>
            </a:solidFill>
            <a:prstDash val="sysDash"/>
          </a:ln>
          <a:effectLst/>
        </p:spPr>
      </p:cxnSp>
      <p:cxnSp>
        <p:nvCxnSpPr>
          <p:cNvPr id="20" name="直線コネクタ 19">
            <a:extLst>
              <a:ext uri="{FF2B5EF4-FFF2-40B4-BE49-F238E27FC236}">
                <a16:creationId xmlns:a16="http://schemas.microsoft.com/office/drawing/2014/main" id="{626BA1B2-44F5-F74D-810B-4C90C9020DB4}"/>
              </a:ext>
            </a:extLst>
          </p:cNvPr>
          <p:cNvCxnSpPr>
            <a:cxnSpLocks/>
          </p:cNvCxnSpPr>
          <p:nvPr/>
        </p:nvCxnSpPr>
        <p:spPr>
          <a:xfrm rot="10800000">
            <a:off x="4802660" y="4513028"/>
            <a:ext cx="3348000" cy="0"/>
          </a:xfrm>
          <a:prstGeom prst="line">
            <a:avLst/>
          </a:prstGeom>
          <a:noFill/>
          <a:ln w="19050" cap="flat" cmpd="sng" algn="ctr">
            <a:solidFill>
              <a:srgbClr val="000000"/>
            </a:solidFill>
            <a:prstDash val="sysDash"/>
          </a:ln>
          <a:effectLst/>
        </p:spPr>
      </p:cxnSp>
      <p:cxnSp>
        <p:nvCxnSpPr>
          <p:cNvPr id="21" name="直線コネクタ 20">
            <a:extLst>
              <a:ext uri="{FF2B5EF4-FFF2-40B4-BE49-F238E27FC236}">
                <a16:creationId xmlns:a16="http://schemas.microsoft.com/office/drawing/2014/main" id="{15AE4F6A-057F-6C40-C5F8-5B28A959800B}"/>
              </a:ext>
            </a:extLst>
          </p:cNvPr>
          <p:cNvCxnSpPr>
            <a:cxnSpLocks/>
          </p:cNvCxnSpPr>
          <p:nvPr/>
        </p:nvCxnSpPr>
        <p:spPr>
          <a:xfrm rot="10800000">
            <a:off x="5955027" y="5234614"/>
            <a:ext cx="2160000" cy="0"/>
          </a:xfrm>
          <a:prstGeom prst="line">
            <a:avLst/>
          </a:prstGeom>
          <a:noFill/>
          <a:ln w="19050" cap="flat" cmpd="sng" algn="ctr">
            <a:solidFill>
              <a:srgbClr val="000000"/>
            </a:solidFill>
            <a:prstDash val="sysDash"/>
          </a:ln>
          <a:effectLst/>
        </p:spPr>
      </p:cxnSp>
      <p:cxnSp>
        <p:nvCxnSpPr>
          <p:cNvPr id="22" name="直線コネクタ 21">
            <a:extLst>
              <a:ext uri="{FF2B5EF4-FFF2-40B4-BE49-F238E27FC236}">
                <a16:creationId xmlns:a16="http://schemas.microsoft.com/office/drawing/2014/main" id="{3A709B70-91AB-1846-6289-04B9FF72DF96}"/>
              </a:ext>
            </a:extLst>
          </p:cNvPr>
          <p:cNvCxnSpPr>
            <a:cxnSpLocks/>
          </p:cNvCxnSpPr>
          <p:nvPr/>
        </p:nvCxnSpPr>
        <p:spPr>
          <a:xfrm rot="10800000">
            <a:off x="7250795" y="5882687"/>
            <a:ext cx="864000" cy="0"/>
          </a:xfrm>
          <a:prstGeom prst="line">
            <a:avLst/>
          </a:prstGeom>
          <a:noFill/>
          <a:ln w="19050" cap="flat" cmpd="sng" algn="ctr">
            <a:solidFill>
              <a:srgbClr val="000000"/>
            </a:solidFill>
            <a:prstDash val="sysDash"/>
          </a:ln>
          <a:effectLst/>
        </p:spPr>
      </p:cxnSp>
      <p:cxnSp>
        <p:nvCxnSpPr>
          <p:cNvPr id="23" name="直線コネクタ 22">
            <a:extLst>
              <a:ext uri="{FF2B5EF4-FFF2-40B4-BE49-F238E27FC236}">
                <a16:creationId xmlns:a16="http://schemas.microsoft.com/office/drawing/2014/main" id="{93BF28C1-EB10-0409-FC5C-A5C2D575409E}"/>
              </a:ext>
            </a:extLst>
          </p:cNvPr>
          <p:cNvCxnSpPr>
            <a:cxnSpLocks/>
          </p:cNvCxnSpPr>
          <p:nvPr/>
        </p:nvCxnSpPr>
        <p:spPr>
          <a:xfrm rot="16200000">
            <a:off x="7027201" y="5666687"/>
            <a:ext cx="432000" cy="0"/>
          </a:xfrm>
          <a:prstGeom prst="line">
            <a:avLst/>
          </a:prstGeom>
          <a:noFill/>
          <a:ln w="19050" cap="flat" cmpd="sng" algn="ctr">
            <a:solidFill>
              <a:srgbClr val="000000"/>
            </a:solidFill>
            <a:prstDash val="sysDash"/>
          </a:ln>
          <a:effectLst/>
        </p:spPr>
      </p:cxnSp>
      <p:sp>
        <p:nvSpPr>
          <p:cNvPr id="24" name="正方形/長方形 23">
            <a:extLst>
              <a:ext uri="{FF2B5EF4-FFF2-40B4-BE49-F238E27FC236}">
                <a16:creationId xmlns:a16="http://schemas.microsoft.com/office/drawing/2014/main" id="{62834AD1-BDA2-AB41-A6D4-A87184314174}"/>
              </a:ext>
            </a:extLst>
          </p:cNvPr>
          <p:cNvSpPr/>
          <p:nvPr/>
        </p:nvSpPr>
        <p:spPr>
          <a:xfrm>
            <a:off x="8130530" y="4262303"/>
            <a:ext cx="1620957" cy="523220"/>
          </a:xfrm>
          <a:prstGeom prst="rect">
            <a:avLst/>
          </a:prstGeom>
        </p:spPr>
        <p:txBody>
          <a:bodyPr wrap="square">
            <a:spAutoFit/>
          </a:bodyPr>
          <a:lstStyle/>
          <a:p>
            <a:r>
              <a:rPr lang="ja-JP" altLang="en-US" sz="2800" b="1" dirty="0">
                <a:solidFill>
                  <a:srgbClr val="000000"/>
                </a:solidFill>
                <a:latin typeface="メイリオ" panose="020B0604030504040204" pitchFamily="50" charset="-128"/>
                <a:ea typeface="メイリオ" panose="020B0604030504040204" pitchFamily="50" charset="-128"/>
              </a:rPr>
              <a:t>自分ゴト</a:t>
            </a:r>
          </a:p>
        </p:txBody>
      </p:sp>
      <p:sp>
        <p:nvSpPr>
          <p:cNvPr id="25" name="正方形/長方形 24">
            <a:extLst>
              <a:ext uri="{FF2B5EF4-FFF2-40B4-BE49-F238E27FC236}">
                <a16:creationId xmlns:a16="http://schemas.microsoft.com/office/drawing/2014/main" id="{12639498-23A5-92FF-0EAB-BF0C112C3FAA}"/>
              </a:ext>
            </a:extLst>
          </p:cNvPr>
          <p:cNvSpPr/>
          <p:nvPr/>
        </p:nvSpPr>
        <p:spPr>
          <a:xfrm>
            <a:off x="8142343" y="4954901"/>
            <a:ext cx="1620957" cy="523220"/>
          </a:xfrm>
          <a:prstGeom prst="rect">
            <a:avLst/>
          </a:prstGeom>
        </p:spPr>
        <p:txBody>
          <a:bodyPr wrap="square">
            <a:spAutoFit/>
          </a:bodyPr>
          <a:lstStyle/>
          <a:p>
            <a:r>
              <a:rPr lang="ja-JP" altLang="en-US" sz="2800" b="1" dirty="0">
                <a:solidFill>
                  <a:srgbClr val="000000"/>
                </a:solidFill>
                <a:latin typeface="メイリオ" panose="020B0604030504040204" pitchFamily="50" charset="-128"/>
                <a:ea typeface="メイリオ" panose="020B0604030504040204" pitchFamily="50" charset="-128"/>
              </a:rPr>
              <a:t>仲間ゴト</a:t>
            </a:r>
          </a:p>
        </p:txBody>
      </p:sp>
      <p:sp>
        <p:nvSpPr>
          <p:cNvPr id="26" name="正方形/長方形 25">
            <a:extLst>
              <a:ext uri="{FF2B5EF4-FFF2-40B4-BE49-F238E27FC236}">
                <a16:creationId xmlns:a16="http://schemas.microsoft.com/office/drawing/2014/main" id="{19345154-83F1-CD37-3F38-B54ADF20BFDA}"/>
              </a:ext>
            </a:extLst>
          </p:cNvPr>
          <p:cNvSpPr/>
          <p:nvPr/>
        </p:nvSpPr>
        <p:spPr>
          <a:xfrm>
            <a:off x="8142342" y="5647499"/>
            <a:ext cx="1980029" cy="523220"/>
          </a:xfrm>
          <a:prstGeom prst="rect">
            <a:avLst/>
          </a:prstGeom>
        </p:spPr>
        <p:txBody>
          <a:bodyPr wrap="square">
            <a:spAutoFit/>
          </a:bodyPr>
          <a:lstStyle/>
          <a:p>
            <a:r>
              <a:rPr lang="ja-JP" altLang="en-US" sz="2800" b="1" dirty="0">
                <a:solidFill>
                  <a:srgbClr val="C9002C"/>
                </a:solidFill>
                <a:latin typeface="メイリオ" panose="020B0604030504040204" pitchFamily="50" charset="-128"/>
                <a:ea typeface="メイリオ" panose="020B0604030504040204" pitchFamily="50" charset="-128"/>
              </a:rPr>
              <a:t>世の中ゴト</a:t>
            </a:r>
          </a:p>
        </p:txBody>
      </p:sp>
      <p:sp>
        <p:nvSpPr>
          <p:cNvPr id="27" name="正方形/長方形 26">
            <a:extLst>
              <a:ext uri="{FF2B5EF4-FFF2-40B4-BE49-F238E27FC236}">
                <a16:creationId xmlns:a16="http://schemas.microsoft.com/office/drawing/2014/main" id="{E8C64E75-EDC9-5C12-3A1C-DB668715E8AE}"/>
              </a:ext>
            </a:extLst>
          </p:cNvPr>
          <p:cNvSpPr/>
          <p:nvPr/>
        </p:nvSpPr>
        <p:spPr>
          <a:xfrm>
            <a:off x="10056345" y="4402749"/>
            <a:ext cx="1415772" cy="338554"/>
          </a:xfrm>
          <a:prstGeom prst="rect">
            <a:avLst/>
          </a:prstGeom>
        </p:spPr>
        <p:txBody>
          <a:bodyPr wrap="square">
            <a:spAutoFit/>
          </a:bodyPr>
          <a:lstStyle/>
          <a:p>
            <a:r>
              <a:rPr lang="ja-JP" altLang="en-US" sz="1600" b="1" dirty="0">
                <a:solidFill>
                  <a:srgbClr val="545454"/>
                </a:solidFill>
                <a:latin typeface="メイリオ" panose="020B0604030504040204" pitchFamily="50" charset="-128"/>
                <a:ea typeface="メイリオ" panose="020B0604030504040204" pitchFamily="50" charset="-128"/>
              </a:rPr>
              <a:t>取捨選択する</a:t>
            </a:r>
          </a:p>
        </p:txBody>
      </p:sp>
      <p:sp>
        <p:nvSpPr>
          <p:cNvPr id="28" name="正方形/長方形 27">
            <a:extLst>
              <a:ext uri="{FF2B5EF4-FFF2-40B4-BE49-F238E27FC236}">
                <a16:creationId xmlns:a16="http://schemas.microsoft.com/office/drawing/2014/main" id="{360510D2-6660-C532-82B8-2D23828B0F94}"/>
              </a:ext>
            </a:extLst>
          </p:cNvPr>
          <p:cNvSpPr/>
          <p:nvPr/>
        </p:nvSpPr>
        <p:spPr>
          <a:xfrm>
            <a:off x="10056344" y="5082931"/>
            <a:ext cx="1620957" cy="338554"/>
          </a:xfrm>
          <a:prstGeom prst="rect">
            <a:avLst/>
          </a:prstGeom>
        </p:spPr>
        <p:txBody>
          <a:bodyPr wrap="square">
            <a:spAutoFit/>
          </a:bodyPr>
          <a:lstStyle/>
          <a:p>
            <a:r>
              <a:rPr lang="ja-JP" altLang="en-US" sz="1600" b="1" dirty="0">
                <a:solidFill>
                  <a:srgbClr val="545454"/>
                </a:solidFill>
                <a:latin typeface="メイリオ" panose="020B0604030504040204" pitchFamily="50" charset="-128"/>
                <a:ea typeface="メイリオ" panose="020B0604030504040204" pitchFamily="50" charset="-128"/>
              </a:rPr>
              <a:t>仲間内で広がる</a:t>
            </a:r>
          </a:p>
        </p:txBody>
      </p:sp>
      <p:sp>
        <p:nvSpPr>
          <p:cNvPr id="29" name="正方形/長方形 28">
            <a:extLst>
              <a:ext uri="{FF2B5EF4-FFF2-40B4-BE49-F238E27FC236}">
                <a16:creationId xmlns:a16="http://schemas.microsoft.com/office/drawing/2014/main" id="{40E4B85E-C086-E377-9C2A-B3750DBBBB15}"/>
              </a:ext>
            </a:extLst>
          </p:cNvPr>
          <p:cNvSpPr/>
          <p:nvPr/>
        </p:nvSpPr>
        <p:spPr>
          <a:xfrm>
            <a:off x="10056343" y="5774677"/>
            <a:ext cx="1210588" cy="338554"/>
          </a:xfrm>
          <a:prstGeom prst="rect">
            <a:avLst/>
          </a:prstGeom>
        </p:spPr>
        <p:txBody>
          <a:bodyPr wrap="square">
            <a:spAutoFit/>
          </a:bodyPr>
          <a:lstStyle/>
          <a:p>
            <a:r>
              <a:rPr lang="ja-JP" altLang="en-US" sz="1600" b="1" dirty="0">
                <a:solidFill>
                  <a:srgbClr val="545454"/>
                </a:solidFill>
                <a:latin typeface="メイリオ" panose="020B0604030504040204" pitchFamily="50" charset="-128"/>
                <a:ea typeface="メイリオ" panose="020B0604030504040204" pitchFamily="50" charset="-128"/>
              </a:rPr>
              <a:t>世に広がる</a:t>
            </a:r>
          </a:p>
        </p:txBody>
      </p:sp>
      <p:sp>
        <p:nvSpPr>
          <p:cNvPr id="30" name="正方形/長方形 29">
            <a:extLst>
              <a:ext uri="{FF2B5EF4-FFF2-40B4-BE49-F238E27FC236}">
                <a16:creationId xmlns:a16="http://schemas.microsoft.com/office/drawing/2014/main" id="{4F37CEF0-79A9-E086-1109-8C68CF4F0413}"/>
              </a:ext>
            </a:extLst>
          </p:cNvPr>
          <p:cNvSpPr/>
          <p:nvPr/>
        </p:nvSpPr>
        <p:spPr>
          <a:xfrm>
            <a:off x="8780861" y="6307332"/>
            <a:ext cx="2993127" cy="230832"/>
          </a:xfrm>
          <a:prstGeom prst="rect">
            <a:avLst/>
          </a:prstGeom>
        </p:spPr>
        <p:txBody>
          <a:bodyPr wrap="square">
            <a:spAutoFit/>
          </a:bodyPr>
          <a:lstStyle/>
          <a:p>
            <a:r>
              <a:rPr lang="ja-JP" altLang="en-US" sz="900" dirty="0">
                <a:solidFill>
                  <a:srgbClr val="000000"/>
                </a:solidFill>
                <a:latin typeface="メイリオ" panose="020B0604030504040204" pitchFamily="50" charset="-128"/>
                <a:ea typeface="メイリオ" panose="020B0604030504040204" pitchFamily="50" charset="-128"/>
              </a:rPr>
              <a:t>出典：</a:t>
            </a:r>
            <a:r>
              <a:rPr lang="en-US" altLang="ja-JP" sz="900" dirty="0">
                <a:solidFill>
                  <a:srgbClr val="000000"/>
                </a:solidFill>
                <a:latin typeface="メイリオ" panose="020B0604030504040204" pitchFamily="50" charset="-128"/>
                <a:ea typeface="メイリオ" panose="020B0604030504040204" pitchFamily="50" charset="-128"/>
              </a:rPr>
              <a:t>LINE</a:t>
            </a:r>
            <a:r>
              <a:rPr lang="ja-JP" altLang="en-US" sz="900" dirty="0">
                <a:solidFill>
                  <a:srgbClr val="000000"/>
                </a:solidFill>
                <a:latin typeface="メイリオ" panose="020B0604030504040204" pitchFamily="50" charset="-128"/>
                <a:ea typeface="メイリオ" panose="020B0604030504040204" pitchFamily="50" charset="-128"/>
              </a:rPr>
              <a:t>ヤフー自社調査 調査期間：</a:t>
            </a:r>
            <a:r>
              <a:rPr lang="en-US" altLang="ja-JP" sz="900" dirty="0">
                <a:solidFill>
                  <a:srgbClr val="000000"/>
                </a:solidFill>
                <a:latin typeface="メイリオ" panose="020B0604030504040204" pitchFamily="50" charset="-128"/>
                <a:ea typeface="メイリオ" panose="020B0604030504040204" pitchFamily="50" charset="-128"/>
              </a:rPr>
              <a:t>2021</a:t>
            </a:r>
            <a:r>
              <a:rPr lang="ja-JP" altLang="en-US" sz="900" dirty="0">
                <a:solidFill>
                  <a:srgbClr val="000000"/>
                </a:solidFill>
                <a:latin typeface="メイリオ" panose="020B0604030504040204" pitchFamily="50" charset="-128"/>
                <a:ea typeface="メイリオ" panose="020B0604030504040204" pitchFamily="50" charset="-128"/>
              </a:rPr>
              <a:t>年</a:t>
            </a:r>
            <a:r>
              <a:rPr lang="en-US" altLang="ja-JP" sz="900" dirty="0">
                <a:solidFill>
                  <a:srgbClr val="000000"/>
                </a:solidFill>
                <a:latin typeface="メイリオ" panose="020B0604030504040204" pitchFamily="50" charset="-128"/>
                <a:ea typeface="メイリオ" panose="020B0604030504040204" pitchFamily="50" charset="-128"/>
              </a:rPr>
              <a:t>7</a:t>
            </a:r>
            <a:r>
              <a:rPr lang="ja-JP" altLang="en-US" sz="900" dirty="0">
                <a:solidFill>
                  <a:srgbClr val="000000"/>
                </a:solidFill>
                <a:latin typeface="メイリオ" panose="020B0604030504040204" pitchFamily="50" charset="-128"/>
                <a:ea typeface="メイリオ" panose="020B0604030504040204" pitchFamily="50" charset="-128"/>
              </a:rPr>
              <a:t>月</a:t>
            </a:r>
          </a:p>
        </p:txBody>
      </p:sp>
      <p:pic>
        <p:nvPicPr>
          <p:cNvPr id="31" name="図 30" descr="ロゴ&#10;&#10;自動的に生成された説明">
            <a:extLst>
              <a:ext uri="{FF2B5EF4-FFF2-40B4-BE49-F238E27FC236}">
                <a16:creationId xmlns:a16="http://schemas.microsoft.com/office/drawing/2014/main" id="{A22E0237-28B4-401F-1D1E-DCD9513C8E0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070498" y="5600680"/>
            <a:ext cx="1492716" cy="474379"/>
          </a:xfrm>
          <a:prstGeom prst="rect">
            <a:avLst/>
          </a:prstGeom>
        </p:spPr>
      </p:pic>
      <p:sp>
        <p:nvSpPr>
          <p:cNvPr id="32" name="下矢印 7">
            <a:extLst>
              <a:ext uri="{FF2B5EF4-FFF2-40B4-BE49-F238E27FC236}">
                <a16:creationId xmlns:a16="http://schemas.microsoft.com/office/drawing/2014/main" id="{A670730D-2552-C381-13BC-E8A7013ABCC4}"/>
              </a:ext>
            </a:extLst>
          </p:cNvPr>
          <p:cNvSpPr/>
          <p:nvPr/>
        </p:nvSpPr>
        <p:spPr>
          <a:xfrm>
            <a:off x="5781290" y="3740163"/>
            <a:ext cx="673825" cy="593866"/>
          </a:xfrm>
          <a:prstGeom prst="downArrow">
            <a:avLst>
              <a:gd name="adj1" fmla="val 50000"/>
              <a:gd name="adj2" fmla="val 42783"/>
            </a:avLst>
          </a:prstGeom>
          <a:gradFill>
            <a:gsLst>
              <a:gs pos="0">
                <a:srgbClr val="FFFFFF"/>
              </a:gs>
              <a:gs pos="60000">
                <a:srgbClr val="6D6871">
                  <a:alpha val="70000"/>
                </a:srgbClr>
              </a:gs>
            </a:gsLst>
            <a:lin ang="5400000" scaled="1"/>
          </a:gra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endParaRPr>
          </a:p>
        </p:txBody>
      </p:sp>
      <p:pic>
        <p:nvPicPr>
          <p:cNvPr id="33" name="図 32" descr="ロゴ&#10;&#10;自動的に生成された説明">
            <a:extLst>
              <a:ext uri="{FF2B5EF4-FFF2-40B4-BE49-F238E27FC236}">
                <a16:creationId xmlns:a16="http://schemas.microsoft.com/office/drawing/2014/main" id="{69F08F84-FAF4-E03F-2880-6978B825FB2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782168" y="2700756"/>
            <a:ext cx="673825" cy="214139"/>
          </a:xfrm>
          <a:prstGeom prst="rect">
            <a:avLst/>
          </a:prstGeom>
        </p:spPr>
      </p:pic>
      <p:pic>
        <p:nvPicPr>
          <p:cNvPr id="34" name="図 33" descr="ロゴ&#10;&#10;自動的に生成された説明">
            <a:extLst>
              <a:ext uri="{FF2B5EF4-FFF2-40B4-BE49-F238E27FC236}">
                <a16:creationId xmlns:a16="http://schemas.microsoft.com/office/drawing/2014/main" id="{F6FBA28F-F711-67A7-053D-9A272705E50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50629" y="2686125"/>
            <a:ext cx="673825" cy="214139"/>
          </a:xfrm>
          <a:prstGeom prst="rect">
            <a:avLst/>
          </a:prstGeom>
        </p:spPr>
      </p:pic>
    </p:spTree>
    <p:extLst>
      <p:ext uri="{BB962C8B-B14F-4D97-AF65-F5344CB8AC3E}">
        <p14:creationId xmlns:p14="http://schemas.microsoft.com/office/powerpoint/2010/main" val="40361268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40ED1CB-784E-7669-EA87-99A3700CA781}"/>
              </a:ext>
            </a:extLst>
          </p:cNvPr>
          <p:cNvSpPr>
            <a:spLocks noGrp="1"/>
          </p:cNvSpPr>
          <p:nvPr>
            <p:ph type="ctrTitle"/>
          </p:nvPr>
        </p:nvSpPr>
        <p:spPr/>
        <p:txBody>
          <a:bodyPr/>
          <a:lstStyle/>
          <a:p>
            <a:r>
              <a:rPr kumimoji="1" lang="ja-JP" altLang="en-US" dirty="0"/>
              <a:t>③能動的習慣接触メディア</a:t>
            </a:r>
          </a:p>
        </p:txBody>
      </p:sp>
      <p:sp>
        <p:nvSpPr>
          <p:cNvPr id="3" name="テキスト プレースホルダー 2">
            <a:extLst>
              <a:ext uri="{FF2B5EF4-FFF2-40B4-BE49-F238E27FC236}">
                <a16:creationId xmlns:a16="http://schemas.microsoft.com/office/drawing/2014/main" id="{24E0377B-B898-EF05-0BB3-293D427B4519}"/>
              </a:ext>
            </a:extLst>
          </p:cNvPr>
          <p:cNvSpPr>
            <a:spLocks noGrp="1"/>
          </p:cNvSpPr>
          <p:nvPr>
            <p:ph type="body" sz="quarter" idx="10"/>
          </p:nvPr>
        </p:nvSpPr>
        <p:spPr/>
        <p: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毎日の習慣的なサイクルで新しい情報を定期的に取得しているユーザーが多く</a:t>
            </a:r>
            <a:endPar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プロモーションに活用することで刷り込み効果が期待できる</a:t>
            </a:r>
          </a:p>
          <a:p>
            <a:endParaRPr kumimoji="1" lang="ja-JP" altLang="en-US" dirty="0"/>
          </a:p>
        </p:txBody>
      </p:sp>
      <p:sp>
        <p:nvSpPr>
          <p:cNvPr id="38" name="テキスト ボックス 37">
            <a:extLst>
              <a:ext uri="{FF2B5EF4-FFF2-40B4-BE49-F238E27FC236}">
                <a16:creationId xmlns:a16="http://schemas.microsoft.com/office/drawing/2014/main" id="{13665FC7-0D6A-3016-875E-5C011DF7F881}"/>
              </a:ext>
            </a:extLst>
          </p:cNvPr>
          <p:cNvSpPr txBox="1"/>
          <p:nvPr/>
        </p:nvSpPr>
        <p:spPr>
          <a:xfrm>
            <a:off x="8797428" y="2405282"/>
            <a:ext cx="2807197" cy="1384995"/>
          </a:xfrm>
          <a:prstGeom prst="rect">
            <a:avLst/>
          </a:prstGeom>
          <a:noFill/>
        </p:spPr>
        <p:txBody>
          <a:bodyPr wrap="square">
            <a:spAutoFit/>
          </a:bodyPr>
          <a:lstStyle/>
          <a:p>
            <a:pPr algn="ctr" eaLnBrk="1" fontAlgn="auto" hangingPunct="1">
              <a:spcBef>
                <a:spcPts val="0"/>
              </a:spcBef>
              <a:spcAft>
                <a:spcPts val="0"/>
              </a:spcAft>
            </a:pPr>
            <a:r>
              <a:rPr lang="ja-JP" altLang="en-US" sz="2400" dirty="0">
                <a:solidFill>
                  <a:srgbClr val="545454"/>
                </a:solidFill>
                <a:latin typeface="Calibri" panose="020F0502020204030204"/>
                <a:ea typeface="メイリオ" panose="020B0604030504040204" pitchFamily="50" charset="-128"/>
              </a:rPr>
              <a:t>平均訪問頻度</a:t>
            </a:r>
            <a:r>
              <a:rPr lang="en-US" altLang="ja-JP" sz="2400" dirty="0">
                <a:solidFill>
                  <a:srgbClr val="545454"/>
                </a:solidFill>
                <a:latin typeface="Calibri" panose="020F0502020204030204"/>
                <a:ea typeface="メイリオ" panose="020B0604030504040204" pitchFamily="50" charset="-128"/>
              </a:rPr>
              <a:t>/</a:t>
            </a:r>
            <a:r>
              <a:rPr lang="ja-JP" altLang="en-US" sz="2400" dirty="0">
                <a:solidFill>
                  <a:srgbClr val="545454"/>
                </a:solidFill>
                <a:latin typeface="Calibri" panose="020F0502020204030204"/>
                <a:ea typeface="メイリオ" panose="020B0604030504040204" pitchFamily="50" charset="-128"/>
              </a:rPr>
              <a:t>日</a:t>
            </a:r>
            <a:endParaRPr lang="en-US" altLang="ja-JP" sz="2400" dirty="0">
              <a:solidFill>
                <a:srgbClr val="545454"/>
              </a:solidFill>
              <a:latin typeface="Calibri" panose="020F0502020204030204"/>
              <a:ea typeface="メイリオ" panose="020B0604030504040204" pitchFamily="50" charset="-128"/>
            </a:endParaRPr>
          </a:p>
          <a:p>
            <a:pPr algn="ctr" eaLnBrk="1" fontAlgn="auto" hangingPunct="1">
              <a:spcBef>
                <a:spcPts val="0"/>
              </a:spcBef>
              <a:spcAft>
                <a:spcPts val="0"/>
              </a:spcAft>
            </a:pPr>
            <a:endParaRPr lang="en-US" altLang="ja-JP" sz="2400" dirty="0">
              <a:solidFill>
                <a:srgbClr val="545454"/>
              </a:solidFill>
              <a:latin typeface="Calibri" panose="020F0502020204030204"/>
              <a:ea typeface="メイリオ" panose="020B0604030504040204" pitchFamily="50" charset="-128"/>
            </a:endParaRPr>
          </a:p>
          <a:p>
            <a:pPr algn="ctr" eaLnBrk="1" fontAlgn="auto" hangingPunct="1">
              <a:spcBef>
                <a:spcPts val="0"/>
              </a:spcBef>
              <a:spcAft>
                <a:spcPts val="0"/>
              </a:spcAft>
            </a:pPr>
            <a:r>
              <a:rPr lang="ja-JP" altLang="en-US" sz="3600" dirty="0">
                <a:solidFill>
                  <a:srgbClr val="545454"/>
                </a:solidFill>
                <a:latin typeface="Calibri" panose="020F0502020204030204"/>
                <a:ea typeface="メイリオ" panose="020B0604030504040204" pitchFamily="50" charset="-128"/>
              </a:rPr>
              <a:t>約</a:t>
            </a:r>
            <a:r>
              <a:rPr lang="en-US" altLang="ja-JP" sz="3600" dirty="0">
                <a:solidFill>
                  <a:srgbClr val="545454"/>
                </a:solidFill>
                <a:latin typeface="Calibri" panose="020F0502020204030204"/>
                <a:ea typeface="メイリオ" panose="020B0604030504040204" pitchFamily="50" charset="-128"/>
              </a:rPr>
              <a:t>4</a:t>
            </a:r>
            <a:r>
              <a:rPr lang="ja-JP" altLang="en-US" sz="3600" dirty="0">
                <a:solidFill>
                  <a:srgbClr val="545454"/>
                </a:solidFill>
                <a:latin typeface="Calibri" panose="020F0502020204030204"/>
                <a:ea typeface="メイリオ" panose="020B0604030504040204" pitchFamily="50" charset="-128"/>
              </a:rPr>
              <a:t>回</a:t>
            </a:r>
          </a:p>
        </p:txBody>
      </p:sp>
      <p:sp>
        <p:nvSpPr>
          <p:cNvPr id="39" name="正方形/長方形 38">
            <a:extLst>
              <a:ext uri="{FF2B5EF4-FFF2-40B4-BE49-F238E27FC236}">
                <a16:creationId xmlns:a16="http://schemas.microsoft.com/office/drawing/2014/main" id="{91C7CE62-6010-B8DF-28F1-BA9C5F365621}"/>
              </a:ext>
            </a:extLst>
          </p:cNvPr>
          <p:cNvSpPr/>
          <p:nvPr/>
        </p:nvSpPr>
        <p:spPr>
          <a:xfrm>
            <a:off x="2245357" y="2921188"/>
            <a:ext cx="6146218" cy="76953"/>
          </a:xfrm>
          <a:prstGeom prst="rect">
            <a:avLst/>
          </a:prstGeom>
          <a:solidFill>
            <a:srgbClr val="FCEDED"/>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40" name="楕円 39">
            <a:extLst>
              <a:ext uri="{FF2B5EF4-FFF2-40B4-BE49-F238E27FC236}">
                <a16:creationId xmlns:a16="http://schemas.microsoft.com/office/drawing/2014/main" id="{55C49B51-6873-A5A2-27D0-6754A2FF0CF4}"/>
              </a:ext>
            </a:extLst>
          </p:cNvPr>
          <p:cNvSpPr/>
          <p:nvPr/>
        </p:nvSpPr>
        <p:spPr>
          <a:xfrm>
            <a:off x="2942780" y="2815605"/>
            <a:ext cx="282783" cy="285918"/>
          </a:xfrm>
          <a:prstGeom prst="ellipse">
            <a:avLst/>
          </a:prstGeom>
          <a:solidFill>
            <a:srgbClr val="CCCCC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41" name="楕円 40">
            <a:extLst>
              <a:ext uri="{FF2B5EF4-FFF2-40B4-BE49-F238E27FC236}">
                <a16:creationId xmlns:a16="http://schemas.microsoft.com/office/drawing/2014/main" id="{8BD6BB3D-7D7B-2BCF-3200-2ED6C4BAD093}"/>
              </a:ext>
            </a:extLst>
          </p:cNvPr>
          <p:cNvSpPr/>
          <p:nvPr/>
        </p:nvSpPr>
        <p:spPr>
          <a:xfrm>
            <a:off x="4384846" y="2812223"/>
            <a:ext cx="282783" cy="285918"/>
          </a:xfrm>
          <a:prstGeom prst="ellipse">
            <a:avLst/>
          </a:prstGeom>
          <a:solidFill>
            <a:srgbClr val="CCCCC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42" name="楕円 41">
            <a:extLst>
              <a:ext uri="{FF2B5EF4-FFF2-40B4-BE49-F238E27FC236}">
                <a16:creationId xmlns:a16="http://schemas.microsoft.com/office/drawing/2014/main" id="{63A15585-5967-C743-90F4-3959ACA239C2}"/>
              </a:ext>
            </a:extLst>
          </p:cNvPr>
          <p:cNvSpPr/>
          <p:nvPr/>
        </p:nvSpPr>
        <p:spPr>
          <a:xfrm>
            <a:off x="5890261" y="2812223"/>
            <a:ext cx="282783" cy="285918"/>
          </a:xfrm>
          <a:prstGeom prst="ellipse">
            <a:avLst/>
          </a:prstGeom>
          <a:solidFill>
            <a:srgbClr val="CCCCC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43" name="楕円 42">
            <a:extLst>
              <a:ext uri="{FF2B5EF4-FFF2-40B4-BE49-F238E27FC236}">
                <a16:creationId xmlns:a16="http://schemas.microsoft.com/office/drawing/2014/main" id="{84FAB1BB-D118-B68B-B835-44FBBEDE2BC9}"/>
              </a:ext>
            </a:extLst>
          </p:cNvPr>
          <p:cNvSpPr/>
          <p:nvPr/>
        </p:nvSpPr>
        <p:spPr>
          <a:xfrm>
            <a:off x="7389217" y="2812223"/>
            <a:ext cx="282783" cy="285918"/>
          </a:xfrm>
          <a:prstGeom prst="ellipse">
            <a:avLst/>
          </a:prstGeom>
          <a:solidFill>
            <a:srgbClr val="CCCCC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44" name="テキスト ボックス 43">
            <a:extLst>
              <a:ext uri="{FF2B5EF4-FFF2-40B4-BE49-F238E27FC236}">
                <a16:creationId xmlns:a16="http://schemas.microsoft.com/office/drawing/2014/main" id="{7060D96E-3BA6-BBDA-07AE-2A1F39351C4A}"/>
              </a:ext>
            </a:extLst>
          </p:cNvPr>
          <p:cNvSpPr txBox="1"/>
          <p:nvPr/>
        </p:nvSpPr>
        <p:spPr>
          <a:xfrm>
            <a:off x="2734453" y="2429608"/>
            <a:ext cx="699436" cy="276999"/>
          </a:xfrm>
          <a:prstGeom prst="rect">
            <a:avLst/>
          </a:prstGeom>
          <a:noFill/>
        </p:spPr>
        <p:txBody>
          <a:bodyPr wrap="square" rtlCol="0">
            <a:spAutoFit/>
          </a:bodyPr>
          <a:lstStyle/>
          <a:p>
            <a:pPr algn="ctr" eaLnBrk="1" fontAlgn="auto" hangingPunct="1">
              <a:spcBef>
                <a:spcPts val="0"/>
              </a:spcBef>
              <a:spcAft>
                <a:spcPts val="0"/>
              </a:spcAft>
            </a:pPr>
            <a:r>
              <a:rPr lang="en-US" altLang="ja-JP" sz="1200" b="1" dirty="0">
                <a:solidFill>
                  <a:srgbClr val="545454"/>
                </a:solidFill>
                <a:latin typeface="メイリオ" panose="020B0604030504040204" pitchFamily="50" charset="-128"/>
                <a:ea typeface="メイリオ" panose="020B0604030504040204" pitchFamily="50" charset="-128"/>
              </a:rPr>
              <a:t>8</a:t>
            </a:r>
            <a:r>
              <a:rPr lang="ja-JP" altLang="en-US" sz="1200" b="1" dirty="0">
                <a:solidFill>
                  <a:srgbClr val="545454"/>
                </a:solidFill>
                <a:latin typeface="メイリオ" panose="020B0604030504040204" pitchFamily="50" charset="-128"/>
                <a:ea typeface="メイリオ" panose="020B0604030504040204" pitchFamily="50" charset="-128"/>
              </a:rPr>
              <a:t>：</a:t>
            </a:r>
            <a:r>
              <a:rPr lang="en-US" altLang="ja-JP" sz="1200" b="1" dirty="0">
                <a:solidFill>
                  <a:srgbClr val="545454"/>
                </a:solidFill>
                <a:latin typeface="メイリオ" panose="020B0604030504040204" pitchFamily="50" charset="-128"/>
                <a:ea typeface="メイリオ" panose="020B0604030504040204" pitchFamily="50" charset="-128"/>
              </a:rPr>
              <a:t>00</a:t>
            </a:r>
            <a:endParaRPr lang="ja-JP" altLang="en-US" sz="1200" b="1" dirty="0">
              <a:solidFill>
                <a:srgbClr val="545454"/>
              </a:solidFill>
              <a:latin typeface="メイリオ" panose="020B0604030504040204" pitchFamily="50" charset="-128"/>
              <a:ea typeface="メイリオ" panose="020B0604030504040204" pitchFamily="50" charset="-128"/>
            </a:endParaRPr>
          </a:p>
        </p:txBody>
      </p:sp>
      <p:sp>
        <p:nvSpPr>
          <p:cNvPr id="45" name="テキスト ボックス 44">
            <a:extLst>
              <a:ext uri="{FF2B5EF4-FFF2-40B4-BE49-F238E27FC236}">
                <a16:creationId xmlns:a16="http://schemas.microsoft.com/office/drawing/2014/main" id="{5DD2F00F-F1BE-8355-05E1-5AD31FE612A9}"/>
              </a:ext>
            </a:extLst>
          </p:cNvPr>
          <p:cNvSpPr txBox="1"/>
          <p:nvPr/>
        </p:nvSpPr>
        <p:spPr>
          <a:xfrm>
            <a:off x="4148100" y="2426226"/>
            <a:ext cx="756274" cy="276999"/>
          </a:xfrm>
          <a:prstGeom prst="rect">
            <a:avLst/>
          </a:prstGeom>
          <a:noFill/>
        </p:spPr>
        <p:txBody>
          <a:bodyPr wrap="square" rtlCol="0">
            <a:spAutoFit/>
          </a:bodyPr>
          <a:lstStyle/>
          <a:p>
            <a:pPr algn="ctr" eaLnBrk="1" fontAlgn="auto" hangingPunct="1">
              <a:spcBef>
                <a:spcPts val="0"/>
              </a:spcBef>
              <a:spcAft>
                <a:spcPts val="0"/>
              </a:spcAft>
            </a:pPr>
            <a:r>
              <a:rPr lang="en-US" altLang="ja-JP" sz="1200" b="1" dirty="0">
                <a:solidFill>
                  <a:srgbClr val="545454"/>
                </a:solidFill>
                <a:latin typeface="メイリオ" panose="020B0604030504040204" pitchFamily="50" charset="-128"/>
                <a:ea typeface="メイリオ" panose="020B0604030504040204" pitchFamily="50" charset="-128"/>
              </a:rPr>
              <a:t>13</a:t>
            </a:r>
            <a:r>
              <a:rPr lang="ja-JP" altLang="en-US" sz="1200" b="1" dirty="0">
                <a:solidFill>
                  <a:srgbClr val="545454"/>
                </a:solidFill>
                <a:latin typeface="メイリオ" panose="020B0604030504040204" pitchFamily="50" charset="-128"/>
                <a:ea typeface="メイリオ" panose="020B0604030504040204" pitchFamily="50" charset="-128"/>
              </a:rPr>
              <a:t>：</a:t>
            </a:r>
            <a:r>
              <a:rPr lang="en-US" altLang="ja-JP" sz="1200" b="1" dirty="0">
                <a:solidFill>
                  <a:srgbClr val="545454"/>
                </a:solidFill>
                <a:latin typeface="メイリオ" panose="020B0604030504040204" pitchFamily="50" charset="-128"/>
                <a:ea typeface="メイリオ" panose="020B0604030504040204" pitchFamily="50" charset="-128"/>
              </a:rPr>
              <a:t>00</a:t>
            </a:r>
            <a:endParaRPr lang="ja-JP" altLang="en-US" sz="1200" b="1" dirty="0">
              <a:solidFill>
                <a:srgbClr val="545454"/>
              </a:solidFill>
              <a:latin typeface="メイリオ" panose="020B0604030504040204" pitchFamily="50" charset="-128"/>
              <a:ea typeface="メイリオ" panose="020B0604030504040204" pitchFamily="50" charset="-128"/>
            </a:endParaRPr>
          </a:p>
        </p:txBody>
      </p:sp>
      <p:sp>
        <p:nvSpPr>
          <p:cNvPr id="46" name="テキスト ボックス 45">
            <a:extLst>
              <a:ext uri="{FF2B5EF4-FFF2-40B4-BE49-F238E27FC236}">
                <a16:creationId xmlns:a16="http://schemas.microsoft.com/office/drawing/2014/main" id="{56040152-382D-8477-2338-0C7C20AC6276}"/>
              </a:ext>
            </a:extLst>
          </p:cNvPr>
          <p:cNvSpPr txBox="1"/>
          <p:nvPr/>
        </p:nvSpPr>
        <p:spPr>
          <a:xfrm>
            <a:off x="5653515" y="2426226"/>
            <a:ext cx="756274" cy="276999"/>
          </a:xfrm>
          <a:prstGeom prst="rect">
            <a:avLst/>
          </a:prstGeom>
          <a:noFill/>
        </p:spPr>
        <p:txBody>
          <a:bodyPr wrap="square" rtlCol="0">
            <a:spAutoFit/>
          </a:bodyPr>
          <a:lstStyle/>
          <a:p>
            <a:pPr algn="ctr" eaLnBrk="1" fontAlgn="auto" hangingPunct="1">
              <a:spcBef>
                <a:spcPts val="0"/>
              </a:spcBef>
              <a:spcAft>
                <a:spcPts val="0"/>
              </a:spcAft>
            </a:pPr>
            <a:r>
              <a:rPr lang="en-US" altLang="ja-JP" sz="1200" b="1" dirty="0">
                <a:solidFill>
                  <a:srgbClr val="545454"/>
                </a:solidFill>
                <a:latin typeface="メイリオ" panose="020B0604030504040204" pitchFamily="50" charset="-128"/>
                <a:ea typeface="メイリオ" panose="020B0604030504040204" pitchFamily="50" charset="-128"/>
              </a:rPr>
              <a:t>18</a:t>
            </a:r>
            <a:r>
              <a:rPr lang="ja-JP" altLang="en-US" sz="1200" b="1" dirty="0">
                <a:solidFill>
                  <a:srgbClr val="545454"/>
                </a:solidFill>
                <a:latin typeface="メイリオ" panose="020B0604030504040204" pitchFamily="50" charset="-128"/>
                <a:ea typeface="メイリオ" panose="020B0604030504040204" pitchFamily="50" charset="-128"/>
              </a:rPr>
              <a:t>：</a:t>
            </a:r>
            <a:r>
              <a:rPr lang="en-US" altLang="ja-JP" sz="1200" b="1" dirty="0">
                <a:solidFill>
                  <a:srgbClr val="545454"/>
                </a:solidFill>
                <a:latin typeface="メイリオ" panose="020B0604030504040204" pitchFamily="50" charset="-128"/>
                <a:ea typeface="メイリオ" panose="020B0604030504040204" pitchFamily="50" charset="-128"/>
              </a:rPr>
              <a:t>00</a:t>
            </a:r>
            <a:endParaRPr lang="ja-JP" altLang="en-US" sz="1200" b="1" dirty="0">
              <a:solidFill>
                <a:srgbClr val="545454"/>
              </a:solidFill>
              <a:latin typeface="メイリオ" panose="020B0604030504040204" pitchFamily="50" charset="-128"/>
              <a:ea typeface="メイリオ" panose="020B0604030504040204" pitchFamily="50" charset="-128"/>
            </a:endParaRPr>
          </a:p>
        </p:txBody>
      </p:sp>
      <p:sp>
        <p:nvSpPr>
          <p:cNvPr id="47" name="テキスト ボックス 46">
            <a:extLst>
              <a:ext uri="{FF2B5EF4-FFF2-40B4-BE49-F238E27FC236}">
                <a16:creationId xmlns:a16="http://schemas.microsoft.com/office/drawing/2014/main" id="{FDB8AC79-F758-B8AD-67DE-0662E90CD469}"/>
              </a:ext>
            </a:extLst>
          </p:cNvPr>
          <p:cNvSpPr txBox="1"/>
          <p:nvPr/>
        </p:nvSpPr>
        <p:spPr>
          <a:xfrm>
            <a:off x="7152471" y="2426226"/>
            <a:ext cx="756274" cy="276999"/>
          </a:xfrm>
          <a:prstGeom prst="rect">
            <a:avLst/>
          </a:prstGeom>
          <a:noFill/>
        </p:spPr>
        <p:txBody>
          <a:bodyPr wrap="square" rtlCol="0">
            <a:spAutoFit/>
          </a:bodyPr>
          <a:lstStyle/>
          <a:p>
            <a:pPr algn="ctr" eaLnBrk="1" fontAlgn="auto" hangingPunct="1">
              <a:spcBef>
                <a:spcPts val="0"/>
              </a:spcBef>
              <a:spcAft>
                <a:spcPts val="0"/>
              </a:spcAft>
            </a:pPr>
            <a:r>
              <a:rPr lang="en-US" altLang="ja-JP" sz="1200" b="1" dirty="0">
                <a:solidFill>
                  <a:srgbClr val="545454"/>
                </a:solidFill>
                <a:latin typeface="メイリオ" panose="020B0604030504040204" pitchFamily="50" charset="-128"/>
                <a:ea typeface="メイリオ" panose="020B0604030504040204" pitchFamily="50" charset="-128"/>
              </a:rPr>
              <a:t>21</a:t>
            </a:r>
            <a:r>
              <a:rPr lang="ja-JP" altLang="en-US" sz="1200" b="1" dirty="0">
                <a:solidFill>
                  <a:srgbClr val="545454"/>
                </a:solidFill>
                <a:latin typeface="メイリオ" panose="020B0604030504040204" pitchFamily="50" charset="-128"/>
                <a:ea typeface="メイリオ" panose="020B0604030504040204" pitchFamily="50" charset="-128"/>
              </a:rPr>
              <a:t>：</a:t>
            </a:r>
            <a:r>
              <a:rPr lang="en-US" altLang="ja-JP" sz="1200" b="1" dirty="0">
                <a:solidFill>
                  <a:srgbClr val="545454"/>
                </a:solidFill>
                <a:latin typeface="メイリオ" panose="020B0604030504040204" pitchFamily="50" charset="-128"/>
                <a:ea typeface="メイリオ" panose="020B0604030504040204" pitchFamily="50" charset="-128"/>
              </a:rPr>
              <a:t>00</a:t>
            </a:r>
            <a:endParaRPr lang="ja-JP" altLang="en-US" sz="1200" b="1" dirty="0">
              <a:solidFill>
                <a:srgbClr val="545454"/>
              </a:solidFill>
              <a:latin typeface="メイリオ" panose="020B0604030504040204" pitchFamily="50" charset="-128"/>
              <a:ea typeface="メイリオ" panose="020B0604030504040204" pitchFamily="50" charset="-128"/>
            </a:endParaRPr>
          </a:p>
        </p:txBody>
      </p:sp>
      <p:sp>
        <p:nvSpPr>
          <p:cNvPr id="48" name="テキスト ボックス 47">
            <a:extLst>
              <a:ext uri="{FF2B5EF4-FFF2-40B4-BE49-F238E27FC236}">
                <a16:creationId xmlns:a16="http://schemas.microsoft.com/office/drawing/2014/main" id="{3A61CADD-844F-BDB3-D573-CF13604BA2FD}"/>
              </a:ext>
            </a:extLst>
          </p:cNvPr>
          <p:cNvSpPr txBox="1"/>
          <p:nvPr/>
        </p:nvSpPr>
        <p:spPr>
          <a:xfrm>
            <a:off x="2385827" y="3302535"/>
            <a:ext cx="1428750" cy="307777"/>
          </a:xfrm>
          <a:prstGeom prst="rect">
            <a:avLst/>
          </a:prstGeom>
          <a:noFill/>
        </p:spPr>
        <p:txBody>
          <a:bodyPr wrap="square" rtlCol="0">
            <a:spAutoFit/>
          </a:bodyPr>
          <a:lstStyle/>
          <a:p>
            <a:pPr algn="ctr" eaLnBrk="1" fontAlgn="auto" hangingPunct="1">
              <a:spcBef>
                <a:spcPts val="0"/>
              </a:spcBef>
              <a:spcAft>
                <a:spcPts val="0"/>
              </a:spcAft>
            </a:pPr>
            <a:r>
              <a:rPr lang="ja-JP" altLang="en-US" sz="1400" b="1" dirty="0">
                <a:solidFill>
                  <a:srgbClr val="545454"/>
                </a:solidFill>
                <a:latin typeface="Calibri" panose="020F0502020204030204"/>
                <a:ea typeface="メイリオ" panose="020B0604030504040204" pitchFamily="50" charset="-128"/>
              </a:rPr>
              <a:t>朝：通勤時</a:t>
            </a:r>
          </a:p>
        </p:txBody>
      </p:sp>
      <p:sp>
        <p:nvSpPr>
          <p:cNvPr id="49" name="テキスト ボックス 48">
            <a:extLst>
              <a:ext uri="{FF2B5EF4-FFF2-40B4-BE49-F238E27FC236}">
                <a16:creationId xmlns:a16="http://schemas.microsoft.com/office/drawing/2014/main" id="{DC7662B3-E68B-4337-4F00-8643DBB05713}"/>
              </a:ext>
            </a:extLst>
          </p:cNvPr>
          <p:cNvSpPr txBox="1"/>
          <p:nvPr/>
        </p:nvSpPr>
        <p:spPr>
          <a:xfrm>
            <a:off x="3922987" y="3299153"/>
            <a:ext cx="1206499" cy="307777"/>
          </a:xfrm>
          <a:prstGeom prst="rect">
            <a:avLst/>
          </a:prstGeom>
          <a:noFill/>
        </p:spPr>
        <p:txBody>
          <a:bodyPr wrap="square" rtlCol="0">
            <a:spAutoFit/>
          </a:bodyPr>
          <a:lstStyle/>
          <a:p>
            <a:pPr algn="ctr" eaLnBrk="1" fontAlgn="auto" hangingPunct="1">
              <a:spcBef>
                <a:spcPts val="0"/>
              </a:spcBef>
              <a:spcAft>
                <a:spcPts val="0"/>
              </a:spcAft>
            </a:pPr>
            <a:r>
              <a:rPr lang="ja-JP" altLang="en-US" sz="1400" b="1" dirty="0">
                <a:solidFill>
                  <a:srgbClr val="545454"/>
                </a:solidFill>
                <a:latin typeface="Calibri" panose="020F0502020204030204"/>
                <a:ea typeface="メイリオ" panose="020B0604030504040204" pitchFamily="50" charset="-128"/>
              </a:rPr>
              <a:t>昼：休憩時</a:t>
            </a:r>
          </a:p>
        </p:txBody>
      </p:sp>
      <p:sp>
        <p:nvSpPr>
          <p:cNvPr id="50" name="テキスト ボックス 49">
            <a:extLst>
              <a:ext uri="{FF2B5EF4-FFF2-40B4-BE49-F238E27FC236}">
                <a16:creationId xmlns:a16="http://schemas.microsoft.com/office/drawing/2014/main" id="{945AEFF7-6660-EA38-B45D-4E53C1DC0C5B}"/>
              </a:ext>
            </a:extLst>
          </p:cNvPr>
          <p:cNvSpPr txBox="1"/>
          <p:nvPr/>
        </p:nvSpPr>
        <p:spPr>
          <a:xfrm>
            <a:off x="7118094" y="3299153"/>
            <a:ext cx="939719" cy="307777"/>
          </a:xfrm>
          <a:prstGeom prst="rect">
            <a:avLst/>
          </a:prstGeom>
          <a:noFill/>
        </p:spPr>
        <p:txBody>
          <a:bodyPr wrap="square" rtlCol="0">
            <a:spAutoFit/>
          </a:bodyPr>
          <a:lstStyle/>
          <a:p>
            <a:pPr algn="ctr" eaLnBrk="1" fontAlgn="auto" hangingPunct="1">
              <a:spcBef>
                <a:spcPts val="0"/>
              </a:spcBef>
              <a:spcAft>
                <a:spcPts val="0"/>
              </a:spcAft>
            </a:pPr>
            <a:r>
              <a:rPr lang="ja-JP" altLang="en-US" sz="1400" b="1" dirty="0">
                <a:solidFill>
                  <a:srgbClr val="545454"/>
                </a:solidFill>
                <a:latin typeface="Calibri" panose="020F0502020204030204"/>
                <a:ea typeface="メイリオ" panose="020B0604030504040204" pitchFamily="50" charset="-128"/>
              </a:rPr>
              <a:t>夜：自宅</a:t>
            </a:r>
          </a:p>
        </p:txBody>
      </p:sp>
      <p:sp>
        <p:nvSpPr>
          <p:cNvPr id="51" name="テキスト ボックス 50">
            <a:extLst>
              <a:ext uri="{FF2B5EF4-FFF2-40B4-BE49-F238E27FC236}">
                <a16:creationId xmlns:a16="http://schemas.microsoft.com/office/drawing/2014/main" id="{A329753B-A6EC-A0BE-C845-8B05945D3F5F}"/>
              </a:ext>
            </a:extLst>
          </p:cNvPr>
          <p:cNvSpPr txBox="1"/>
          <p:nvPr/>
        </p:nvSpPr>
        <p:spPr>
          <a:xfrm>
            <a:off x="5371174" y="3299153"/>
            <a:ext cx="1320956" cy="307777"/>
          </a:xfrm>
          <a:prstGeom prst="rect">
            <a:avLst/>
          </a:prstGeom>
          <a:noFill/>
        </p:spPr>
        <p:txBody>
          <a:bodyPr wrap="square" rtlCol="0">
            <a:spAutoFit/>
          </a:bodyPr>
          <a:lstStyle/>
          <a:p>
            <a:pPr algn="ctr" eaLnBrk="1" fontAlgn="auto" hangingPunct="1">
              <a:spcBef>
                <a:spcPts val="0"/>
              </a:spcBef>
              <a:spcAft>
                <a:spcPts val="0"/>
              </a:spcAft>
            </a:pPr>
            <a:r>
              <a:rPr lang="ja-JP" altLang="en-US" sz="1400" b="1" dirty="0">
                <a:solidFill>
                  <a:srgbClr val="545454"/>
                </a:solidFill>
                <a:latin typeface="Calibri" panose="020F0502020204030204"/>
                <a:ea typeface="メイリオ" panose="020B0604030504040204" pitchFamily="50" charset="-128"/>
              </a:rPr>
              <a:t>夕方：通勤時</a:t>
            </a:r>
          </a:p>
        </p:txBody>
      </p:sp>
      <p:pic>
        <p:nvPicPr>
          <p:cNvPr id="52" name="図 51" descr="食品 が含まれている画像&#10;&#10;自動的に生成された説明">
            <a:extLst>
              <a:ext uri="{FF2B5EF4-FFF2-40B4-BE49-F238E27FC236}">
                <a16:creationId xmlns:a16="http://schemas.microsoft.com/office/drawing/2014/main" id="{EE791FDB-C6C1-CC7B-3CF3-5DDDC9EDD82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9706" y="4599875"/>
            <a:ext cx="698538" cy="1098774"/>
          </a:xfrm>
          <a:prstGeom prst="rect">
            <a:avLst/>
          </a:prstGeom>
        </p:spPr>
      </p:pic>
      <p:pic>
        <p:nvPicPr>
          <p:cNvPr id="53" name="図 52">
            <a:extLst>
              <a:ext uri="{FF2B5EF4-FFF2-40B4-BE49-F238E27FC236}">
                <a16:creationId xmlns:a16="http://schemas.microsoft.com/office/drawing/2014/main" id="{A4E34496-1ADF-0493-9F60-725CDE9A0B0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9706" y="2463875"/>
            <a:ext cx="729273" cy="1068532"/>
          </a:xfrm>
          <a:prstGeom prst="rect">
            <a:avLst/>
          </a:prstGeom>
        </p:spPr>
      </p:pic>
      <p:sp>
        <p:nvSpPr>
          <p:cNvPr id="54" name="正方形/長方形 53">
            <a:extLst>
              <a:ext uri="{FF2B5EF4-FFF2-40B4-BE49-F238E27FC236}">
                <a16:creationId xmlns:a16="http://schemas.microsoft.com/office/drawing/2014/main" id="{048434A6-A918-DCEA-2B2E-5ACAD5CDD621}"/>
              </a:ext>
            </a:extLst>
          </p:cNvPr>
          <p:cNvSpPr/>
          <p:nvPr/>
        </p:nvSpPr>
        <p:spPr>
          <a:xfrm>
            <a:off x="2245357" y="5076940"/>
            <a:ext cx="6146218" cy="76953"/>
          </a:xfrm>
          <a:prstGeom prst="rect">
            <a:avLst/>
          </a:prstGeom>
          <a:solidFill>
            <a:srgbClr val="FCEDED"/>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55" name="楕円 54">
            <a:extLst>
              <a:ext uri="{FF2B5EF4-FFF2-40B4-BE49-F238E27FC236}">
                <a16:creationId xmlns:a16="http://schemas.microsoft.com/office/drawing/2014/main" id="{17323491-5F40-E715-C9FF-938AB99B20F0}"/>
              </a:ext>
            </a:extLst>
          </p:cNvPr>
          <p:cNvSpPr/>
          <p:nvPr/>
        </p:nvSpPr>
        <p:spPr>
          <a:xfrm>
            <a:off x="2734453" y="4972457"/>
            <a:ext cx="282783" cy="285918"/>
          </a:xfrm>
          <a:prstGeom prst="ellipse">
            <a:avLst/>
          </a:prstGeom>
          <a:solidFill>
            <a:srgbClr val="CCCCC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56" name="楕円 55">
            <a:extLst>
              <a:ext uri="{FF2B5EF4-FFF2-40B4-BE49-F238E27FC236}">
                <a16:creationId xmlns:a16="http://schemas.microsoft.com/office/drawing/2014/main" id="{9186576A-578B-E022-283F-40FBC385F647}"/>
              </a:ext>
            </a:extLst>
          </p:cNvPr>
          <p:cNvSpPr/>
          <p:nvPr/>
        </p:nvSpPr>
        <p:spPr>
          <a:xfrm>
            <a:off x="3554349" y="4972457"/>
            <a:ext cx="282783" cy="285918"/>
          </a:xfrm>
          <a:prstGeom prst="ellipse">
            <a:avLst/>
          </a:prstGeom>
          <a:solidFill>
            <a:srgbClr val="CCCCC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57" name="楕円 56">
            <a:extLst>
              <a:ext uri="{FF2B5EF4-FFF2-40B4-BE49-F238E27FC236}">
                <a16:creationId xmlns:a16="http://schemas.microsoft.com/office/drawing/2014/main" id="{5D279689-9658-D8D0-AA13-BED4D6635B67}"/>
              </a:ext>
            </a:extLst>
          </p:cNvPr>
          <p:cNvSpPr/>
          <p:nvPr/>
        </p:nvSpPr>
        <p:spPr>
          <a:xfrm>
            <a:off x="4374245" y="4972457"/>
            <a:ext cx="282783" cy="285918"/>
          </a:xfrm>
          <a:prstGeom prst="ellipse">
            <a:avLst/>
          </a:prstGeom>
          <a:solidFill>
            <a:srgbClr val="CCCCC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58" name="楕円 57">
            <a:extLst>
              <a:ext uri="{FF2B5EF4-FFF2-40B4-BE49-F238E27FC236}">
                <a16:creationId xmlns:a16="http://schemas.microsoft.com/office/drawing/2014/main" id="{4B536BBF-7C39-4333-7FC4-7F84E0908A40}"/>
              </a:ext>
            </a:extLst>
          </p:cNvPr>
          <p:cNvSpPr/>
          <p:nvPr/>
        </p:nvSpPr>
        <p:spPr>
          <a:xfrm>
            <a:off x="5194141" y="4972457"/>
            <a:ext cx="282783" cy="285918"/>
          </a:xfrm>
          <a:prstGeom prst="ellipse">
            <a:avLst/>
          </a:prstGeom>
          <a:solidFill>
            <a:srgbClr val="CCCCC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59" name="テキスト ボックス 58">
            <a:extLst>
              <a:ext uri="{FF2B5EF4-FFF2-40B4-BE49-F238E27FC236}">
                <a16:creationId xmlns:a16="http://schemas.microsoft.com/office/drawing/2014/main" id="{69EE02EE-B151-8A9B-C7D7-2A005E30913F}"/>
              </a:ext>
            </a:extLst>
          </p:cNvPr>
          <p:cNvSpPr txBox="1"/>
          <p:nvPr/>
        </p:nvSpPr>
        <p:spPr>
          <a:xfrm>
            <a:off x="2543591" y="4581978"/>
            <a:ext cx="664506" cy="307777"/>
          </a:xfrm>
          <a:prstGeom prst="rect">
            <a:avLst/>
          </a:prstGeom>
          <a:noFill/>
        </p:spPr>
        <p:txBody>
          <a:bodyPr wrap="square" rtlCol="0">
            <a:spAutoFit/>
          </a:bodyPr>
          <a:lstStyle/>
          <a:p>
            <a:pPr algn="ctr" eaLnBrk="1" fontAlgn="auto" hangingPunct="1">
              <a:spcBef>
                <a:spcPts val="0"/>
              </a:spcBef>
              <a:spcAft>
                <a:spcPts val="0"/>
              </a:spcAft>
            </a:pPr>
            <a:r>
              <a:rPr lang="ja-JP" altLang="en-US" sz="1400" b="1" dirty="0">
                <a:solidFill>
                  <a:srgbClr val="545454"/>
                </a:solidFill>
                <a:latin typeface="Calibri" panose="020F0502020204030204"/>
                <a:ea typeface="メイリオ" panose="020B0604030504040204" pitchFamily="50" charset="-128"/>
              </a:rPr>
              <a:t>月</a:t>
            </a:r>
          </a:p>
        </p:txBody>
      </p:sp>
      <p:sp>
        <p:nvSpPr>
          <p:cNvPr id="60" name="楕円 59">
            <a:extLst>
              <a:ext uri="{FF2B5EF4-FFF2-40B4-BE49-F238E27FC236}">
                <a16:creationId xmlns:a16="http://schemas.microsoft.com/office/drawing/2014/main" id="{D3A06072-30A3-D1F9-707C-54C0FDDD1FFD}"/>
              </a:ext>
            </a:extLst>
          </p:cNvPr>
          <p:cNvSpPr/>
          <p:nvPr/>
        </p:nvSpPr>
        <p:spPr>
          <a:xfrm>
            <a:off x="6014037" y="4972457"/>
            <a:ext cx="282783" cy="285918"/>
          </a:xfrm>
          <a:prstGeom prst="ellipse">
            <a:avLst/>
          </a:prstGeom>
          <a:solidFill>
            <a:srgbClr val="CCCCC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61" name="楕円 60">
            <a:extLst>
              <a:ext uri="{FF2B5EF4-FFF2-40B4-BE49-F238E27FC236}">
                <a16:creationId xmlns:a16="http://schemas.microsoft.com/office/drawing/2014/main" id="{288304BC-0DF0-3B9C-F900-BF06A997773E}"/>
              </a:ext>
            </a:extLst>
          </p:cNvPr>
          <p:cNvSpPr/>
          <p:nvPr/>
        </p:nvSpPr>
        <p:spPr>
          <a:xfrm>
            <a:off x="6833933" y="4972457"/>
            <a:ext cx="282783" cy="285918"/>
          </a:xfrm>
          <a:prstGeom prst="ellipse">
            <a:avLst/>
          </a:prstGeom>
          <a:solidFill>
            <a:srgbClr val="CCCCC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62" name="楕円 61">
            <a:extLst>
              <a:ext uri="{FF2B5EF4-FFF2-40B4-BE49-F238E27FC236}">
                <a16:creationId xmlns:a16="http://schemas.microsoft.com/office/drawing/2014/main" id="{FBF0FC6F-7A67-990D-2999-412FAA8DE68A}"/>
              </a:ext>
            </a:extLst>
          </p:cNvPr>
          <p:cNvSpPr/>
          <p:nvPr/>
        </p:nvSpPr>
        <p:spPr>
          <a:xfrm>
            <a:off x="7653829" y="4972457"/>
            <a:ext cx="282783" cy="285918"/>
          </a:xfrm>
          <a:prstGeom prst="ellipse">
            <a:avLst/>
          </a:prstGeom>
          <a:solidFill>
            <a:srgbClr val="CCCCC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63" name="テキスト ボックス 62">
            <a:extLst>
              <a:ext uri="{FF2B5EF4-FFF2-40B4-BE49-F238E27FC236}">
                <a16:creationId xmlns:a16="http://schemas.microsoft.com/office/drawing/2014/main" id="{F3C9DAB3-7FD4-EB07-AAE9-61FC2542C96A}"/>
              </a:ext>
            </a:extLst>
          </p:cNvPr>
          <p:cNvSpPr txBox="1"/>
          <p:nvPr/>
        </p:nvSpPr>
        <p:spPr>
          <a:xfrm>
            <a:off x="3363487" y="4581978"/>
            <a:ext cx="664506" cy="307777"/>
          </a:xfrm>
          <a:prstGeom prst="rect">
            <a:avLst/>
          </a:prstGeom>
          <a:noFill/>
        </p:spPr>
        <p:txBody>
          <a:bodyPr wrap="square" rtlCol="0">
            <a:spAutoFit/>
          </a:bodyPr>
          <a:lstStyle/>
          <a:p>
            <a:pPr algn="ctr" eaLnBrk="1" fontAlgn="auto" hangingPunct="1">
              <a:spcBef>
                <a:spcPts val="0"/>
              </a:spcBef>
              <a:spcAft>
                <a:spcPts val="0"/>
              </a:spcAft>
            </a:pPr>
            <a:r>
              <a:rPr lang="ja-JP" altLang="en-US" sz="1400" b="1" dirty="0">
                <a:solidFill>
                  <a:srgbClr val="545454"/>
                </a:solidFill>
                <a:latin typeface="Calibri" panose="020F0502020204030204"/>
                <a:ea typeface="メイリオ" panose="020B0604030504040204" pitchFamily="50" charset="-128"/>
              </a:rPr>
              <a:t>火</a:t>
            </a:r>
          </a:p>
        </p:txBody>
      </p:sp>
      <p:sp>
        <p:nvSpPr>
          <p:cNvPr id="64" name="テキスト ボックス 63">
            <a:extLst>
              <a:ext uri="{FF2B5EF4-FFF2-40B4-BE49-F238E27FC236}">
                <a16:creationId xmlns:a16="http://schemas.microsoft.com/office/drawing/2014/main" id="{2CAE30E5-CBBC-ADEE-6483-0BBF383F43BD}"/>
              </a:ext>
            </a:extLst>
          </p:cNvPr>
          <p:cNvSpPr txBox="1"/>
          <p:nvPr/>
        </p:nvSpPr>
        <p:spPr>
          <a:xfrm>
            <a:off x="4169113" y="4581978"/>
            <a:ext cx="664506" cy="307777"/>
          </a:xfrm>
          <a:prstGeom prst="rect">
            <a:avLst/>
          </a:prstGeom>
          <a:noFill/>
        </p:spPr>
        <p:txBody>
          <a:bodyPr wrap="square" rtlCol="0">
            <a:spAutoFit/>
          </a:bodyPr>
          <a:lstStyle/>
          <a:p>
            <a:pPr algn="ctr" eaLnBrk="1" fontAlgn="auto" hangingPunct="1">
              <a:spcBef>
                <a:spcPts val="0"/>
              </a:spcBef>
              <a:spcAft>
                <a:spcPts val="0"/>
              </a:spcAft>
            </a:pPr>
            <a:r>
              <a:rPr lang="ja-JP" altLang="en-US" sz="1400" b="1" dirty="0">
                <a:solidFill>
                  <a:srgbClr val="545454"/>
                </a:solidFill>
                <a:latin typeface="Calibri" panose="020F0502020204030204"/>
                <a:ea typeface="メイリオ" panose="020B0604030504040204" pitchFamily="50" charset="-128"/>
              </a:rPr>
              <a:t>水</a:t>
            </a:r>
          </a:p>
        </p:txBody>
      </p:sp>
      <p:sp>
        <p:nvSpPr>
          <p:cNvPr id="65" name="テキスト ボックス 64">
            <a:extLst>
              <a:ext uri="{FF2B5EF4-FFF2-40B4-BE49-F238E27FC236}">
                <a16:creationId xmlns:a16="http://schemas.microsoft.com/office/drawing/2014/main" id="{4B6A6DA9-A701-9041-5986-4E1D38901058}"/>
              </a:ext>
            </a:extLst>
          </p:cNvPr>
          <p:cNvSpPr txBox="1"/>
          <p:nvPr/>
        </p:nvSpPr>
        <p:spPr>
          <a:xfrm>
            <a:off x="4989009" y="4581978"/>
            <a:ext cx="664506" cy="307777"/>
          </a:xfrm>
          <a:prstGeom prst="rect">
            <a:avLst/>
          </a:prstGeom>
          <a:noFill/>
        </p:spPr>
        <p:txBody>
          <a:bodyPr wrap="square" rtlCol="0">
            <a:spAutoFit/>
          </a:bodyPr>
          <a:lstStyle/>
          <a:p>
            <a:pPr algn="ctr" eaLnBrk="1" fontAlgn="auto" hangingPunct="1">
              <a:spcBef>
                <a:spcPts val="0"/>
              </a:spcBef>
              <a:spcAft>
                <a:spcPts val="0"/>
              </a:spcAft>
            </a:pPr>
            <a:r>
              <a:rPr lang="ja-JP" altLang="en-US" sz="1400" b="1" dirty="0">
                <a:solidFill>
                  <a:srgbClr val="545454"/>
                </a:solidFill>
                <a:latin typeface="Calibri" panose="020F0502020204030204"/>
                <a:ea typeface="メイリオ" panose="020B0604030504040204" pitchFamily="50" charset="-128"/>
              </a:rPr>
              <a:t>木</a:t>
            </a:r>
          </a:p>
        </p:txBody>
      </p:sp>
      <p:sp>
        <p:nvSpPr>
          <p:cNvPr id="66" name="テキスト ボックス 65">
            <a:extLst>
              <a:ext uri="{FF2B5EF4-FFF2-40B4-BE49-F238E27FC236}">
                <a16:creationId xmlns:a16="http://schemas.microsoft.com/office/drawing/2014/main" id="{95D3ADF0-FB13-D003-E64E-209ECB09AF10}"/>
              </a:ext>
            </a:extLst>
          </p:cNvPr>
          <p:cNvSpPr txBox="1"/>
          <p:nvPr/>
        </p:nvSpPr>
        <p:spPr>
          <a:xfrm>
            <a:off x="5823175" y="4581978"/>
            <a:ext cx="664506" cy="307777"/>
          </a:xfrm>
          <a:prstGeom prst="rect">
            <a:avLst/>
          </a:prstGeom>
          <a:noFill/>
        </p:spPr>
        <p:txBody>
          <a:bodyPr wrap="square" rtlCol="0">
            <a:spAutoFit/>
          </a:bodyPr>
          <a:lstStyle/>
          <a:p>
            <a:pPr algn="ctr" eaLnBrk="1" fontAlgn="auto" hangingPunct="1">
              <a:spcBef>
                <a:spcPts val="0"/>
              </a:spcBef>
              <a:spcAft>
                <a:spcPts val="0"/>
              </a:spcAft>
            </a:pPr>
            <a:r>
              <a:rPr lang="ja-JP" altLang="en-US" sz="1400" b="1" dirty="0">
                <a:solidFill>
                  <a:srgbClr val="545454"/>
                </a:solidFill>
                <a:latin typeface="Calibri" panose="020F0502020204030204"/>
                <a:ea typeface="メイリオ" panose="020B0604030504040204" pitchFamily="50" charset="-128"/>
              </a:rPr>
              <a:t>金</a:t>
            </a:r>
          </a:p>
        </p:txBody>
      </p:sp>
      <p:sp>
        <p:nvSpPr>
          <p:cNvPr id="67" name="テキスト ボックス 66">
            <a:extLst>
              <a:ext uri="{FF2B5EF4-FFF2-40B4-BE49-F238E27FC236}">
                <a16:creationId xmlns:a16="http://schemas.microsoft.com/office/drawing/2014/main" id="{02E5963D-5815-D330-BABA-2A22A2A2C4A6}"/>
              </a:ext>
            </a:extLst>
          </p:cNvPr>
          <p:cNvSpPr txBox="1"/>
          <p:nvPr/>
        </p:nvSpPr>
        <p:spPr>
          <a:xfrm>
            <a:off x="6643071" y="4581978"/>
            <a:ext cx="664506" cy="307777"/>
          </a:xfrm>
          <a:prstGeom prst="rect">
            <a:avLst/>
          </a:prstGeom>
          <a:noFill/>
        </p:spPr>
        <p:txBody>
          <a:bodyPr wrap="square" rtlCol="0">
            <a:spAutoFit/>
          </a:bodyPr>
          <a:lstStyle/>
          <a:p>
            <a:pPr algn="ctr" eaLnBrk="1" fontAlgn="auto" hangingPunct="1">
              <a:spcBef>
                <a:spcPts val="0"/>
              </a:spcBef>
              <a:spcAft>
                <a:spcPts val="0"/>
              </a:spcAft>
            </a:pPr>
            <a:r>
              <a:rPr lang="ja-JP" altLang="en-US" sz="1400" b="1" dirty="0">
                <a:solidFill>
                  <a:srgbClr val="545454"/>
                </a:solidFill>
                <a:latin typeface="Calibri" panose="020F0502020204030204"/>
                <a:ea typeface="メイリオ" panose="020B0604030504040204" pitchFamily="50" charset="-128"/>
              </a:rPr>
              <a:t>土</a:t>
            </a:r>
          </a:p>
        </p:txBody>
      </p:sp>
      <p:sp>
        <p:nvSpPr>
          <p:cNvPr id="68" name="テキスト ボックス 67">
            <a:extLst>
              <a:ext uri="{FF2B5EF4-FFF2-40B4-BE49-F238E27FC236}">
                <a16:creationId xmlns:a16="http://schemas.microsoft.com/office/drawing/2014/main" id="{140BA25A-091E-BF4F-A384-29E97E1E110C}"/>
              </a:ext>
            </a:extLst>
          </p:cNvPr>
          <p:cNvSpPr txBox="1"/>
          <p:nvPr/>
        </p:nvSpPr>
        <p:spPr>
          <a:xfrm>
            <a:off x="7462967" y="4581977"/>
            <a:ext cx="664506" cy="307777"/>
          </a:xfrm>
          <a:prstGeom prst="rect">
            <a:avLst/>
          </a:prstGeom>
          <a:noFill/>
        </p:spPr>
        <p:txBody>
          <a:bodyPr wrap="square" rtlCol="0">
            <a:spAutoFit/>
          </a:bodyPr>
          <a:lstStyle/>
          <a:p>
            <a:pPr algn="ctr" eaLnBrk="1" fontAlgn="auto" hangingPunct="1">
              <a:spcBef>
                <a:spcPts val="0"/>
              </a:spcBef>
              <a:spcAft>
                <a:spcPts val="0"/>
              </a:spcAft>
            </a:pPr>
            <a:r>
              <a:rPr lang="ja-JP" altLang="en-US" sz="1400" b="1" dirty="0">
                <a:solidFill>
                  <a:srgbClr val="545454"/>
                </a:solidFill>
                <a:latin typeface="Calibri" panose="020F0502020204030204"/>
                <a:ea typeface="メイリオ" panose="020B0604030504040204" pitchFamily="50" charset="-128"/>
              </a:rPr>
              <a:t>日</a:t>
            </a:r>
          </a:p>
        </p:txBody>
      </p:sp>
      <p:sp>
        <p:nvSpPr>
          <p:cNvPr id="69" name="テキスト ボックス 68">
            <a:extLst>
              <a:ext uri="{FF2B5EF4-FFF2-40B4-BE49-F238E27FC236}">
                <a16:creationId xmlns:a16="http://schemas.microsoft.com/office/drawing/2014/main" id="{94D09CCF-62D7-C25C-725D-BFE5A7B5A199}"/>
              </a:ext>
            </a:extLst>
          </p:cNvPr>
          <p:cNvSpPr txBox="1"/>
          <p:nvPr/>
        </p:nvSpPr>
        <p:spPr>
          <a:xfrm>
            <a:off x="8797428" y="4422918"/>
            <a:ext cx="2807197" cy="1384995"/>
          </a:xfrm>
          <a:prstGeom prst="rect">
            <a:avLst/>
          </a:prstGeom>
          <a:noFill/>
        </p:spPr>
        <p:txBody>
          <a:bodyPr wrap="square">
            <a:spAutoFit/>
          </a:bodyPr>
          <a:lstStyle/>
          <a:p>
            <a:pPr algn="ctr" eaLnBrk="1" fontAlgn="auto" hangingPunct="1">
              <a:spcBef>
                <a:spcPts val="0"/>
              </a:spcBef>
              <a:spcAft>
                <a:spcPts val="0"/>
              </a:spcAft>
            </a:pPr>
            <a:r>
              <a:rPr lang="ja-JP" altLang="en-US" sz="2400" dirty="0">
                <a:solidFill>
                  <a:srgbClr val="545454"/>
                </a:solidFill>
                <a:latin typeface="Calibri" panose="020F0502020204030204"/>
                <a:ea typeface="メイリオ" panose="020B0604030504040204" pitchFamily="50" charset="-128"/>
              </a:rPr>
              <a:t>平均訪問頻度</a:t>
            </a:r>
            <a:r>
              <a:rPr lang="en-US" altLang="ja-JP" sz="2400" dirty="0">
                <a:solidFill>
                  <a:srgbClr val="545454"/>
                </a:solidFill>
                <a:latin typeface="Calibri" panose="020F0502020204030204"/>
                <a:ea typeface="メイリオ" panose="020B0604030504040204" pitchFamily="50" charset="-128"/>
              </a:rPr>
              <a:t>/</a:t>
            </a:r>
            <a:r>
              <a:rPr lang="ja-JP" altLang="en-US" sz="2400" dirty="0">
                <a:solidFill>
                  <a:srgbClr val="545454"/>
                </a:solidFill>
                <a:latin typeface="Calibri" panose="020F0502020204030204"/>
                <a:ea typeface="メイリオ" panose="020B0604030504040204" pitchFamily="50" charset="-128"/>
              </a:rPr>
              <a:t>週</a:t>
            </a:r>
            <a:endParaRPr lang="en-US" altLang="ja-JP" sz="2400" dirty="0">
              <a:solidFill>
                <a:srgbClr val="545454"/>
              </a:solidFill>
              <a:latin typeface="Calibri" panose="020F0502020204030204"/>
              <a:ea typeface="メイリオ" panose="020B0604030504040204" pitchFamily="50" charset="-128"/>
            </a:endParaRPr>
          </a:p>
          <a:p>
            <a:pPr algn="ctr" eaLnBrk="1" fontAlgn="auto" hangingPunct="1">
              <a:spcBef>
                <a:spcPts val="0"/>
              </a:spcBef>
              <a:spcAft>
                <a:spcPts val="0"/>
              </a:spcAft>
            </a:pPr>
            <a:endParaRPr lang="en-US" altLang="ja-JP" sz="2400" dirty="0">
              <a:solidFill>
                <a:srgbClr val="545454"/>
              </a:solidFill>
              <a:latin typeface="Calibri" panose="020F0502020204030204"/>
              <a:ea typeface="メイリオ" panose="020B0604030504040204" pitchFamily="50" charset="-128"/>
            </a:endParaRPr>
          </a:p>
          <a:p>
            <a:pPr algn="ctr" eaLnBrk="1" fontAlgn="auto" hangingPunct="1">
              <a:spcBef>
                <a:spcPts val="0"/>
              </a:spcBef>
              <a:spcAft>
                <a:spcPts val="0"/>
              </a:spcAft>
            </a:pPr>
            <a:r>
              <a:rPr lang="ja-JP" altLang="en-US" sz="3600" dirty="0">
                <a:solidFill>
                  <a:srgbClr val="545454"/>
                </a:solidFill>
                <a:latin typeface="Calibri" panose="020F0502020204030204"/>
                <a:ea typeface="メイリオ" panose="020B0604030504040204" pitchFamily="50" charset="-128"/>
              </a:rPr>
              <a:t>約</a:t>
            </a:r>
            <a:r>
              <a:rPr lang="en-US" altLang="ja-JP" sz="3600" dirty="0">
                <a:solidFill>
                  <a:srgbClr val="545454"/>
                </a:solidFill>
                <a:latin typeface="Calibri" panose="020F0502020204030204"/>
                <a:ea typeface="メイリオ" panose="020B0604030504040204" pitchFamily="50" charset="-128"/>
              </a:rPr>
              <a:t>17</a:t>
            </a:r>
            <a:r>
              <a:rPr lang="ja-JP" altLang="en-US" sz="3600" dirty="0">
                <a:solidFill>
                  <a:srgbClr val="545454"/>
                </a:solidFill>
                <a:latin typeface="Calibri" panose="020F0502020204030204"/>
                <a:ea typeface="メイリオ" panose="020B0604030504040204" pitchFamily="50" charset="-128"/>
              </a:rPr>
              <a:t>回</a:t>
            </a:r>
          </a:p>
        </p:txBody>
      </p:sp>
      <p:sp>
        <p:nvSpPr>
          <p:cNvPr id="70" name="テキスト ボックス 69">
            <a:extLst>
              <a:ext uri="{FF2B5EF4-FFF2-40B4-BE49-F238E27FC236}">
                <a16:creationId xmlns:a16="http://schemas.microsoft.com/office/drawing/2014/main" id="{276E20F0-719F-CFE8-7597-87938A8F08DA}"/>
              </a:ext>
            </a:extLst>
          </p:cNvPr>
          <p:cNvSpPr txBox="1"/>
          <p:nvPr/>
        </p:nvSpPr>
        <p:spPr>
          <a:xfrm>
            <a:off x="642333" y="3815918"/>
            <a:ext cx="7826023" cy="307777"/>
          </a:xfrm>
          <a:prstGeom prst="rect">
            <a:avLst/>
          </a:prstGeom>
          <a:noFill/>
        </p:spPr>
        <p:txBody>
          <a:bodyPr wrap="square" rtlCol="0">
            <a:spAutoFit/>
          </a:bodyPr>
          <a:lstStyle/>
          <a:p>
            <a:pPr eaLnBrk="1" fontAlgn="auto" hangingPunct="1">
              <a:spcBef>
                <a:spcPts val="0"/>
              </a:spcBef>
              <a:spcAft>
                <a:spcPts val="0"/>
              </a:spcAft>
            </a:pPr>
            <a:r>
              <a:rPr lang="en-US" altLang="ja-JP" sz="1400" b="1" dirty="0">
                <a:solidFill>
                  <a:srgbClr val="545454"/>
                </a:solidFill>
                <a:latin typeface="メイリオ" panose="020B0604030504040204" pitchFamily="50" charset="-128"/>
                <a:ea typeface="メイリオ" panose="020B0604030504040204" pitchFamily="50" charset="-128"/>
              </a:rPr>
              <a:t>A</a:t>
            </a:r>
            <a:r>
              <a:rPr lang="ja-JP" altLang="en-US" sz="1400" b="1" dirty="0">
                <a:solidFill>
                  <a:srgbClr val="545454"/>
                </a:solidFill>
                <a:latin typeface="メイリオ" panose="020B0604030504040204" pitchFamily="50" charset="-128"/>
                <a:ea typeface="メイリオ" panose="020B0604030504040204" pitchFamily="50" charset="-128"/>
              </a:rPr>
              <a:t>さんの場合：通勤時や休憩時など定期的なタイミングでチェック</a:t>
            </a:r>
          </a:p>
        </p:txBody>
      </p:sp>
      <p:sp>
        <p:nvSpPr>
          <p:cNvPr id="71" name="テキスト ボックス 70">
            <a:extLst>
              <a:ext uri="{FF2B5EF4-FFF2-40B4-BE49-F238E27FC236}">
                <a16:creationId xmlns:a16="http://schemas.microsoft.com/office/drawing/2014/main" id="{4E21CA57-F94F-0396-41CA-3D13B512E894}"/>
              </a:ext>
            </a:extLst>
          </p:cNvPr>
          <p:cNvSpPr txBox="1"/>
          <p:nvPr/>
        </p:nvSpPr>
        <p:spPr>
          <a:xfrm>
            <a:off x="629051" y="5857485"/>
            <a:ext cx="5543993" cy="307777"/>
          </a:xfrm>
          <a:prstGeom prst="rect">
            <a:avLst/>
          </a:prstGeom>
          <a:noFill/>
        </p:spPr>
        <p:txBody>
          <a:bodyPr wrap="square" rtlCol="0">
            <a:spAutoFit/>
          </a:bodyPr>
          <a:lstStyle/>
          <a:p>
            <a:pPr eaLnBrk="1" fontAlgn="auto" hangingPunct="1">
              <a:spcBef>
                <a:spcPts val="0"/>
              </a:spcBef>
              <a:spcAft>
                <a:spcPts val="0"/>
              </a:spcAft>
            </a:pPr>
            <a:r>
              <a:rPr lang="en-US" altLang="ja-JP" sz="1400" b="1" dirty="0">
                <a:solidFill>
                  <a:srgbClr val="545454"/>
                </a:solidFill>
                <a:latin typeface="メイリオ" panose="020B0604030504040204" pitchFamily="50" charset="-128"/>
                <a:ea typeface="メイリオ" panose="020B0604030504040204" pitchFamily="50" charset="-128"/>
              </a:rPr>
              <a:t>B</a:t>
            </a:r>
            <a:r>
              <a:rPr lang="ja-JP" altLang="en-US" sz="1400" b="1" dirty="0">
                <a:solidFill>
                  <a:srgbClr val="545454"/>
                </a:solidFill>
                <a:latin typeface="メイリオ" panose="020B0604030504040204" pitchFamily="50" charset="-128"/>
                <a:ea typeface="メイリオ" panose="020B0604030504040204" pitchFamily="50" charset="-128"/>
              </a:rPr>
              <a:t>さんの場合：毎朝定期的にチェック</a:t>
            </a:r>
          </a:p>
        </p:txBody>
      </p:sp>
      <p:sp>
        <p:nvSpPr>
          <p:cNvPr id="72" name="正方形/長方形 71">
            <a:extLst>
              <a:ext uri="{FF2B5EF4-FFF2-40B4-BE49-F238E27FC236}">
                <a16:creationId xmlns:a16="http://schemas.microsoft.com/office/drawing/2014/main" id="{35DFA238-BB75-697D-FA33-4288C938CA49}"/>
              </a:ext>
            </a:extLst>
          </p:cNvPr>
          <p:cNvSpPr/>
          <p:nvPr/>
        </p:nvSpPr>
        <p:spPr>
          <a:xfrm>
            <a:off x="9980642" y="6042968"/>
            <a:ext cx="1885618" cy="230832"/>
          </a:xfrm>
          <a:prstGeom prst="rect">
            <a:avLst/>
          </a:prstGeom>
        </p:spPr>
        <p:txBody>
          <a:bodyPr wrap="square">
            <a:spAutoFit/>
          </a:bodyPr>
          <a:lstStyle/>
          <a:p>
            <a:r>
              <a:rPr lang="ja-JP" altLang="en-US" sz="900" dirty="0">
                <a:solidFill>
                  <a:srgbClr val="000000"/>
                </a:solidFill>
                <a:latin typeface="メイリオ" panose="020B0604030504040204" pitchFamily="50" charset="-128"/>
                <a:ea typeface="メイリオ" panose="020B0604030504040204" pitchFamily="50" charset="-128"/>
              </a:rPr>
              <a:t>出典：</a:t>
            </a:r>
            <a:r>
              <a:rPr lang="en-US" altLang="ja-JP" sz="900" dirty="0">
                <a:solidFill>
                  <a:srgbClr val="000000"/>
                </a:solidFill>
                <a:latin typeface="メイリオ" panose="020B0604030504040204" pitchFamily="50" charset="-128"/>
                <a:ea typeface="メイリオ" panose="020B0604030504040204" pitchFamily="50" charset="-128"/>
              </a:rPr>
              <a:t>LINE</a:t>
            </a:r>
            <a:r>
              <a:rPr lang="ja-JP" altLang="en-US" sz="900" dirty="0">
                <a:solidFill>
                  <a:srgbClr val="000000"/>
                </a:solidFill>
                <a:latin typeface="メイリオ" panose="020B0604030504040204" pitchFamily="50" charset="-128"/>
                <a:ea typeface="メイリオ" panose="020B0604030504040204" pitchFamily="50" charset="-128"/>
              </a:rPr>
              <a:t>ヤフー自社調べ</a:t>
            </a:r>
          </a:p>
        </p:txBody>
      </p:sp>
    </p:spTree>
    <p:extLst>
      <p:ext uri="{BB962C8B-B14F-4D97-AF65-F5344CB8AC3E}">
        <p14:creationId xmlns:p14="http://schemas.microsoft.com/office/powerpoint/2010/main" val="29223541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片側の 2 つの角を丸めた四角形 25">
            <a:extLst>
              <a:ext uri="{FF2B5EF4-FFF2-40B4-BE49-F238E27FC236}">
                <a16:creationId xmlns:a16="http://schemas.microsoft.com/office/drawing/2014/main" id="{0C528F62-58EB-554F-897A-BCB825445F79}"/>
              </a:ext>
            </a:extLst>
          </p:cNvPr>
          <p:cNvSpPr/>
          <p:nvPr/>
        </p:nvSpPr>
        <p:spPr>
          <a:xfrm>
            <a:off x="694554" y="2085076"/>
            <a:ext cx="6896870" cy="914448"/>
          </a:xfrm>
          <a:prstGeom prst="round2SameRect">
            <a:avLst>
              <a:gd name="adj1" fmla="val 50000"/>
              <a:gd name="adj2" fmla="val 50000"/>
            </a:avLst>
          </a:prstGeom>
          <a:solidFill>
            <a:schemeClr val="bg1">
              <a:lumMod val="95000"/>
            </a:schemeClr>
          </a:solidFill>
          <a:ln w="25400" cap="flat" cmpd="sng" algn="ctr">
            <a:noFill/>
            <a:prstDash val="solid"/>
          </a:ln>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1600" b="1" i="0" u="none" strike="noStrike" kern="0" cap="none" spc="0" normalizeH="0" baseline="0" noProof="0">
              <a:ln>
                <a:noFill/>
              </a:ln>
              <a:solidFill>
                <a:srgbClr val="545454"/>
              </a:solidFill>
              <a:effectLst/>
              <a:uLnTx/>
              <a:uFillTx/>
              <a:latin typeface="メイリオ"/>
              <a:ea typeface="メイリオ"/>
            </a:endParaRPr>
          </a:p>
        </p:txBody>
      </p:sp>
      <p:sp>
        <p:nvSpPr>
          <p:cNvPr id="2" name="タイトル 1">
            <a:extLst>
              <a:ext uri="{FF2B5EF4-FFF2-40B4-BE49-F238E27FC236}">
                <a16:creationId xmlns:a16="http://schemas.microsoft.com/office/drawing/2014/main" id="{59C2DEB7-3CE1-5FC3-87FF-5C1F0F59972E}"/>
              </a:ext>
            </a:extLst>
          </p:cNvPr>
          <p:cNvSpPr>
            <a:spLocks noGrp="1"/>
          </p:cNvSpPr>
          <p:nvPr>
            <p:ph type="ctrTitle"/>
          </p:nvPr>
        </p:nvSpPr>
        <p:spPr/>
        <p:txBody>
          <a:bodyPr/>
          <a:lstStyle/>
          <a:p>
            <a:r>
              <a:rPr kumimoji="1" lang="en-US" altLang="ja-JP" dirty="0"/>
              <a:t>Yahoo! JAPAN</a:t>
            </a:r>
            <a:r>
              <a:rPr kumimoji="1" lang="ja-JP" altLang="en-US" dirty="0"/>
              <a:t>トップページ　トピックス</a:t>
            </a:r>
            <a:r>
              <a:rPr kumimoji="1" lang="en-US" altLang="ja-JP" dirty="0"/>
              <a:t>PR</a:t>
            </a:r>
            <a:r>
              <a:rPr kumimoji="1" lang="ja-JP" altLang="en-US" dirty="0"/>
              <a:t>とは</a:t>
            </a:r>
          </a:p>
        </p:txBody>
      </p:sp>
      <p:sp>
        <p:nvSpPr>
          <p:cNvPr id="3" name="テキスト プレースホルダー 2">
            <a:extLst>
              <a:ext uri="{FF2B5EF4-FFF2-40B4-BE49-F238E27FC236}">
                <a16:creationId xmlns:a16="http://schemas.microsoft.com/office/drawing/2014/main" id="{E9B23D93-A449-29E2-9915-DC730D6D8DAD}"/>
              </a:ext>
            </a:extLst>
          </p:cNvPr>
          <p:cNvSpPr>
            <a:spLocks noGrp="1"/>
          </p:cNvSpPr>
          <p:nvPr>
            <p:ph type="body" sz="quarter" idx="10"/>
          </p:nvPr>
        </p:nvSpPr>
        <p:spPr/>
        <p: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1" lang="en-US" altLang="ja-JP" sz="1600" i="0" u="none" strike="noStrike" kern="1200" cap="none" spc="0" normalizeH="0" baseline="0" noProof="0" dirty="0">
                <a:ln>
                  <a:noFill/>
                </a:ln>
                <a:effectLst/>
                <a:uLnTx/>
                <a:uFillTx/>
                <a:latin typeface="Meiryo" panose="020B0604030504040204" pitchFamily="34" charset="-128"/>
                <a:ea typeface="Meiryo" panose="020B0604030504040204" pitchFamily="34" charset="-128"/>
                <a:cs typeface="+mn-cs"/>
              </a:rPr>
              <a:t>3</a:t>
            </a:r>
            <a:r>
              <a:rPr kumimoji="1" lang="ja-JP" altLang="en-US" sz="1600" i="0" u="none" strike="noStrike" kern="1200" cap="none" spc="0" normalizeH="0" baseline="0" noProof="0" dirty="0">
                <a:ln>
                  <a:noFill/>
                </a:ln>
                <a:effectLst/>
                <a:uLnTx/>
                <a:uFillTx/>
                <a:latin typeface="Meiryo" panose="020B0604030504040204" pitchFamily="34" charset="-128"/>
                <a:ea typeface="Meiryo" panose="020B0604030504040204" pitchFamily="34" charset="-128"/>
                <a:cs typeface="+mn-cs"/>
              </a:rPr>
              <a:t>つのメディア特性に即したマーケティング価値を実現するべくメディアの利用体験に沿った</a:t>
            </a:r>
            <a:endParaRPr kumimoji="1" lang="en-US" altLang="ja-JP" sz="1600" i="0" u="none" strike="noStrike" kern="1200" cap="none" spc="0" normalizeH="0" baseline="0" noProof="0" dirty="0">
              <a:ln>
                <a:noFill/>
              </a:ln>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600" i="0" u="none" strike="noStrike" kern="1200" cap="none" spc="0" normalizeH="0" baseline="0" noProof="0" dirty="0">
                <a:ln>
                  <a:noFill/>
                </a:ln>
                <a:effectLst/>
                <a:uLnTx/>
                <a:uFillTx/>
                <a:latin typeface="Meiryo" panose="020B0604030504040204" pitchFamily="34" charset="-128"/>
                <a:ea typeface="Meiryo" panose="020B0604030504040204" pitchFamily="34" charset="-128"/>
                <a:cs typeface="+mn-cs"/>
              </a:rPr>
              <a:t>ブランディングに向け</a:t>
            </a:r>
            <a:r>
              <a:rPr lang="ja-JP" altLang="en-US" sz="1600" dirty="0"/>
              <a:t>た商品が</a:t>
            </a:r>
            <a:r>
              <a:rPr lang="en-US" altLang="ja-JP" sz="1600" b="1" dirty="0"/>
              <a:t>Yahoo!</a:t>
            </a:r>
            <a:r>
              <a:rPr lang="ja-JP" altLang="en-US" sz="1600" b="1" dirty="0"/>
              <a:t> </a:t>
            </a:r>
            <a:r>
              <a:rPr lang="en-US" altLang="ja-JP" sz="1600" b="1" dirty="0"/>
              <a:t>JAPAN</a:t>
            </a:r>
            <a:r>
              <a:rPr lang="ja-JP" altLang="en-US" sz="1600" b="1" dirty="0"/>
              <a:t>トップページ　トピックス</a:t>
            </a:r>
            <a:r>
              <a:rPr lang="en-US" altLang="ja-JP" sz="1600" b="1" dirty="0"/>
              <a:t>PR</a:t>
            </a:r>
            <a:r>
              <a:rPr lang="ja-JP" altLang="en-US" sz="1600" dirty="0"/>
              <a:t>です。</a:t>
            </a:r>
            <a:endParaRPr kumimoji="1" lang="en-US" altLang="ja-JP" sz="1600" i="0" u="none" strike="noStrike" kern="1200" cap="none" spc="0" normalizeH="0" baseline="0" noProof="0" dirty="0">
              <a:ln>
                <a:noFill/>
              </a:ln>
              <a:effectLst/>
              <a:uLnTx/>
              <a:uFillTx/>
              <a:latin typeface="Meiryo" panose="020B0604030504040204" pitchFamily="34" charset="-128"/>
              <a:ea typeface="Meiryo" panose="020B0604030504040204" pitchFamily="34" charset="-128"/>
              <a:cs typeface="+mn-cs"/>
            </a:endParaRPr>
          </a:p>
          <a:p>
            <a:endParaRPr kumimoji="1" lang="ja-JP" altLang="en-US" sz="1200" dirty="0"/>
          </a:p>
        </p:txBody>
      </p:sp>
      <p:sp>
        <p:nvSpPr>
          <p:cNvPr id="26" name="片側の 2 つの角を丸めた四角形 25">
            <a:extLst>
              <a:ext uri="{FF2B5EF4-FFF2-40B4-BE49-F238E27FC236}">
                <a16:creationId xmlns:a16="http://schemas.microsoft.com/office/drawing/2014/main" id="{F6023D00-AC8F-41C1-0D31-50341A5F7282}"/>
              </a:ext>
            </a:extLst>
          </p:cNvPr>
          <p:cNvSpPr/>
          <p:nvPr/>
        </p:nvSpPr>
        <p:spPr>
          <a:xfrm>
            <a:off x="1507242" y="3396604"/>
            <a:ext cx="1945699" cy="1092839"/>
          </a:xfrm>
          <a:prstGeom prst="round2SameRect">
            <a:avLst>
              <a:gd name="adj1" fmla="val 0"/>
              <a:gd name="adj2" fmla="val 0"/>
            </a:avLst>
          </a:prstGeom>
          <a:solidFill>
            <a:schemeClr val="bg1">
              <a:lumMod val="95000"/>
            </a:schemeClr>
          </a:solidFill>
          <a:ln w="25400" cap="flat" cmpd="sng" algn="ctr">
            <a:noFill/>
            <a:prstDash val="solid"/>
          </a:ln>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a:ln>
                  <a:noFill/>
                </a:ln>
                <a:solidFill>
                  <a:srgbClr val="545454"/>
                </a:solidFill>
                <a:effectLst/>
                <a:uLnTx/>
                <a:uFillTx/>
                <a:latin typeface="メイリオ"/>
                <a:ea typeface="メイリオ"/>
              </a:rPr>
              <a:t>最大規模</a:t>
            </a:r>
            <a:endParaRPr kumimoji="0" lang="en-US" altLang="ja-JP" sz="1600" b="1" i="0" u="none" strike="noStrike" kern="0" cap="none" spc="0" normalizeH="0" baseline="0" noProof="0">
              <a:ln>
                <a:noFill/>
              </a:ln>
              <a:solidFill>
                <a:srgbClr val="545454"/>
              </a:solidFill>
              <a:effectLst/>
              <a:uLnTx/>
              <a:uFillTx/>
              <a:latin typeface="メイリオ"/>
              <a:ea typeface="メイリオ"/>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a:ln>
                  <a:noFill/>
                </a:ln>
                <a:solidFill>
                  <a:srgbClr val="545454"/>
                </a:solidFill>
                <a:effectLst/>
                <a:uLnTx/>
                <a:uFillTx/>
                <a:latin typeface="メイリオ"/>
                <a:ea typeface="メイリオ"/>
              </a:rPr>
              <a:t>ニュースメディア</a:t>
            </a:r>
          </a:p>
        </p:txBody>
      </p:sp>
      <p:sp>
        <p:nvSpPr>
          <p:cNvPr id="27" name="片側の 2 つの角を丸めた四角形 25">
            <a:extLst>
              <a:ext uri="{FF2B5EF4-FFF2-40B4-BE49-F238E27FC236}">
                <a16:creationId xmlns:a16="http://schemas.microsoft.com/office/drawing/2014/main" id="{39757173-99C0-FC2A-9B94-C3E5DE3998FC}"/>
              </a:ext>
            </a:extLst>
          </p:cNvPr>
          <p:cNvSpPr/>
          <p:nvPr/>
        </p:nvSpPr>
        <p:spPr>
          <a:xfrm>
            <a:off x="3581676" y="3396605"/>
            <a:ext cx="1943893" cy="1092837"/>
          </a:xfrm>
          <a:prstGeom prst="round2SameRect">
            <a:avLst>
              <a:gd name="adj1" fmla="val 0"/>
              <a:gd name="adj2" fmla="val 0"/>
            </a:avLst>
          </a:prstGeom>
          <a:solidFill>
            <a:schemeClr val="bg1">
              <a:lumMod val="95000"/>
            </a:schemeClr>
          </a:solidFill>
          <a:ln w="25400" cap="flat" cmpd="sng" algn="ctr">
            <a:noFill/>
            <a:prstDash val="solid"/>
          </a:ln>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a:ln>
                  <a:noFill/>
                </a:ln>
                <a:solidFill>
                  <a:srgbClr val="545454"/>
                </a:solidFill>
                <a:effectLst/>
                <a:uLnTx/>
                <a:uFillTx/>
                <a:latin typeface="メイリオ"/>
                <a:ea typeface="メイリオ"/>
              </a:rPr>
              <a:t>世の中ゴト確認</a:t>
            </a:r>
            <a:endParaRPr kumimoji="0" lang="en-US" altLang="ja-JP" sz="1600" b="1" i="0" u="none" strike="noStrike" kern="0" cap="none" spc="0" normalizeH="0" baseline="0" noProof="0">
              <a:ln>
                <a:noFill/>
              </a:ln>
              <a:solidFill>
                <a:srgbClr val="545454"/>
              </a:solidFill>
              <a:effectLst/>
              <a:uLnTx/>
              <a:uFillTx/>
              <a:latin typeface="メイリオ"/>
              <a:ea typeface="メイリオ"/>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a:ln>
                  <a:noFill/>
                </a:ln>
                <a:solidFill>
                  <a:srgbClr val="545454"/>
                </a:solidFill>
                <a:effectLst/>
                <a:uLnTx/>
                <a:uFillTx/>
                <a:latin typeface="メイリオ"/>
                <a:ea typeface="メイリオ"/>
              </a:rPr>
              <a:t>メディア</a:t>
            </a:r>
            <a:endParaRPr kumimoji="0" lang="en-US" altLang="ja-JP" sz="1600" b="1" i="0" u="none" strike="noStrike" kern="0" cap="none" spc="0" normalizeH="0" baseline="0" noProof="0">
              <a:ln>
                <a:noFill/>
              </a:ln>
              <a:solidFill>
                <a:srgbClr val="545454"/>
              </a:solidFill>
              <a:effectLst/>
              <a:uLnTx/>
              <a:uFillTx/>
              <a:latin typeface="メイリオ"/>
              <a:ea typeface="メイリオ"/>
            </a:endParaRPr>
          </a:p>
        </p:txBody>
      </p:sp>
      <p:sp>
        <p:nvSpPr>
          <p:cNvPr id="28" name="片側の 2 つの角を丸めた四角形 25">
            <a:extLst>
              <a:ext uri="{FF2B5EF4-FFF2-40B4-BE49-F238E27FC236}">
                <a16:creationId xmlns:a16="http://schemas.microsoft.com/office/drawing/2014/main" id="{2B84113E-7982-692E-5FCB-1167542446CF}"/>
              </a:ext>
            </a:extLst>
          </p:cNvPr>
          <p:cNvSpPr/>
          <p:nvPr/>
        </p:nvSpPr>
        <p:spPr>
          <a:xfrm>
            <a:off x="5647531" y="3390256"/>
            <a:ext cx="1943893" cy="1108128"/>
          </a:xfrm>
          <a:prstGeom prst="round2SameRect">
            <a:avLst>
              <a:gd name="adj1" fmla="val 0"/>
              <a:gd name="adj2" fmla="val 0"/>
            </a:avLst>
          </a:prstGeom>
          <a:solidFill>
            <a:schemeClr val="bg1">
              <a:lumMod val="95000"/>
            </a:schemeClr>
          </a:solidFill>
          <a:ln w="25400" cap="flat" cmpd="sng" algn="ctr">
            <a:noFill/>
            <a:prstDash val="solid"/>
          </a:ln>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a:ln>
                  <a:noFill/>
                </a:ln>
                <a:solidFill>
                  <a:srgbClr val="545454"/>
                </a:solidFill>
                <a:effectLst/>
                <a:uLnTx/>
                <a:uFillTx/>
                <a:latin typeface="メイリオ"/>
                <a:ea typeface="メイリオ"/>
              </a:rPr>
              <a:t>能動的習慣接触</a:t>
            </a:r>
            <a:endParaRPr kumimoji="0" lang="en-US" altLang="ja-JP" sz="1600" b="1" i="0" u="none" strike="noStrike" kern="0" cap="none" spc="0" normalizeH="0" baseline="0" noProof="0">
              <a:ln>
                <a:noFill/>
              </a:ln>
              <a:solidFill>
                <a:srgbClr val="545454"/>
              </a:solidFill>
              <a:effectLst/>
              <a:uLnTx/>
              <a:uFillTx/>
              <a:latin typeface="メイリオ"/>
              <a:ea typeface="メイリオ"/>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a:ln>
                  <a:noFill/>
                </a:ln>
                <a:solidFill>
                  <a:srgbClr val="545454"/>
                </a:solidFill>
                <a:effectLst/>
                <a:uLnTx/>
                <a:uFillTx/>
                <a:latin typeface="メイリオ"/>
                <a:ea typeface="メイリオ"/>
              </a:rPr>
              <a:t>メディア</a:t>
            </a:r>
            <a:endParaRPr kumimoji="0" lang="en-US" altLang="ja-JP" sz="1600" b="1" i="0" u="none" strike="noStrike" kern="0" cap="none" spc="0" normalizeH="0" baseline="0" noProof="0">
              <a:ln>
                <a:noFill/>
              </a:ln>
              <a:solidFill>
                <a:srgbClr val="545454"/>
              </a:solidFill>
              <a:effectLst/>
              <a:uLnTx/>
              <a:uFillTx/>
              <a:latin typeface="メイリオ"/>
              <a:ea typeface="メイリオ"/>
            </a:endParaRPr>
          </a:p>
        </p:txBody>
      </p:sp>
      <p:sp>
        <p:nvSpPr>
          <p:cNvPr id="29" name="矢印: 下 28">
            <a:extLst>
              <a:ext uri="{FF2B5EF4-FFF2-40B4-BE49-F238E27FC236}">
                <a16:creationId xmlns:a16="http://schemas.microsoft.com/office/drawing/2014/main" id="{3DAFDD17-6A3E-3ACB-6D03-3DF6B87D39B3}"/>
              </a:ext>
            </a:extLst>
          </p:cNvPr>
          <p:cNvSpPr/>
          <p:nvPr/>
        </p:nvSpPr>
        <p:spPr>
          <a:xfrm>
            <a:off x="2245956" y="4550789"/>
            <a:ext cx="468270" cy="319441"/>
          </a:xfrm>
          <a:prstGeom prst="downArrow">
            <a:avLst/>
          </a:prstGeom>
          <a:solidFill>
            <a:srgbClr val="545454"/>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pic>
        <p:nvPicPr>
          <p:cNvPr id="30" name="図 29" descr="ロゴ&#10;&#10;自動的に生成された説明">
            <a:extLst>
              <a:ext uri="{FF2B5EF4-FFF2-40B4-BE49-F238E27FC236}">
                <a16:creationId xmlns:a16="http://schemas.microsoft.com/office/drawing/2014/main" id="{8EAB6792-B954-2EA9-1A49-DF9E8A9DAFC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10422" y="2198627"/>
            <a:ext cx="2265558" cy="713651"/>
          </a:xfrm>
          <a:prstGeom prst="rect">
            <a:avLst/>
          </a:prstGeom>
        </p:spPr>
      </p:pic>
      <p:sp>
        <p:nvSpPr>
          <p:cNvPr id="31" name="テキスト ボックス 30">
            <a:extLst>
              <a:ext uri="{FF2B5EF4-FFF2-40B4-BE49-F238E27FC236}">
                <a16:creationId xmlns:a16="http://schemas.microsoft.com/office/drawing/2014/main" id="{56DD403D-E0F4-D7F9-7F41-1F9862B484D0}"/>
              </a:ext>
            </a:extLst>
          </p:cNvPr>
          <p:cNvSpPr txBox="1"/>
          <p:nvPr/>
        </p:nvSpPr>
        <p:spPr>
          <a:xfrm>
            <a:off x="3452941" y="2419209"/>
            <a:ext cx="3672800" cy="338554"/>
          </a:xfrm>
          <a:prstGeom prst="rect">
            <a:avLst/>
          </a:prstGeom>
          <a:noFill/>
        </p:spPr>
        <p:txBody>
          <a:bodyPr wrap="none" rtlCol="0">
            <a:spAutoFit/>
          </a:bodyPr>
          <a:lstStyle/>
          <a:p>
            <a:pPr eaLnBrk="1" fontAlgn="auto" hangingPunct="1">
              <a:spcBef>
                <a:spcPts val="0"/>
              </a:spcBef>
              <a:spcAft>
                <a:spcPts val="0"/>
              </a:spcAft>
            </a:pPr>
            <a:r>
              <a:rPr lang="ja-JP" altLang="en-US" sz="1600" b="1">
                <a:solidFill>
                  <a:srgbClr val="545454"/>
                </a:solidFill>
                <a:latin typeface="Calibri" panose="020F0502020204030204"/>
                <a:ea typeface="メイリオ" panose="020B0604030504040204" pitchFamily="50" charset="-128"/>
              </a:rPr>
              <a:t>＝　国内最大規模のニュースメディア</a:t>
            </a:r>
          </a:p>
        </p:txBody>
      </p:sp>
      <p:cxnSp>
        <p:nvCxnSpPr>
          <p:cNvPr id="32" name="直線コネクタ 31">
            <a:extLst>
              <a:ext uri="{FF2B5EF4-FFF2-40B4-BE49-F238E27FC236}">
                <a16:creationId xmlns:a16="http://schemas.microsoft.com/office/drawing/2014/main" id="{EF1A352C-B211-5FD4-881B-EA89E19399E2}"/>
              </a:ext>
            </a:extLst>
          </p:cNvPr>
          <p:cNvCxnSpPr/>
          <p:nvPr/>
        </p:nvCxnSpPr>
        <p:spPr>
          <a:xfrm>
            <a:off x="4534992" y="2960482"/>
            <a:ext cx="2601" cy="436123"/>
          </a:xfrm>
          <a:prstGeom prst="line">
            <a:avLst/>
          </a:prstGeom>
          <a:noFill/>
          <a:ln w="38100" cap="flat" cmpd="sng" algn="ctr">
            <a:solidFill>
              <a:srgbClr val="C9002C"/>
            </a:solidFill>
            <a:prstDash val="solid"/>
          </a:ln>
          <a:effectLst/>
        </p:spPr>
      </p:cxnSp>
      <p:cxnSp>
        <p:nvCxnSpPr>
          <p:cNvPr id="33" name="直線コネクタ 32">
            <a:extLst>
              <a:ext uri="{FF2B5EF4-FFF2-40B4-BE49-F238E27FC236}">
                <a16:creationId xmlns:a16="http://schemas.microsoft.com/office/drawing/2014/main" id="{522C2BF8-1261-5877-1EA7-0E20484255F5}"/>
              </a:ext>
            </a:extLst>
          </p:cNvPr>
          <p:cNvCxnSpPr>
            <a:cxnSpLocks/>
          </p:cNvCxnSpPr>
          <p:nvPr/>
        </p:nvCxnSpPr>
        <p:spPr>
          <a:xfrm>
            <a:off x="2480091" y="3175536"/>
            <a:ext cx="4139386" cy="0"/>
          </a:xfrm>
          <a:prstGeom prst="line">
            <a:avLst/>
          </a:prstGeom>
          <a:noFill/>
          <a:ln w="38100" cap="flat" cmpd="sng" algn="ctr">
            <a:solidFill>
              <a:srgbClr val="C9002C"/>
            </a:solidFill>
            <a:prstDash val="solid"/>
          </a:ln>
          <a:effectLst/>
        </p:spPr>
      </p:cxnSp>
      <p:cxnSp>
        <p:nvCxnSpPr>
          <p:cNvPr id="34" name="直線コネクタ 33">
            <a:extLst>
              <a:ext uri="{FF2B5EF4-FFF2-40B4-BE49-F238E27FC236}">
                <a16:creationId xmlns:a16="http://schemas.microsoft.com/office/drawing/2014/main" id="{068F7DC2-A3DD-2EE7-F998-42437D4F5F9F}"/>
              </a:ext>
            </a:extLst>
          </p:cNvPr>
          <p:cNvCxnSpPr>
            <a:cxnSpLocks/>
          </p:cNvCxnSpPr>
          <p:nvPr/>
        </p:nvCxnSpPr>
        <p:spPr>
          <a:xfrm>
            <a:off x="2498875" y="3175536"/>
            <a:ext cx="0" cy="209070"/>
          </a:xfrm>
          <a:prstGeom prst="line">
            <a:avLst/>
          </a:prstGeom>
          <a:noFill/>
          <a:ln w="38100" cap="flat" cmpd="sng" algn="ctr">
            <a:solidFill>
              <a:srgbClr val="C9002C"/>
            </a:solidFill>
            <a:prstDash val="solid"/>
          </a:ln>
          <a:effectLst/>
        </p:spPr>
      </p:cxnSp>
      <p:cxnSp>
        <p:nvCxnSpPr>
          <p:cNvPr id="35" name="直線コネクタ 34">
            <a:extLst>
              <a:ext uri="{FF2B5EF4-FFF2-40B4-BE49-F238E27FC236}">
                <a16:creationId xmlns:a16="http://schemas.microsoft.com/office/drawing/2014/main" id="{BA911E21-11CE-4755-9999-701AA1A3D18C}"/>
              </a:ext>
            </a:extLst>
          </p:cNvPr>
          <p:cNvCxnSpPr>
            <a:cxnSpLocks/>
          </p:cNvCxnSpPr>
          <p:nvPr/>
        </p:nvCxnSpPr>
        <p:spPr>
          <a:xfrm>
            <a:off x="6600824" y="3169186"/>
            <a:ext cx="0" cy="209070"/>
          </a:xfrm>
          <a:prstGeom prst="line">
            <a:avLst/>
          </a:prstGeom>
          <a:noFill/>
          <a:ln w="38100" cap="flat" cmpd="sng" algn="ctr">
            <a:solidFill>
              <a:srgbClr val="C9002C"/>
            </a:solidFill>
            <a:prstDash val="solid"/>
          </a:ln>
          <a:effectLst/>
        </p:spPr>
      </p:cxnSp>
      <p:sp>
        <p:nvSpPr>
          <p:cNvPr id="36" name="片側の 2 つの角を丸めた四角形 25">
            <a:extLst>
              <a:ext uri="{FF2B5EF4-FFF2-40B4-BE49-F238E27FC236}">
                <a16:creationId xmlns:a16="http://schemas.microsoft.com/office/drawing/2014/main" id="{254DF2D2-DBF0-3E38-E209-368181D9A824}"/>
              </a:ext>
            </a:extLst>
          </p:cNvPr>
          <p:cNvSpPr/>
          <p:nvPr/>
        </p:nvSpPr>
        <p:spPr>
          <a:xfrm>
            <a:off x="1507242" y="4937783"/>
            <a:ext cx="1945699" cy="1119632"/>
          </a:xfrm>
          <a:prstGeom prst="round2SameRect">
            <a:avLst>
              <a:gd name="adj1" fmla="val 0"/>
              <a:gd name="adj2" fmla="val 0"/>
            </a:avLst>
          </a:prstGeom>
          <a:solidFill>
            <a:schemeClr val="accent3">
              <a:lumMod val="20000"/>
              <a:lumOff val="80000"/>
            </a:schemeClr>
          </a:solidFill>
          <a:ln w="25400" cap="flat" cmpd="sng" algn="ctr">
            <a:noFill/>
            <a:prstDash val="solid"/>
          </a:ln>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a:ln>
                  <a:noFill/>
                </a:ln>
                <a:solidFill>
                  <a:srgbClr val="C00000"/>
                </a:solidFill>
                <a:effectLst/>
                <a:uLnTx/>
                <a:uFillTx/>
                <a:latin typeface="メイリオ"/>
                <a:ea typeface="メイリオ"/>
              </a:rPr>
              <a:t>リーチ最大化</a:t>
            </a:r>
            <a:endParaRPr kumimoji="0" lang="en-US" altLang="ja-JP" sz="1600" b="1" i="0" u="none" strike="noStrike" kern="0" cap="none" spc="0" normalizeH="0" baseline="0" noProof="0">
              <a:ln>
                <a:noFill/>
              </a:ln>
              <a:solidFill>
                <a:srgbClr val="C00000"/>
              </a:solidFill>
              <a:effectLst/>
              <a:uLnTx/>
              <a:uFillTx/>
              <a:latin typeface="メイリオ"/>
              <a:ea typeface="メイリオ"/>
            </a:endParaRPr>
          </a:p>
        </p:txBody>
      </p:sp>
      <p:sp>
        <p:nvSpPr>
          <p:cNvPr id="37" name="片側の 2 つの角を丸めた四角形 25">
            <a:extLst>
              <a:ext uri="{FF2B5EF4-FFF2-40B4-BE49-F238E27FC236}">
                <a16:creationId xmlns:a16="http://schemas.microsoft.com/office/drawing/2014/main" id="{7F1E8117-0FBC-35FC-16A1-F0A92286E7E3}"/>
              </a:ext>
            </a:extLst>
          </p:cNvPr>
          <p:cNvSpPr/>
          <p:nvPr/>
        </p:nvSpPr>
        <p:spPr>
          <a:xfrm>
            <a:off x="3581676" y="4944131"/>
            <a:ext cx="1943893" cy="1113283"/>
          </a:xfrm>
          <a:prstGeom prst="round2SameRect">
            <a:avLst>
              <a:gd name="adj1" fmla="val 0"/>
              <a:gd name="adj2" fmla="val 0"/>
            </a:avLst>
          </a:prstGeom>
          <a:solidFill>
            <a:schemeClr val="accent3">
              <a:lumMod val="20000"/>
              <a:lumOff val="80000"/>
            </a:schemeClr>
          </a:solidFill>
          <a:ln w="25400" cap="flat" cmpd="sng" algn="ctr">
            <a:noFill/>
            <a:prstDash val="solid"/>
          </a:ln>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a:ln>
                  <a:noFill/>
                </a:ln>
                <a:solidFill>
                  <a:srgbClr val="C00000"/>
                </a:solidFill>
                <a:effectLst/>
                <a:uLnTx/>
                <a:uFillTx/>
                <a:latin typeface="メイリオ"/>
                <a:ea typeface="メイリオ"/>
              </a:rPr>
              <a:t>潜在関心層への</a:t>
            </a:r>
            <a:endParaRPr kumimoji="0" lang="en-US" altLang="ja-JP" sz="1600" b="1" i="0" u="none" strike="noStrike" kern="0" cap="none" spc="0" normalizeH="0" baseline="0" noProof="0">
              <a:ln>
                <a:noFill/>
              </a:ln>
              <a:solidFill>
                <a:srgbClr val="C00000"/>
              </a:solidFill>
              <a:effectLst/>
              <a:uLnTx/>
              <a:uFillTx/>
              <a:latin typeface="メイリオ"/>
              <a:ea typeface="メイリオ"/>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a:ln>
                  <a:noFill/>
                </a:ln>
                <a:solidFill>
                  <a:srgbClr val="C00000"/>
                </a:solidFill>
                <a:effectLst/>
                <a:uLnTx/>
                <a:uFillTx/>
                <a:latin typeface="メイリオ"/>
                <a:ea typeface="メイリオ"/>
              </a:rPr>
              <a:t>アプローチ</a:t>
            </a:r>
            <a:endParaRPr kumimoji="0" lang="en-US" altLang="ja-JP" sz="1600" b="1" i="0" u="none" strike="noStrike" kern="0" cap="none" spc="0" normalizeH="0" baseline="0" noProof="0">
              <a:ln>
                <a:noFill/>
              </a:ln>
              <a:solidFill>
                <a:srgbClr val="C00000"/>
              </a:solidFill>
              <a:effectLst/>
              <a:uLnTx/>
              <a:uFillTx/>
              <a:latin typeface="メイリオ"/>
              <a:ea typeface="メイリオ"/>
            </a:endParaRPr>
          </a:p>
        </p:txBody>
      </p:sp>
      <p:sp>
        <p:nvSpPr>
          <p:cNvPr id="38" name="片側の 2 つの角を丸めた四角形 25">
            <a:extLst>
              <a:ext uri="{FF2B5EF4-FFF2-40B4-BE49-F238E27FC236}">
                <a16:creationId xmlns:a16="http://schemas.microsoft.com/office/drawing/2014/main" id="{59ACBE08-C8CE-1A30-C2A4-4C311B4C417D}"/>
              </a:ext>
            </a:extLst>
          </p:cNvPr>
          <p:cNvSpPr/>
          <p:nvPr/>
        </p:nvSpPr>
        <p:spPr>
          <a:xfrm>
            <a:off x="5675434" y="4937782"/>
            <a:ext cx="1943893" cy="1119631"/>
          </a:xfrm>
          <a:prstGeom prst="round2SameRect">
            <a:avLst>
              <a:gd name="adj1" fmla="val 0"/>
              <a:gd name="adj2" fmla="val 0"/>
            </a:avLst>
          </a:prstGeom>
          <a:solidFill>
            <a:schemeClr val="accent3">
              <a:lumMod val="20000"/>
              <a:lumOff val="80000"/>
            </a:schemeClr>
          </a:solidFill>
          <a:ln w="25400" cap="flat" cmpd="sng" algn="ctr">
            <a:noFill/>
            <a:prstDash val="solid"/>
          </a:ln>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a:ln>
                  <a:noFill/>
                </a:ln>
                <a:solidFill>
                  <a:srgbClr val="C00000"/>
                </a:solidFill>
                <a:effectLst/>
                <a:uLnTx/>
                <a:uFillTx/>
                <a:latin typeface="メイリオ"/>
                <a:ea typeface="メイリオ"/>
              </a:rPr>
              <a:t>刷り込み効果</a:t>
            </a:r>
            <a:endParaRPr kumimoji="0" lang="en-US" altLang="ja-JP" sz="1600" b="1" i="0" u="none" strike="noStrike" kern="0" cap="none" spc="0" normalizeH="0" baseline="0" noProof="0">
              <a:ln>
                <a:noFill/>
              </a:ln>
              <a:solidFill>
                <a:srgbClr val="C00000"/>
              </a:solidFill>
              <a:effectLst/>
              <a:uLnTx/>
              <a:uFillTx/>
              <a:latin typeface="メイリオ"/>
              <a:ea typeface="メイリオ"/>
            </a:endParaRPr>
          </a:p>
        </p:txBody>
      </p:sp>
      <p:sp>
        <p:nvSpPr>
          <p:cNvPr id="39" name="正方形/長方形 38">
            <a:extLst>
              <a:ext uri="{FF2B5EF4-FFF2-40B4-BE49-F238E27FC236}">
                <a16:creationId xmlns:a16="http://schemas.microsoft.com/office/drawing/2014/main" id="{64531B55-84E1-B951-80DC-58F46E36DA56}"/>
              </a:ext>
            </a:extLst>
          </p:cNvPr>
          <p:cNvSpPr/>
          <p:nvPr/>
        </p:nvSpPr>
        <p:spPr>
          <a:xfrm>
            <a:off x="694554" y="3396605"/>
            <a:ext cx="610370" cy="1092839"/>
          </a:xfrm>
          <a:prstGeom prst="rect">
            <a:avLst/>
          </a:prstGeom>
          <a:solidFill>
            <a:srgbClr val="545454"/>
          </a:solidFill>
          <a:ln w="9525" cap="flat" cmpd="sng" algn="ctr">
            <a:noFill/>
            <a:prstDash val="solid"/>
          </a:ln>
          <a:effectLst/>
        </p:spPr>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F5F5F5"/>
                </a:solidFill>
                <a:effectLst/>
                <a:uLnTx/>
                <a:uFillTx/>
                <a:latin typeface="Calibri" panose="020F0502020204030204"/>
                <a:ea typeface="メイリオ" panose="020B0604030504040204" pitchFamily="50" charset="-128"/>
                <a:cs typeface="+mn-cs"/>
              </a:rPr>
              <a:t>メディア特性</a:t>
            </a:r>
          </a:p>
        </p:txBody>
      </p:sp>
      <p:sp>
        <p:nvSpPr>
          <p:cNvPr id="40" name="正方形/長方形 39">
            <a:extLst>
              <a:ext uri="{FF2B5EF4-FFF2-40B4-BE49-F238E27FC236}">
                <a16:creationId xmlns:a16="http://schemas.microsoft.com/office/drawing/2014/main" id="{73174921-D898-D9D5-F27B-13CB270AF05F}"/>
              </a:ext>
            </a:extLst>
          </p:cNvPr>
          <p:cNvSpPr/>
          <p:nvPr/>
        </p:nvSpPr>
        <p:spPr>
          <a:xfrm>
            <a:off x="694554" y="4964576"/>
            <a:ext cx="610370" cy="1092839"/>
          </a:xfrm>
          <a:prstGeom prst="rect">
            <a:avLst/>
          </a:prstGeom>
          <a:solidFill>
            <a:srgbClr val="C9002C"/>
          </a:solidFill>
          <a:ln w="9525" cap="flat" cmpd="sng" algn="ctr">
            <a:noFill/>
            <a:prstDash val="solid"/>
          </a:ln>
          <a:effectLst/>
        </p:spPr>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F5F5F5"/>
                </a:solidFill>
                <a:effectLst/>
                <a:uLnTx/>
                <a:uFillTx/>
                <a:latin typeface="Calibri" panose="020F0502020204030204"/>
                <a:ea typeface="メイリオ" panose="020B0604030504040204" pitchFamily="50" charset="-128"/>
                <a:cs typeface="+mn-cs"/>
              </a:rPr>
              <a:t>広告的価値</a:t>
            </a:r>
          </a:p>
        </p:txBody>
      </p:sp>
      <p:sp>
        <p:nvSpPr>
          <p:cNvPr id="41" name="矢印: 下 40">
            <a:extLst>
              <a:ext uri="{FF2B5EF4-FFF2-40B4-BE49-F238E27FC236}">
                <a16:creationId xmlns:a16="http://schemas.microsoft.com/office/drawing/2014/main" id="{6B2E2AE2-8A2E-01D0-3208-B01EF574D3DE}"/>
              </a:ext>
            </a:extLst>
          </p:cNvPr>
          <p:cNvSpPr/>
          <p:nvPr/>
        </p:nvSpPr>
        <p:spPr>
          <a:xfrm>
            <a:off x="4300857" y="4550789"/>
            <a:ext cx="468270" cy="319441"/>
          </a:xfrm>
          <a:prstGeom prst="downArrow">
            <a:avLst/>
          </a:prstGeom>
          <a:solidFill>
            <a:srgbClr val="545454"/>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42" name="矢印: 下 41">
            <a:extLst>
              <a:ext uri="{FF2B5EF4-FFF2-40B4-BE49-F238E27FC236}">
                <a16:creationId xmlns:a16="http://schemas.microsoft.com/office/drawing/2014/main" id="{9D154857-58A2-8159-2636-EBA4ADD2BB78}"/>
              </a:ext>
            </a:extLst>
          </p:cNvPr>
          <p:cNvSpPr/>
          <p:nvPr/>
        </p:nvSpPr>
        <p:spPr>
          <a:xfrm>
            <a:off x="6385342" y="4550789"/>
            <a:ext cx="468270" cy="319441"/>
          </a:xfrm>
          <a:prstGeom prst="downArrow">
            <a:avLst/>
          </a:prstGeom>
          <a:solidFill>
            <a:srgbClr val="545454"/>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43" name="矢印: 下 42">
            <a:extLst>
              <a:ext uri="{FF2B5EF4-FFF2-40B4-BE49-F238E27FC236}">
                <a16:creationId xmlns:a16="http://schemas.microsoft.com/office/drawing/2014/main" id="{D5F5901E-BDE7-81C5-3DB1-18992870E8CB}"/>
              </a:ext>
            </a:extLst>
          </p:cNvPr>
          <p:cNvSpPr/>
          <p:nvPr/>
        </p:nvSpPr>
        <p:spPr>
          <a:xfrm rot="16200000">
            <a:off x="7275626" y="3634419"/>
            <a:ext cx="1678654" cy="359929"/>
          </a:xfrm>
          <a:prstGeom prst="downArrow">
            <a:avLst>
              <a:gd name="adj1" fmla="val 42821"/>
              <a:gd name="adj2" fmla="val 100000"/>
            </a:avLst>
          </a:prstGeom>
          <a:solidFill>
            <a:srgbClr val="545454"/>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pic>
        <p:nvPicPr>
          <p:cNvPr id="11" name="図 10" descr="グラフィカル ユーザー インターフェイス, アプリケーション&#10;&#10;自動的に生成された説明">
            <a:extLst>
              <a:ext uri="{FF2B5EF4-FFF2-40B4-BE49-F238E27FC236}">
                <a16:creationId xmlns:a16="http://schemas.microsoft.com/office/drawing/2014/main" id="{7FC1FCC8-6188-9214-0475-79FDDBB6E20C}"/>
              </a:ext>
            </a:extLst>
          </p:cNvPr>
          <p:cNvPicPr>
            <a:picLocks noChangeAspect="1"/>
          </p:cNvPicPr>
          <p:nvPr/>
        </p:nvPicPr>
        <p:blipFill>
          <a:blip r:embed="rId3"/>
          <a:stretch>
            <a:fillRect/>
          </a:stretch>
        </p:blipFill>
        <p:spPr>
          <a:xfrm>
            <a:off x="8294918" y="4008522"/>
            <a:ext cx="2612764" cy="2157328"/>
          </a:xfrm>
          <a:prstGeom prst="rect">
            <a:avLst/>
          </a:prstGeom>
          <a:ln w="3175">
            <a:solidFill>
              <a:schemeClr val="bg1">
                <a:lumMod val="65000"/>
              </a:schemeClr>
            </a:solidFill>
          </a:ln>
        </p:spPr>
      </p:pic>
      <p:sp>
        <p:nvSpPr>
          <p:cNvPr id="45" name="正方形/長方形 44">
            <a:extLst>
              <a:ext uri="{FF2B5EF4-FFF2-40B4-BE49-F238E27FC236}">
                <a16:creationId xmlns:a16="http://schemas.microsoft.com/office/drawing/2014/main" id="{336B95DB-ABD2-A1E9-5ABE-FD4A35FE338A}"/>
              </a:ext>
            </a:extLst>
          </p:cNvPr>
          <p:cNvSpPr/>
          <p:nvPr/>
        </p:nvSpPr>
        <p:spPr>
          <a:xfrm>
            <a:off x="8817981" y="5221457"/>
            <a:ext cx="1100816" cy="195141"/>
          </a:xfrm>
          <a:prstGeom prst="rect">
            <a:avLst/>
          </a:prstGeom>
          <a:noFill/>
          <a:ln w="38100" cap="flat" cmpd="sng" algn="ctr">
            <a:solidFill>
              <a:srgbClr val="C9002C"/>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pic>
        <p:nvPicPr>
          <p:cNvPr id="9" name="図 8"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1AAEC55B-DDE4-D4CF-0578-DF129CEA2523}"/>
              </a:ext>
            </a:extLst>
          </p:cNvPr>
          <p:cNvPicPr>
            <a:picLocks noChangeAspect="1"/>
          </p:cNvPicPr>
          <p:nvPr/>
        </p:nvPicPr>
        <p:blipFill>
          <a:blip r:embed="rId4"/>
          <a:srcRect b="20871"/>
          <a:stretch/>
        </p:blipFill>
        <p:spPr>
          <a:xfrm>
            <a:off x="10137254" y="1808346"/>
            <a:ext cx="1414990" cy="2742443"/>
          </a:xfrm>
          <a:prstGeom prst="rect">
            <a:avLst/>
          </a:prstGeom>
          <a:ln w="3175">
            <a:solidFill>
              <a:schemeClr val="bg1">
                <a:lumMod val="65000"/>
              </a:schemeClr>
            </a:solidFill>
          </a:ln>
        </p:spPr>
      </p:pic>
      <p:sp>
        <p:nvSpPr>
          <p:cNvPr id="16" name="正方形/長方形 15">
            <a:extLst>
              <a:ext uri="{FF2B5EF4-FFF2-40B4-BE49-F238E27FC236}">
                <a16:creationId xmlns:a16="http://schemas.microsoft.com/office/drawing/2014/main" id="{BC396C0D-8E7E-B0E1-6E3E-69B9F0A71FCE}"/>
              </a:ext>
            </a:extLst>
          </p:cNvPr>
          <p:cNvSpPr/>
          <p:nvPr/>
        </p:nvSpPr>
        <p:spPr>
          <a:xfrm>
            <a:off x="10137254" y="4077221"/>
            <a:ext cx="1414990" cy="317935"/>
          </a:xfrm>
          <a:prstGeom prst="rect">
            <a:avLst/>
          </a:prstGeom>
          <a:noFill/>
          <a:ln w="38100" cap="flat" cmpd="sng" algn="ctr">
            <a:solidFill>
              <a:srgbClr val="C9002C"/>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Tree>
    <p:extLst>
      <p:ext uri="{BB962C8B-B14F-4D97-AF65-F5344CB8AC3E}">
        <p14:creationId xmlns:p14="http://schemas.microsoft.com/office/powerpoint/2010/main" val="25199163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9AA175D8-5968-93BA-A041-AD399D385235}"/>
              </a:ext>
            </a:extLst>
          </p:cNvPr>
          <p:cNvSpPr>
            <a:spLocks noGrp="1"/>
          </p:cNvSpPr>
          <p:nvPr>
            <p:ph type="body" sz="quarter" idx="11"/>
          </p:nvPr>
        </p:nvSpPr>
        <p:spPr/>
        <p:txBody>
          <a:bodyPr/>
          <a:lstStyle/>
          <a:p>
            <a:r>
              <a:rPr lang="ja-JP" altLang="en-US" sz="4400" dirty="0">
                <a:latin typeface="+mj-ea"/>
                <a:ea typeface="+mj-ea"/>
              </a:rPr>
              <a:t>商品概要</a:t>
            </a:r>
            <a:endParaRPr kumimoji="1" lang="ja-JP" altLang="en-US" sz="4400" dirty="0">
              <a:latin typeface="+mj-ea"/>
              <a:ea typeface="+mj-ea"/>
            </a:endParaRPr>
          </a:p>
          <a:p>
            <a:endParaRPr lang="ja-JP" altLang="en-US" dirty="0"/>
          </a:p>
        </p:txBody>
      </p:sp>
    </p:spTree>
    <p:extLst>
      <p:ext uri="{BB962C8B-B14F-4D97-AF65-F5344CB8AC3E}">
        <p14:creationId xmlns:p14="http://schemas.microsoft.com/office/powerpoint/2010/main" val="2937796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AEBCF2F-ABC2-3571-3794-4E1AFE79FA35}"/>
              </a:ext>
            </a:extLst>
          </p:cNvPr>
          <p:cNvSpPr>
            <a:spLocks noGrp="1"/>
          </p:cNvSpPr>
          <p:nvPr>
            <p:ph type="ctrTitle"/>
          </p:nvPr>
        </p:nvSpPr>
        <p:spPr/>
        <p:txBody>
          <a:bodyPr/>
          <a:lstStyle/>
          <a:p>
            <a:r>
              <a:rPr lang="en-US" altLang="ja-JP" dirty="0"/>
              <a:t>Yahoo! JAPAN</a:t>
            </a:r>
            <a:r>
              <a:rPr lang="ja-JP" altLang="en-US" dirty="0"/>
              <a:t>トップページ　トピックス</a:t>
            </a:r>
            <a:r>
              <a:rPr lang="en-US" altLang="ja-JP" dirty="0"/>
              <a:t>PR</a:t>
            </a:r>
            <a:r>
              <a:rPr lang="ja-JP" altLang="en-US" dirty="0"/>
              <a:t>　</a:t>
            </a:r>
            <a:r>
              <a:rPr kumimoji="1" lang="ja-JP" altLang="en-US" dirty="0"/>
              <a:t>商品概要</a:t>
            </a:r>
          </a:p>
        </p:txBody>
      </p:sp>
      <p:sp>
        <p:nvSpPr>
          <p:cNvPr id="25" name="正方形/長方形 24">
            <a:extLst>
              <a:ext uri="{FF2B5EF4-FFF2-40B4-BE49-F238E27FC236}">
                <a16:creationId xmlns:a16="http://schemas.microsoft.com/office/drawing/2014/main" id="{B20BBFB6-CA9F-7F93-3677-E7A6ADFE4F54}"/>
              </a:ext>
            </a:extLst>
          </p:cNvPr>
          <p:cNvSpPr/>
          <p:nvPr/>
        </p:nvSpPr>
        <p:spPr>
          <a:xfrm>
            <a:off x="725807" y="1296810"/>
            <a:ext cx="7572619" cy="900337"/>
          </a:xfrm>
          <a:prstGeom prst="rect">
            <a:avLst/>
          </a:prstGeom>
          <a:solidFill>
            <a:srgbClr val="F5F5F5"/>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2000" b="1"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Yahoo! JAPAN</a:t>
            </a:r>
            <a:r>
              <a:rPr kumimoji="0" lang="ja-JP" altLang="en-US" sz="2000" b="1"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トップページ　トピックス</a:t>
            </a:r>
            <a:r>
              <a:rPr kumimoji="0" lang="en-US" altLang="ja-JP" sz="2000" b="1"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PR</a:t>
            </a:r>
            <a:r>
              <a:rPr kumimoji="0" lang="ja-JP" altLang="en-US" sz="2000" b="1"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　</a:t>
            </a:r>
            <a:endParaRPr kumimoji="0" lang="en-US" altLang="ja-JP" sz="2000" b="1"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kern="0" dirty="0">
                <a:solidFill>
                  <a:srgbClr val="545454"/>
                </a:solidFill>
                <a:latin typeface="メイリオ" panose="020B0604030504040204" pitchFamily="50" charset="-128"/>
                <a:ea typeface="メイリオ" panose="020B0604030504040204" pitchFamily="50" charset="-128"/>
              </a:rPr>
              <a:t>（</a:t>
            </a:r>
            <a:r>
              <a:rPr kumimoji="0" lang="en-US" altLang="ja-JP" sz="1400" b="1" kern="0" dirty="0">
                <a:solidFill>
                  <a:srgbClr val="545454"/>
                </a:solidFill>
                <a:latin typeface="メイリオ" panose="020B0604030504040204" pitchFamily="50" charset="-128"/>
                <a:ea typeface="メイリオ" panose="020B0604030504040204" pitchFamily="50" charset="-128"/>
              </a:rPr>
              <a:t>PC</a:t>
            </a:r>
            <a:r>
              <a:rPr kumimoji="0" lang="ja-JP" altLang="en-US" sz="1400" b="1" kern="0" dirty="0">
                <a:solidFill>
                  <a:srgbClr val="545454"/>
                </a:solidFill>
                <a:latin typeface="メイリオ" panose="020B0604030504040204" pitchFamily="50" charset="-128"/>
                <a:ea typeface="メイリオ" panose="020B0604030504040204" pitchFamily="50" charset="-128"/>
              </a:rPr>
              <a:t>：</a:t>
            </a:r>
            <a:r>
              <a:rPr kumimoji="0" lang="en-US" altLang="ja-JP" sz="1400" b="1"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Yahoo! JAPAN</a:t>
            </a:r>
            <a:r>
              <a:rPr kumimoji="0" lang="ja-JP" altLang="en-US" sz="1400" b="1"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トップページ </a:t>
            </a:r>
            <a:r>
              <a:rPr kumimoji="0" lang="ja-JP" altLang="en-US" sz="1400" b="1" kern="0" dirty="0">
                <a:solidFill>
                  <a:srgbClr val="545454"/>
                </a:solidFill>
                <a:latin typeface="メイリオ" panose="020B0604030504040204" pitchFamily="50" charset="-128"/>
                <a:ea typeface="メイリオ" panose="020B0604030504040204" pitchFamily="50" charset="-128"/>
              </a:rPr>
              <a:t>ニューストピックス全ての</a:t>
            </a:r>
            <a:r>
              <a:rPr kumimoji="0" lang="ja-JP" altLang="en-US" sz="1400" b="1"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タブに掲載）</a:t>
            </a:r>
            <a:endParaRPr kumimoji="0" lang="en-US" altLang="ja-JP" sz="1400" b="1"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endParaRPr>
          </a:p>
          <a:p>
            <a:pPr lvl="0" algn="ctr">
              <a:defRPr/>
            </a:pPr>
            <a:r>
              <a:rPr kumimoji="0" lang="ja-JP" altLang="en-US" sz="1400" b="1"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a:t>
            </a:r>
            <a:r>
              <a:rPr kumimoji="0" lang="en-US" altLang="ja-JP" sz="1400" b="1"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SP</a:t>
            </a:r>
            <a:r>
              <a:rPr kumimoji="0" lang="ja-JP" altLang="en-US" sz="1400" b="1"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：スマートフォン</a:t>
            </a:r>
            <a:r>
              <a:rPr kumimoji="0" lang="en-US" altLang="ja-JP" sz="1400" b="1"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APP+WEB</a:t>
            </a:r>
            <a:r>
              <a:rPr kumimoji="0" lang="ja-JP" altLang="en-US" sz="1400" b="1"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 </a:t>
            </a:r>
            <a:r>
              <a:rPr kumimoji="0" lang="en-US" altLang="ja-JP" sz="1400" b="1"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Yahoo</a:t>
            </a:r>
            <a:r>
              <a:rPr kumimoji="0" lang="en-US" altLang="ja-JP" sz="1400" b="1" kern="0" dirty="0">
                <a:solidFill>
                  <a:srgbClr val="545454"/>
                </a:solidFill>
                <a:latin typeface="メイリオ" panose="020B0604030504040204" pitchFamily="50" charset="-128"/>
              </a:rPr>
              <a:t>! JAPAN</a:t>
            </a:r>
            <a:r>
              <a:rPr kumimoji="0" lang="ja-JP" altLang="en-US" sz="1400" b="1"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トップページ「すべて」タブに掲載）</a:t>
            </a:r>
            <a:endParaRPr kumimoji="0" lang="en-US" altLang="ja-JP" sz="1400" b="1"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endParaRPr>
          </a:p>
        </p:txBody>
      </p:sp>
      <p:sp>
        <p:nvSpPr>
          <p:cNvPr id="26" name="正方形/長方形 25">
            <a:extLst>
              <a:ext uri="{FF2B5EF4-FFF2-40B4-BE49-F238E27FC236}">
                <a16:creationId xmlns:a16="http://schemas.microsoft.com/office/drawing/2014/main" id="{B4C82B8E-8CF2-03D2-F8D5-6497126B023D}"/>
              </a:ext>
            </a:extLst>
          </p:cNvPr>
          <p:cNvSpPr/>
          <p:nvPr/>
        </p:nvSpPr>
        <p:spPr>
          <a:xfrm>
            <a:off x="719794" y="2503416"/>
            <a:ext cx="144016" cy="870967"/>
          </a:xfrm>
          <a:prstGeom prst="rect">
            <a:avLst/>
          </a:prstGeom>
          <a:solidFill>
            <a:srgbClr val="00003E"/>
          </a:solid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2400" b="0" i="0" u="none" strike="noStrike" kern="0" cap="none" spc="0" normalizeH="0" baseline="0" noProof="0">
              <a:ln>
                <a:noFill/>
              </a:ln>
              <a:solidFill>
                <a:srgbClr val="545454"/>
              </a:solidFill>
              <a:effectLst/>
              <a:uLnTx/>
              <a:uFillTx/>
              <a:latin typeface="Calibri" panose="020F0502020204030204"/>
              <a:ea typeface="メイリオ" panose="020B0604030504040204" pitchFamily="50" charset="-128"/>
              <a:cs typeface="+mn-cs"/>
            </a:endParaRPr>
          </a:p>
        </p:txBody>
      </p:sp>
      <p:sp>
        <p:nvSpPr>
          <p:cNvPr id="27" name="正方形/長方形 26">
            <a:extLst>
              <a:ext uri="{FF2B5EF4-FFF2-40B4-BE49-F238E27FC236}">
                <a16:creationId xmlns:a16="http://schemas.microsoft.com/office/drawing/2014/main" id="{BE478B1F-E804-BF57-46BE-2108A80EA351}"/>
              </a:ext>
            </a:extLst>
          </p:cNvPr>
          <p:cNvSpPr/>
          <p:nvPr/>
        </p:nvSpPr>
        <p:spPr>
          <a:xfrm>
            <a:off x="935817" y="2583449"/>
            <a:ext cx="7759483" cy="830997"/>
          </a:xfrm>
          <a:prstGeom prst="rect">
            <a:avLst/>
          </a:prstGeom>
        </p:spPr>
        <p:txBody>
          <a:bodyPr wrap="square">
            <a:spAutoFit/>
          </a:bodyPr>
          <a:lstStyle/>
          <a:p>
            <a:pPr eaLnBrk="1" fontAlgn="auto" hangingPunct="1">
              <a:spcBef>
                <a:spcPts val="0"/>
              </a:spcBef>
              <a:spcAft>
                <a:spcPts val="0"/>
              </a:spcAft>
            </a:pPr>
            <a:r>
              <a:rPr lang="ja-JP" altLang="en-US" sz="2400" b="1">
                <a:solidFill>
                  <a:srgbClr val="545454"/>
                </a:solidFill>
                <a:latin typeface="メイリオ" panose="020B0604030504040204" pitchFamily="50" charset="-128"/>
                <a:ea typeface="メイリオ" panose="020B0604030504040204" pitchFamily="50" charset="-128"/>
              </a:rPr>
              <a:t>ヤフーに来訪する全ユーザーにリーチ</a:t>
            </a:r>
            <a:endParaRPr lang="en-US" altLang="ja-JP" sz="2400" b="1">
              <a:solidFill>
                <a:srgbClr val="545454"/>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lang="ja-JP" altLang="en-US" sz="2400" b="1">
                <a:solidFill>
                  <a:srgbClr val="545454"/>
                </a:solidFill>
                <a:latin typeface="メイリオ" panose="020B0604030504040204" pitchFamily="50" charset="-128"/>
                <a:ea typeface="メイリオ" panose="020B0604030504040204" pitchFamily="50" charset="-128"/>
              </a:rPr>
              <a:t>マルチデバイス掲載の場合はリーチ最大化</a:t>
            </a:r>
          </a:p>
        </p:txBody>
      </p:sp>
      <p:sp>
        <p:nvSpPr>
          <p:cNvPr id="30" name="正方形/長方形 29">
            <a:extLst>
              <a:ext uri="{FF2B5EF4-FFF2-40B4-BE49-F238E27FC236}">
                <a16:creationId xmlns:a16="http://schemas.microsoft.com/office/drawing/2014/main" id="{167B9740-5F7D-355E-F498-1E2E62F495C8}"/>
              </a:ext>
            </a:extLst>
          </p:cNvPr>
          <p:cNvSpPr/>
          <p:nvPr/>
        </p:nvSpPr>
        <p:spPr>
          <a:xfrm>
            <a:off x="1026957" y="3616456"/>
            <a:ext cx="6984776" cy="892552"/>
          </a:xfrm>
          <a:prstGeom prst="rect">
            <a:avLst/>
          </a:prstGeom>
        </p:spPr>
        <p:txBody>
          <a:bodyPr wrap="square" lIns="91440" tIns="45720" rIns="91440" bIns="45720" anchor="t">
            <a:spAutoFit/>
          </a:bodyPr>
          <a:lstStyle/>
          <a:p>
            <a:pPr eaLnBrk="1" fontAlgn="auto" hangingPunct="1">
              <a:spcBef>
                <a:spcPts val="0"/>
              </a:spcBef>
              <a:spcAft>
                <a:spcPts val="0"/>
              </a:spcAft>
            </a:pPr>
            <a:r>
              <a:rPr lang="ja-JP" altLang="en-US" sz="2400" b="1" dirty="0">
                <a:solidFill>
                  <a:srgbClr val="545454"/>
                </a:solidFill>
                <a:latin typeface="メイリオ"/>
                <a:ea typeface="メイリオ"/>
              </a:rPr>
              <a:t>最大 想定</a:t>
            </a:r>
            <a:r>
              <a:rPr lang="en-US" altLang="ja-JP" sz="2400" b="1" dirty="0">
                <a:solidFill>
                  <a:srgbClr val="C00000"/>
                </a:solidFill>
                <a:latin typeface="メイリオ"/>
                <a:ea typeface="メイリオ"/>
              </a:rPr>
              <a:t>2,700</a:t>
            </a:r>
            <a:r>
              <a:rPr lang="ja-JP" altLang="en-US" sz="2400" b="1" dirty="0">
                <a:solidFill>
                  <a:srgbClr val="C00000"/>
                </a:solidFill>
                <a:latin typeface="メイリオ"/>
                <a:ea typeface="メイリオ"/>
              </a:rPr>
              <a:t>万</a:t>
            </a:r>
            <a:r>
              <a:rPr lang="en-US" altLang="ja-JP" sz="2400" b="1" dirty="0">
                <a:solidFill>
                  <a:srgbClr val="545454"/>
                </a:solidFill>
                <a:latin typeface="メイリオ"/>
                <a:ea typeface="メイリオ"/>
              </a:rPr>
              <a:t>V</a:t>
            </a:r>
            <a:r>
              <a:rPr lang="ja-JP" altLang="en-US" sz="2400" b="1" dirty="0">
                <a:solidFill>
                  <a:srgbClr val="545454"/>
                </a:solidFill>
                <a:latin typeface="メイリオ"/>
                <a:ea typeface="メイリオ"/>
              </a:rPr>
              <a:t>リーチ</a:t>
            </a:r>
            <a:r>
              <a:rPr lang="en-US" altLang="ja-JP" sz="2400" b="1" dirty="0">
                <a:solidFill>
                  <a:srgbClr val="545454"/>
                </a:solidFill>
                <a:latin typeface="メイリオ"/>
                <a:ea typeface="メイリオ"/>
              </a:rPr>
              <a:t>/</a:t>
            </a:r>
            <a:r>
              <a:rPr lang="ja-JP" altLang="en-US" sz="2400" b="1" dirty="0">
                <a:solidFill>
                  <a:srgbClr val="545454"/>
                </a:solidFill>
                <a:latin typeface="メイリオ"/>
                <a:ea typeface="メイリオ"/>
              </a:rPr>
              <a:t>日 </a:t>
            </a:r>
            <a:endParaRPr lang="en-US" altLang="ja-JP" sz="1400" b="1" dirty="0">
              <a:solidFill>
                <a:srgbClr val="545454"/>
              </a:solidFill>
              <a:latin typeface="メイリオ"/>
              <a:ea typeface="メイリオ"/>
            </a:endParaRPr>
          </a:p>
          <a:p>
            <a:pPr eaLnBrk="1" fontAlgn="auto" hangingPunct="1">
              <a:spcBef>
                <a:spcPts val="0"/>
              </a:spcBef>
              <a:spcAft>
                <a:spcPts val="0"/>
              </a:spcAft>
            </a:pPr>
            <a:r>
              <a:rPr lang="en-US" altLang="ja-JP" sz="1400" b="1" dirty="0">
                <a:solidFill>
                  <a:srgbClr val="545454"/>
                </a:solidFill>
                <a:latin typeface="メイリオ"/>
                <a:ea typeface="メイリオ"/>
              </a:rPr>
              <a:t>※</a:t>
            </a:r>
            <a:r>
              <a:rPr lang="ja-JP" altLang="en-US" sz="1400" b="1" dirty="0">
                <a:solidFill>
                  <a:srgbClr val="545454"/>
                </a:solidFill>
                <a:latin typeface="メイリオ"/>
                <a:ea typeface="メイリオ"/>
              </a:rPr>
              <a:t>マルチデバイス、月～金掲載の場合</a:t>
            </a:r>
            <a:endParaRPr lang="en-US" altLang="ja-JP" sz="1400" b="1" dirty="0">
              <a:solidFill>
                <a:srgbClr val="545454"/>
              </a:solidFill>
              <a:latin typeface="メイリオ"/>
              <a:ea typeface="メイリオ"/>
            </a:endParaRPr>
          </a:p>
          <a:p>
            <a:pPr eaLnBrk="1" fontAlgn="auto" hangingPunct="1">
              <a:spcBef>
                <a:spcPts val="0"/>
              </a:spcBef>
              <a:spcAft>
                <a:spcPts val="0"/>
              </a:spcAft>
            </a:pPr>
            <a:r>
              <a:rPr lang="en-US" altLang="ja-JP" sz="1400" b="1" dirty="0">
                <a:solidFill>
                  <a:srgbClr val="545454"/>
                </a:solidFill>
                <a:latin typeface="メイリオ"/>
                <a:ea typeface="メイリオ"/>
              </a:rPr>
              <a:t>※</a:t>
            </a:r>
            <a:r>
              <a:rPr lang="ja-JP" altLang="en-US" sz="1400" b="1" dirty="0">
                <a:solidFill>
                  <a:srgbClr val="545454"/>
                </a:solidFill>
                <a:latin typeface="メイリオ"/>
                <a:ea typeface="メイリオ"/>
              </a:rPr>
              <a:t>実際の配信数とは異なる場合もございます。</a:t>
            </a:r>
            <a:endParaRPr lang="ja-JP" altLang="en-US" sz="2400" b="1" dirty="0">
              <a:solidFill>
                <a:srgbClr val="545454"/>
              </a:solidFill>
              <a:latin typeface="メイリオ"/>
              <a:ea typeface="メイリオ"/>
            </a:endParaRPr>
          </a:p>
        </p:txBody>
      </p:sp>
      <p:sp>
        <p:nvSpPr>
          <p:cNvPr id="8" name="正方形/長方形 7">
            <a:extLst>
              <a:ext uri="{FF2B5EF4-FFF2-40B4-BE49-F238E27FC236}">
                <a16:creationId xmlns:a16="http://schemas.microsoft.com/office/drawing/2014/main" id="{10112C1C-7B4F-7406-FE53-74BF489D588C}"/>
              </a:ext>
            </a:extLst>
          </p:cNvPr>
          <p:cNvSpPr/>
          <p:nvPr/>
        </p:nvSpPr>
        <p:spPr>
          <a:xfrm>
            <a:off x="10018170" y="2767233"/>
            <a:ext cx="144016" cy="621650"/>
          </a:xfrm>
          <a:prstGeom prst="rect">
            <a:avLst/>
          </a:prstGeom>
          <a:solidFill>
            <a:srgbClr val="00003E"/>
          </a:solid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2400" b="0" i="0" u="none" strike="noStrike" kern="0" cap="none" spc="0" normalizeH="0" baseline="0" noProof="0">
              <a:ln>
                <a:noFill/>
              </a:ln>
              <a:solidFill>
                <a:srgbClr val="545454"/>
              </a:solidFill>
              <a:effectLst/>
              <a:uLnTx/>
              <a:uFillTx/>
              <a:latin typeface="Calibri" panose="020F0502020204030204"/>
              <a:ea typeface="メイリオ" panose="020B0604030504040204" pitchFamily="50" charset="-128"/>
              <a:cs typeface="+mn-cs"/>
            </a:endParaRPr>
          </a:p>
        </p:txBody>
      </p:sp>
      <p:sp>
        <p:nvSpPr>
          <p:cNvPr id="9" name="正方形/長方形 8">
            <a:extLst>
              <a:ext uri="{FF2B5EF4-FFF2-40B4-BE49-F238E27FC236}">
                <a16:creationId xmlns:a16="http://schemas.microsoft.com/office/drawing/2014/main" id="{AD5546FF-C32B-8315-6040-B05396D9DAB5}"/>
              </a:ext>
            </a:extLst>
          </p:cNvPr>
          <p:cNvSpPr/>
          <p:nvPr/>
        </p:nvSpPr>
        <p:spPr>
          <a:xfrm>
            <a:off x="1026957" y="4796670"/>
            <a:ext cx="6984776" cy="461665"/>
          </a:xfrm>
          <a:prstGeom prst="rect">
            <a:avLst/>
          </a:prstGeom>
        </p:spPr>
        <p:txBody>
          <a:bodyPr wrap="square">
            <a:spAutoFit/>
          </a:bodyPr>
          <a:lstStyle/>
          <a:p>
            <a:pPr eaLnBrk="1" fontAlgn="auto" hangingPunct="1">
              <a:spcBef>
                <a:spcPts val="0"/>
              </a:spcBef>
              <a:spcAft>
                <a:spcPts val="0"/>
              </a:spcAft>
            </a:pPr>
            <a:r>
              <a:rPr lang="en-US" altLang="ja-JP" sz="2400" b="1">
                <a:solidFill>
                  <a:srgbClr val="545454"/>
                </a:solidFill>
                <a:latin typeface="メイリオ" panose="020B0604030504040204" pitchFamily="50" charset="-128"/>
                <a:ea typeface="メイリオ" panose="020B0604030504040204" pitchFamily="50" charset="-128"/>
              </a:rPr>
              <a:t>PC</a:t>
            </a:r>
            <a:r>
              <a:rPr lang="ja-JP" altLang="en-US" sz="2400" b="1">
                <a:solidFill>
                  <a:srgbClr val="545454"/>
                </a:solidFill>
                <a:latin typeface="メイリオ" panose="020B0604030504040204" pitchFamily="50" charset="-128"/>
                <a:ea typeface="メイリオ" panose="020B0604030504040204" pitchFamily="50" charset="-128"/>
              </a:rPr>
              <a:t>と</a:t>
            </a:r>
            <a:r>
              <a:rPr lang="en-US" altLang="ja-JP" sz="2400" b="1">
                <a:solidFill>
                  <a:srgbClr val="545454"/>
                </a:solidFill>
                <a:latin typeface="メイリオ" panose="020B0604030504040204" pitchFamily="50" charset="-128"/>
                <a:ea typeface="メイリオ" panose="020B0604030504040204" pitchFamily="50" charset="-128"/>
              </a:rPr>
              <a:t>SP</a:t>
            </a:r>
            <a:r>
              <a:rPr lang="ja-JP" altLang="en-US" sz="2400" b="1">
                <a:solidFill>
                  <a:srgbClr val="545454"/>
                </a:solidFill>
                <a:latin typeface="メイリオ" panose="020B0604030504040204" pitchFamily="50" charset="-128"/>
                <a:ea typeface="メイリオ" panose="020B0604030504040204" pitchFamily="50" charset="-128"/>
              </a:rPr>
              <a:t>のユーザー重複は </a:t>
            </a:r>
            <a:r>
              <a:rPr lang="en-US" altLang="ja-JP" sz="2400" b="1">
                <a:solidFill>
                  <a:srgbClr val="C00000"/>
                </a:solidFill>
                <a:latin typeface="メイリオ" panose="020B0604030504040204" pitchFamily="50" charset="-128"/>
                <a:ea typeface="メイリオ" panose="020B0604030504040204" pitchFamily="50" charset="-128"/>
              </a:rPr>
              <a:t>7</a:t>
            </a:r>
            <a:r>
              <a:rPr lang="ja-JP" altLang="en-US" sz="2400" b="1">
                <a:solidFill>
                  <a:srgbClr val="545454"/>
                </a:solidFill>
                <a:latin typeface="メイリオ" panose="020B0604030504040204" pitchFamily="50" charset="-128"/>
                <a:ea typeface="メイリオ" panose="020B0604030504040204" pitchFamily="50" charset="-128"/>
              </a:rPr>
              <a:t>％</a:t>
            </a:r>
            <a:endParaRPr lang="en-US" altLang="ja-JP" sz="2400" b="1">
              <a:solidFill>
                <a:srgbClr val="545454"/>
              </a:solidFill>
              <a:latin typeface="メイリオ" panose="020B0604030504040204" pitchFamily="50" charset="-128"/>
              <a:ea typeface="メイリオ" panose="020B0604030504040204" pitchFamily="50" charset="-128"/>
            </a:endParaRPr>
          </a:p>
        </p:txBody>
      </p:sp>
      <p:sp>
        <p:nvSpPr>
          <p:cNvPr id="13" name="正方形/長方形 12">
            <a:extLst>
              <a:ext uri="{FF2B5EF4-FFF2-40B4-BE49-F238E27FC236}">
                <a16:creationId xmlns:a16="http://schemas.microsoft.com/office/drawing/2014/main" id="{8156BA17-B5A7-3156-72C4-C0D5A41AB673}"/>
              </a:ext>
            </a:extLst>
          </p:cNvPr>
          <p:cNvSpPr/>
          <p:nvPr/>
        </p:nvSpPr>
        <p:spPr>
          <a:xfrm>
            <a:off x="719794" y="3536464"/>
            <a:ext cx="144016" cy="972544"/>
          </a:xfrm>
          <a:prstGeom prst="rect">
            <a:avLst/>
          </a:prstGeom>
          <a:solidFill>
            <a:srgbClr val="00003E"/>
          </a:solid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2400" b="0" i="0" u="none" strike="noStrike" kern="0" cap="none" spc="0" normalizeH="0" baseline="0" noProof="0">
              <a:ln>
                <a:noFill/>
              </a:ln>
              <a:solidFill>
                <a:srgbClr val="545454"/>
              </a:solidFill>
              <a:effectLst/>
              <a:uLnTx/>
              <a:uFillTx/>
              <a:latin typeface="Calibri" panose="020F0502020204030204"/>
              <a:ea typeface="メイリオ" panose="020B0604030504040204" pitchFamily="50" charset="-128"/>
              <a:cs typeface="+mn-cs"/>
            </a:endParaRPr>
          </a:p>
        </p:txBody>
      </p:sp>
      <p:sp>
        <p:nvSpPr>
          <p:cNvPr id="12" name="正方形/長方形 11">
            <a:extLst>
              <a:ext uri="{FF2B5EF4-FFF2-40B4-BE49-F238E27FC236}">
                <a16:creationId xmlns:a16="http://schemas.microsoft.com/office/drawing/2014/main" id="{29A0D727-A54E-D5F1-6EB9-B1FAB36889B8}"/>
              </a:ext>
            </a:extLst>
          </p:cNvPr>
          <p:cNvSpPr/>
          <p:nvPr/>
        </p:nvSpPr>
        <p:spPr>
          <a:xfrm>
            <a:off x="10018171" y="3531397"/>
            <a:ext cx="144016" cy="621650"/>
          </a:xfrm>
          <a:prstGeom prst="rect">
            <a:avLst/>
          </a:prstGeom>
          <a:solidFill>
            <a:srgbClr val="00003E"/>
          </a:solid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2400" b="0" i="0" u="none" strike="noStrike" kern="0" cap="none" spc="0" normalizeH="0" baseline="0" noProof="0">
              <a:ln>
                <a:noFill/>
              </a:ln>
              <a:solidFill>
                <a:srgbClr val="545454"/>
              </a:solidFill>
              <a:effectLst/>
              <a:uLnTx/>
              <a:uFillTx/>
              <a:latin typeface="Calibri" panose="020F0502020204030204"/>
              <a:ea typeface="メイリオ" panose="020B0604030504040204" pitchFamily="50" charset="-128"/>
              <a:cs typeface="+mn-cs"/>
            </a:endParaRPr>
          </a:p>
        </p:txBody>
      </p:sp>
      <p:sp>
        <p:nvSpPr>
          <p:cNvPr id="15" name="正方形/長方形 14">
            <a:extLst>
              <a:ext uri="{FF2B5EF4-FFF2-40B4-BE49-F238E27FC236}">
                <a16:creationId xmlns:a16="http://schemas.microsoft.com/office/drawing/2014/main" id="{9F0C561D-CD72-84C7-09B5-B103F0D4C5E0}"/>
              </a:ext>
            </a:extLst>
          </p:cNvPr>
          <p:cNvSpPr/>
          <p:nvPr/>
        </p:nvSpPr>
        <p:spPr>
          <a:xfrm>
            <a:off x="935817" y="5602221"/>
            <a:ext cx="6627033" cy="461665"/>
          </a:xfrm>
          <a:prstGeom prst="rect">
            <a:avLst/>
          </a:prstGeom>
        </p:spPr>
        <p:txBody>
          <a:bodyPr wrap="square">
            <a:spAutoFit/>
          </a:bodyPr>
          <a:lstStyle/>
          <a:p>
            <a:pPr eaLnBrk="1" fontAlgn="auto" hangingPunct="1">
              <a:spcBef>
                <a:spcPts val="0"/>
              </a:spcBef>
              <a:spcAft>
                <a:spcPts val="0"/>
              </a:spcAft>
            </a:pPr>
            <a:r>
              <a:rPr lang="en-US" altLang="ja-JP" sz="2400" b="1">
                <a:solidFill>
                  <a:srgbClr val="545454"/>
                </a:solidFill>
                <a:latin typeface="メイリオ" panose="020B0604030504040204" pitchFamily="50" charset="-128"/>
                <a:ea typeface="メイリオ" panose="020B0604030504040204" pitchFamily="50" charset="-128"/>
              </a:rPr>
              <a:t>Yahoo!</a:t>
            </a:r>
            <a:r>
              <a:rPr lang="ja-JP" altLang="en-US" sz="2400" b="1">
                <a:solidFill>
                  <a:srgbClr val="545454"/>
                </a:solidFill>
                <a:latin typeface="メイリオ" panose="020B0604030504040204" pitchFamily="50" charset="-128"/>
                <a:ea typeface="メイリオ" panose="020B0604030504040204" pitchFamily="50" charset="-128"/>
              </a:rPr>
              <a:t>ニューストピックスに近い広告形式</a:t>
            </a:r>
          </a:p>
        </p:txBody>
      </p:sp>
      <p:pic>
        <p:nvPicPr>
          <p:cNvPr id="14" name="図 13" descr="グラフィカル ユーザー インターフェイス, アプリケーション&#10;&#10;自動的に生成された説明">
            <a:extLst>
              <a:ext uri="{FF2B5EF4-FFF2-40B4-BE49-F238E27FC236}">
                <a16:creationId xmlns:a16="http://schemas.microsoft.com/office/drawing/2014/main" id="{0BE5CDAD-3C3F-F738-91BF-CECE91072136}"/>
              </a:ext>
            </a:extLst>
          </p:cNvPr>
          <p:cNvPicPr>
            <a:picLocks noChangeAspect="1"/>
          </p:cNvPicPr>
          <p:nvPr/>
        </p:nvPicPr>
        <p:blipFill>
          <a:blip r:embed="rId2"/>
          <a:stretch>
            <a:fillRect/>
          </a:stretch>
        </p:blipFill>
        <p:spPr>
          <a:xfrm>
            <a:off x="8547088" y="2170275"/>
            <a:ext cx="2976386" cy="2457566"/>
          </a:xfrm>
          <a:prstGeom prst="rect">
            <a:avLst/>
          </a:prstGeom>
          <a:ln w="3175">
            <a:solidFill>
              <a:schemeClr val="bg1">
                <a:lumMod val="65000"/>
              </a:schemeClr>
            </a:solidFill>
          </a:ln>
        </p:spPr>
      </p:pic>
      <p:sp>
        <p:nvSpPr>
          <p:cNvPr id="17" name="正方形/長方形 16">
            <a:extLst>
              <a:ext uri="{FF2B5EF4-FFF2-40B4-BE49-F238E27FC236}">
                <a16:creationId xmlns:a16="http://schemas.microsoft.com/office/drawing/2014/main" id="{93A05C74-CEFD-07D5-E7E8-948F78CB9DD9}"/>
              </a:ext>
            </a:extLst>
          </p:cNvPr>
          <p:cNvSpPr/>
          <p:nvPr/>
        </p:nvSpPr>
        <p:spPr>
          <a:xfrm>
            <a:off x="9155828" y="3548949"/>
            <a:ext cx="1300441" cy="206373"/>
          </a:xfrm>
          <a:prstGeom prst="rect">
            <a:avLst/>
          </a:prstGeom>
          <a:noFill/>
          <a:ln w="38100" cap="flat" cmpd="sng" algn="ctr">
            <a:solidFill>
              <a:srgbClr val="C9002C"/>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pic>
        <p:nvPicPr>
          <p:cNvPr id="18" name="図 17"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AA4A91A1-3C06-16F2-086A-8C56CC52BA5B}"/>
              </a:ext>
            </a:extLst>
          </p:cNvPr>
          <p:cNvPicPr>
            <a:picLocks noChangeAspect="1"/>
          </p:cNvPicPr>
          <p:nvPr/>
        </p:nvPicPr>
        <p:blipFill>
          <a:blip r:embed="rId3"/>
          <a:srcRect b="20871"/>
          <a:stretch/>
        </p:blipFill>
        <p:spPr>
          <a:xfrm>
            <a:off x="7584206" y="3331755"/>
            <a:ext cx="1511674" cy="2929830"/>
          </a:xfrm>
          <a:prstGeom prst="rect">
            <a:avLst/>
          </a:prstGeom>
          <a:ln w="3175">
            <a:solidFill>
              <a:schemeClr val="bg1">
                <a:lumMod val="65000"/>
              </a:schemeClr>
            </a:solidFill>
          </a:ln>
        </p:spPr>
      </p:pic>
      <p:sp>
        <p:nvSpPr>
          <p:cNvPr id="16" name="正方形/長方形 15">
            <a:extLst>
              <a:ext uri="{FF2B5EF4-FFF2-40B4-BE49-F238E27FC236}">
                <a16:creationId xmlns:a16="http://schemas.microsoft.com/office/drawing/2014/main" id="{FC1C4066-0F37-A3EC-6092-01091FD143EA}"/>
              </a:ext>
            </a:extLst>
          </p:cNvPr>
          <p:cNvSpPr/>
          <p:nvPr/>
        </p:nvSpPr>
        <p:spPr>
          <a:xfrm>
            <a:off x="7562850" y="5721054"/>
            <a:ext cx="1533030" cy="444796"/>
          </a:xfrm>
          <a:prstGeom prst="rect">
            <a:avLst/>
          </a:prstGeom>
          <a:noFill/>
          <a:ln w="38100" cap="flat" cmpd="sng" algn="ctr">
            <a:solidFill>
              <a:srgbClr val="C9002C"/>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19" name="正方形/長方形 18">
            <a:extLst>
              <a:ext uri="{FF2B5EF4-FFF2-40B4-BE49-F238E27FC236}">
                <a16:creationId xmlns:a16="http://schemas.microsoft.com/office/drawing/2014/main" id="{3A9A71EA-E7A7-1B34-4086-7A886C86C0FC}"/>
              </a:ext>
            </a:extLst>
          </p:cNvPr>
          <p:cNvSpPr/>
          <p:nvPr/>
        </p:nvSpPr>
        <p:spPr>
          <a:xfrm>
            <a:off x="719794" y="4660854"/>
            <a:ext cx="144016" cy="597481"/>
          </a:xfrm>
          <a:prstGeom prst="rect">
            <a:avLst/>
          </a:prstGeom>
          <a:solidFill>
            <a:srgbClr val="00003E"/>
          </a:solid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2400" b="0" i="0" u="none" strike="noStrike" kern="0" cap="none" spc="0" normalizeH="0" baseline="0" noProof="0">
              <a:ln>
                <a:noFill/>
              </a:ln>
              <a:solidFill>
                <a:srgbClr val="545454"/>
              </a:solidFill>
              <a:effectLst/>
              <a:uLnTx/>
              <a:uFillTx/>
              <a:latin typeface="Calibri" panose="020F0502020204030204"/>
              <a:ea typeface="メイリオ" panose="020B0604030504040204" pitchFamily="50" charset="-128"/>
              <a:cs typeface="+mn-cs"/>
            </a:endParaRPr>
          </a:p>
        </p:txBody>
      </p:sp>
      <p:sp>
        <p:nvSpPr>
          <p:cNvPr id="20" name="正方形/長方形 19">
            <a:extLst>
              <a:ext uri="{FF2B5EF4-FFF2-40B4-BE49-F238E27FC236}">
                <a16:creationId xmlns:a16="http://schemas.microsoft.com/office/drawing/2014/main" id="{8CD29163-2360-5F4E-E052-D6135342F477}"/>
              </a:ext>
            </a:extLst>
          </p:cNvPr>
          <p:cNvSpPr/>
          <p:nvPr/>
        </p:nvSpPr>
        <p:spPr>
          <a:xfrm>
            <a:off x="719794" y="5422313"/>
            <a:ext cx="144016" cy="597481"/>
          </a:xfrm>
          <a:prstGeom prst="rect">
            <a:avLst/>
          </a:prstGeom>
          <a:solidFill>
            <a:srgbClr val="00003E"/>
          </a:solid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2400" b="0" i="0" u="none" strike="noStrike" kern="0" cap="none" spc="0" normalizeH="0" baseline="0" noProof="0">
              <a:ln>
                <a:noFill/>
              </a:ln>
              <a:solidFill>
                <a:srgbClr val="545454"/>
              </a:solidFill>
              <a:effectLst/>
              <a:uLnTx/>
              <a:uFillTx/>
              <a:latin typeface="Calibri" panose="020F0502020204030204"/>
              <a:ea typeface="メイリオ" panose="020B0604030504040204" pitchFamily="50" charset="-128"/>
              <a:cs typeface="+mn-cs"/>
            </a:endParaRPr>
          </a:p>
        </p:txBody>
      </p:sp>
    </p:spTree>
    <p:extLst>
      <p:ext uri="{BB962C8B-B14F-4D97-AF65-F5344CB8AC3E}">
        <p14:creationId xmlns:p14="http://schemas.microsoft.com/office/powerpoint/2010/main" val="319758131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0FF75D1-38E4-2542-0E40-A810C5F6983E}"/>
              </a:ext>
            </a:extLst>
          </p:cNvPr>
          <p:cNvSpPr>
            <a:spLocks noGrp="1"/>
          </p:cNvSpPr>
          <p:nvPr>
            <p:ph type="ctrTitle"/>
          </p:nvPr>
        </p:nvSpPr>
        <p:spPr/>
        <p:txBody>
          <a:bodyPr/>
          <a:lstStyle/>
          <a:p>
            <a:r>
              <a:rPr lang="ja-JP" altLang="en-US"/>
              <a:t>トップページのユーザー重複</a:t>
            </a:r>
            <a:endParaRPr kumimoji="1" lang="ja-JP" altLang="en-US"/>
          </a:p>
        </p:txBody>
      </p:sp>
      <p:sp>
        <p:nvSpPr>
          <p:cNvPr id="3" name="テキスト プレースホルダー 2">
            <a:extLst>
              <a:ext uri="{FF2B5EF4-FFF2-40B4-BE49-F238E27FC236}">
                <a16:creationId xmlns:a16="http://schemas.microsoft.com/office/drawing/2014/main" id="{32E5F280-1D2B-1AC3-FACA-0AD0AD6F857B}"/>
              </a:ext>
            </a:extLst>
          </p:cNvPr>
          <p:cNvSpPr>
            <a:spLocks noGrp="1"/>
          </p:cNvSpPr>
          <p:nvPr>
            <p:ph type="body" sz="quarter" idx="10"/>
          </p:nvPr>
        </p:nvSpPr>
        <p:spPr/>
        <p:txBody>
          <a:bodyPr/>
          <a:lstStyle/>
          <a:p>
            <a:r>
              <a:rPr lang="ja-JP" altLang="en-US" sz="1600"/>
              <a:t>パソコン</a:t>
            </a:r>
            <a:r>
              <a:rPr kumimoji="1" lang="ja-JP" altLang="en-US" sz="1600"/>
              <a:t>と</a:t>
            </a:r>
            <a:r>
              <a:rPr lang="ja-JP" altLang="en-US" sz="1600"/>
              <a:t>スマートフォンのユーザーの重複は全体の</a:t>
            </a:r>
            <a:r>
              <a:rPr lang="en-US" altLang="ja-JP" sz="1600"/>
              <a:t>7</a:t>
            </a:r>
            <a:r>
              <a:rPr lang="ja-JP" altLang="en-US" sz="1600"/>
              <a:t>％。マルチデバイス掲載することでリーチ最大化が可能です。</a:t>
            </a:r>
            <a:endParaRPr kumimoji="1" lang="ja-JP" altLang="en-US" sz="1600"/>
          </a:p>
        </p:txBody>
      </p:sp>
      <p:sp>
        <p:nvSpPr>
          <p:cNvPr id="4" name="正方形/長方形 3">
            <a:extLst>
              <a:ext uri="{FF2B5EF4-FFF2-40B4-BE49-F238E27FC236}">
                <a16:creationId xmlns:a16="http://schemas.microsoft.com/office/drawing/2014/main" id="{6AC30CA4-84C9-7B5B-BF7D-45B7BC4E019D}"/>
              </a:ext>
            </a:extLst>
          </p:cNvPr>
          <p:cNvSpPr/>
          <p:nvPr/>
        </p:nvSpPr>
        <p:spPr>
          <a:xfrm>
            <a:off x="6884345" y="6195656"/>
            <a:ext cx="4717638" cy="553998"/>
          </a:xfrm>
          <a:prstGeom prst="rect">
            <a:avLst/>
          </a:prstGeom>
        </p:spPr>
        <p:txBody>
          <a:bodyPr wrap="none" lIns="0" tIns="0" rIns="0" bIns="0">
            <a:spAutoFit/>
          </a:bodyPr>
          <a:lstStyle/>
          <a:p>
            <a:r>
              <a:rPr lang="en-US" altLang="ja-JP" sz="9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※LINE</a:t>
            </a:r>
            <a:r>
              <a:rPr lang="ja-JP" altLang="en-US" sz="9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ヤフー調べ（</a:t>
            </a:r>
            <a:r>
              <a:rPr lang="en-US" altLang="ja-JP" sz="9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2024</a:t>
            </a:r>
            <a:r>
              <a:rPr lang="ja-JP" altLang="en-US" sz="9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年</a:t>
            </a:r>
            <a:r>
              <a:rPr lang="en-US" altLang="ja-JP" sz="9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10</a:t>
            </a:r>
            <a:r>
              <a:rPr lang="ja-JP" altLang="en-US" sz="9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月）</a:t>
            </a:r>
            <a:endParaRPr lang="en-US" altLang="ja-JP" sz="9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endParaRPr>
          </a:p>
          <a:p>
            <a:r>
              <a:rPr lang="en-US" altLang="ja-JP" sz="9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a:t>
            </a:r>
            <a:r>
              <a:rPr lang="ja-JP" altLang="en-US" sz="9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日次実績でのデバイス間の重複調査</a:t>
            </a:r>
            <a:endParaRPr lang="en-US" altLang="ja-JP" sz="9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endParaRPr>
          </a:p>
          <a:p>
            <a:r>
              <a:rPr lang="en-US" altLang="ja-JP" sz="9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a:t>
            </a:r>
            <a:r>
              <a:rPr lang="ja-JP" altLang="en-US" sz="900" dirty="0">
                <a:solidFill>
                  <a:schemeClr val="tx1">
                    <a:lumMod val="50000"/>
                    <a:lumOff val="50000"/>
                  </a:schemeClr>
                </a:solidFill>
                <a:latin typeface="+mn-ea"/>
                <a:ea typeface="+mn-ea"/>
              </a:rPr>
              <a:t>小数点以下を四捨五入しているため、合計しても必ずしも</a:t>
            </a:r>
            <a:r>
              <a:rPr lang="en-US" altLang="ja-JP" sz="900" dirty="0">
                <a:solidFill>
                  <a:schemeClr val="tx1">
                    <a:lumMod val="50000"/>
                    <a:lumOff val="50000"/>
                  </a:schemeClr>
                </a:solidFill>
                <a:latin typeface="+mn-ea"/>
                <a:ea typeface="+mn-ea"/>
              </a:rPr>
              <a:t>100</a:t>
            </a:r>
            <a:r>
              <a:rPr lang="ja-JP" altLang="en-US" sz="900" dirty="0">
                <a:solidFill>
                  <a:schemeClr val="tx1">
                    <a:lumMod val="50000"/>
                    <a:lumOff val="50000"/>
                  </a:schemeClr>
                </a:solidFill>
                <a:latin typeface="+mn-ea"/>
                <a:ea typeface="+mn-ea"/>
              </a:rPr>
              <a:t>とはならない場合がある。</a:t>
            </a:r>
            <a:endParaRPr lang="en-US" altLang="ja-JP" sz="900" dirty="0">
              <a:solidFill>
                <a:schemeClr val="tx1">
                  <a:lumMod val="50000"/>
                  <a:lumOff val="50000"/>
                </a:schemeClr>
              </a:solidFill>
              <a:latin typeface="+mn-ea"/>
              <a:ea typeface="+mn-ea"/>
            </a:endParaRPr>
          </a:p>
          <a:p>
            <a:endParaRPr lang="en-US" altLang="ja-JP" sz="9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endParaRPr>
          </a:p>
        </p:txBody>
      </p:sp>
      <p:graphicFrame>
        <p:nvGraphicFramePr>
          <p:cNvPr id="5" name="図表 4">
            <a:extLst>
              <a:ext uri="{FF2B5EF4-FFF2-40B4-BE49-F238E27FC236}">
                <a16:creationId xmlns:a16="http://schemas.microsoft.com/office/drawing/2014/main" id="{75A950F7-CA38-47E0-AF0F-ED44A093129B}"/>
              </a:ext>
            </a:extLst>
          </p:cNvPr>
          <p:cNvGraphicFramePr/>
          <p:nvPr/>
        </p:nvGraphicFramePr>
        <p:xfrm>
          <a:off x="3679820" y="2317775"/>
          <a:ext cx="4829716" cy="303396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2" name="フリーフォーム 13324">
            <a:extLst>
              <a:ext uri="{FF2B5EF4-FFF2-40B4-BE49-F238E27FC236}">
                <a16:creationId xmlns:a16="http://schemas.microsoft.com/office/drawing/2014/main" id="{E4D7AB93-958D-25AA-E3A3-D626D571D7A2}"/>
              </a:ext>
            </a:extLst>
          </p:cNvPr>
          <p:cNvSpPr/>
          <p:nvPr/>
        </p:nvSpPr>
        <p:spPr>
          <a:xfrm rot="16556125" flipV="1">
            <a:off x="5612903" y="4772955"/>
            <a:ext cx="915390" cy="82576"/>
          </a:xfrm>
          <a:custGeom>
            <a:avLst/>
            <a:gdLst>
              <a:gd name="connsiteX0" fmla="*/ 0 w 603848"/>
              <a:gd name="connsiteY0" fmla="*/ 0 h 155275"/>
              <a:gd name="connsiteX1" fmla="*/ 448573 w 603848"/>
              <a:gd name="connsiteY1" fmla="*/ 0 h 155275"/>
              <a:gd name="connsiteX2" fmla="*/ 603848 w 603848"/>
              <a:gd name="connsiteY2" fmla="*/ 155275 h 155275"/>
              <a:gd name="connsiteX0" fmla="*/ 0 w 726070"/>
              <a:gd name="connsiteY0" fmla="*/ 0 h 155275"/>
              <a:gd name="connsiteX1" fmla="*/ 570795 w 726070"/>
              <a:gd name="connsiteY1" fmla="*/ 0 h 155275"/>
              <a:gd name="connsiteX2" fmla="*/ 726070 w 726070"/>
              <a:gd name="connsiteY2" fmla="*/ 155275 h 155275"/>
              <a:gd name="connsiteX0" fmla="*/ 0 w 786395"/>
              <a:gd name="connsiteY0" fmla="*/ 0 h 155275"/>
              <a:gd name="connsiteX1" fmla="*/ 631120 w 786395"/>
              <a:gd name="connsiteY1" fmla="*/ 0 h 155275"/>
              <a:gd name="connsiteX2" fmla="*/ 786395 w 786395"/>
              <a:gd name="connsiteY2" fmla="*/ 155275 h 155275"/>
              <a:gd name="connsiteX0" fmla="*/ 0 w 764170"/>
              <a:gd name="connsiteY0" fmla="*/ 0 h 174325"/>
              <a:gd name="connsiteX1" fmla="*/ 631120 w 764170"/>
              <a:gd name="connsiteY1" fmla="*/ 0 h 174325"/>
              <a:gd name="connsiteX2" fmla="*/ 764170 w 764170"/>
              <a:gd name="connsiteY2" fmla="*/ 174325 h 174325"/>
              <a:gd name="connsiteX0" fmla="*/ 0 w 760995"/>
              <a:gd name="connsiteY0" fmla="*/ 0 h 129875"/>
              <a:gd name="connsiteX1" fmla="*/ 631120 w 760995"/>
              <a:gd name="connsiteY1" fmla="*/ 0 h 129875"/>
              <a:gd name="connsiteX2" fmla="*/ 760995 w 760995"/>
              <a:gd name="connsiteY2" fmla="*/ 129875 h 129875"/>
              <a:gd name="connsiteX0" fmla="*/ 0 w 808620"/>
              <a:gd name="connsiteY0" fmla="*/ 3175 h 129875"/>
              <a:gd name="connsiteX1" fmla="*/ 678745 w 808620"/>
              <a:gd name="connsiteY1" fmla="*/ 0 h 129875"/>
              <a:gd name="connsiteX2" fmla="*/ 808620 w 808620"/>
              <a:gd name="connsiteY2" fmla="*/ 129875 h 129875"/>
              <a:gd name="connsiteX0" fmla="*/ 0 w 821320"/>
              <a:gd name="connsiteY0" fmla="*/ 0 h 129875"/>
              <a:gd name="connsiteX1" fmla="*/ 691445 w 821320"/>
              <a:gd name="connsiteY1" fmla="*/ 0 h 129875"/>
              <a:gd name="connsiteX2" fmla="*/ 821320 w 821320"/>
              <a:gd name="connsiteY2" fmla="*/ 129875 h 129875"/>
              <a:gd name="connsiteX0" fmla="*/ 0 w 745120"/>
              <a:gd name="connsiteY0" fmla="*/ 0 h 56850"/>
              <a:gd name="connsiteX1" fmla="*/ 691445 w 745120"/>
              <a:gd name="connsiteY1" fmla="*/ 0 h 56850"/>
              <a:gd name="connsiteX2" fmla="*/ 745120 w 745120"/>
              <a:gd name="connsiteY2" fmla="*/ 56850 h 56850"/>
              <a:gd name="connsiteX0" fmla="*/ 0 w 808620"/>
              <a:gd name="connsiteY0" fmla="*/ 0 h 136225"/>
              <a:gd name="connsiteX1" fmla="*/ 691445 w 808620"/>
              <a:gd name="connsiteY1" fmla="*/ 0 h 136225"/>
              <a:gd name="connsiteX2" fmla="*/ 808620 w 808620"/>
              <a:gd name="connsiteY2" fmla="*/ 136225 h 136225"/>
              <a:gd name="connsiteX0" fmla="*/ 0 w 992770"/>
              <a:gd name="connsiteY0" fmla="*/ 0 h 136225"/>
              <a:gd name="connsiteX1" fmla="*/ 875595 w 992770"/>
              <a:gd name="connsiteY1" fmla="*/ 0 h 136225"/>
              <a:gd name="connsiteX2" fmla="*/ 992770 w 992770"/>
              <a:gd name="connsiteY2" fmla="*/ 136225 h 136225"/>
              <a:gd name="connsiteX0" fmla="*/ 0 w 334547"/>
              <a:gd name="connsiteY0" fmla="*/ 0 h 136225"/>
              <a:gd name="connsiteX1" fmla="*/ 217372 w 334547"/>
              <a:gd name="connsiteY1" fmla="*/ 0 h 136225"/>
              <a:gd name="connsiteX2" fmla="*/ 334547 w 334547"/>
              <a:gd name="connsiteY2" fmla="*/ 136225 h 136225"/>
            </a:gdLst>
            <a:ahLst/>
            <a:cxnLst>
              <a:cxn ang="0">
                <a:pos x="connsiteX0" y="connsiteY0"/>
              </a:cxn>
              <a:cxn ang="0">
                <a:pos x="connsiteX1" y="connsiteY1"/>
              </a:cxn>
              <a:cxn ang="0">
                <a:pos x="connsiteX2" y="connsiteY2"/>
              </a:cxn>
            </a:cxnLst>
            <a:rect l="l" t="t" r="r" b="b"/>
            <a:pathLst>
              <a:path w="334547" h="136225">
                <a:moveTo>
                  <a:pt x="0" y="0"/>
                </a:moveTo>
                <a:lnTo>
                  <a:pt x="217372" y="0"/>
                </a:lnTo>
                <a:lnTo>
                  <a:pt x="334547" y="136225"/>
                </a:lnTo>
              </a:path>
            </a:pathLst>
          </a:custGeom>
          <a:noFill/>
          <a:ln w="9525" cap="rnd" cmpd="sng" algn="ctr">
            <a:solidFill>
              <a:schemeClr val="accent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sp>
        <p:nvSpPr>
          <p:cNvPr id="13" name="テキスト ボックス 12">
            <a:extLst>
              <a:ext uri="{FF2B5EF4-FFF2-40B4-BE49-F238E27FC236}">
                <a16:creationId xmlns:a16="http://schemas.microsoft.com/office/drawing/2014/main" id="{CA4AC83F-E122-47A7-BBA5-FE6672F78019}"/>
              </a:ext>
            </a:extLst>
          </p:cNvPr>
          <p:cNvSpPr txBox="1"/>
          <p:nvPr/>
        </p:nvSpPr>
        <p:spPr>
          <a:xfrm>
            <a:off x="4768037" y="5376731"/>
            <a:ext cx="2710257" cy="861774"/>
          </a:xfrm>
          <a:prstGeom prst="rect">
            <a:avLst/>
          </a:prstGeom>
          <a:noFill/>
        </p:spPr>
        <p:txBody>
          <a:bodyPr wrap="square" rtlCol="0">
            <a:spAutoFit/>
          </a:bodyPr>
          <a:lstStyle/>
          <a:p>
            <a:pPr algn="ctr"/>
            <a:r>
              <a:rPr lang="ja-JP" altLang="en-US" sz="1600" b="1" dirty="0">
                <a:solidFill>
                  <a:srgbClr val="C00000"/>
                </a:solidFill>
                <a:latin typeface="+mn-ea"/>
                <a:ea typeface="+mn-ea"/>
              </a:rPr>
              <a:t>パソコン、</a:t>
            </a:r>
            <a:r>
              <a:rPr kumimoji="1" lang="ja-JP" altLang="en-US" sz="1600" b="1" dirty="0">
                <a:solidFill>
                  <a:srgbClr val="C00000"/>
                </a:solidFill>
                <a:latin typeface="+mn-ea"/>
                <a:ea typeface="+mn-ea"/>
              </a:rPr>
              <a:t>スマートフォン</a:t>
            </a:r>
            <a:endParaRPr kumimoji="1" lang="en-US" altLang="ja-JP" sz="1600" b="1" dirty="0">
              <a:solidFill>
                <a:srgbClr val="C00000"/>
              </a:solidFill>
              <a:latin typeface="+mn-ea"/>
              <a:ea typeface="+mn-ea"/>
            </a:endParaRPr>
          </a:p>
          <a:p>
            <a:pPr algn="ctr"/>
            <a:r>
              <a:rPr kumimoji="1" lang="ja-JP" altLang="en-US" sz="1600" b="1" dirty="0">
                <a:solidFill>
                  <a:srgbClr val="C00000"/>
                </a:solidFill>
                <a:latin typeface="+mn-ea"/>
                <a:ea typeface="+mn-ea"/>
              </a:rPr>
              <a:t>ともに利用</a:t>
            </a:r>
            <a:endParaRPr kumimoji="1" lang="en-US" altLang="ja-JP" sz="1600" b="1" dirty="0">
              <a:solidFill>
                <a:srgbClr val="C00000"/>
              </a:solidFill>
              <a:latin typeface="+mn-ea"/>
              <a:ea typeface="+mn-ea"/>
            </a:endParaRPr>
          </a:p>
          <a:p>
            <a:pPr algn="ctr"/>
            <a:r>
              <a:rPr lang="en-US" altLang="ja-JP" b="1" dirty="0">
                <a:solidFill>
                  <a:srgbClr val="C00000"/>
                </a:solidFill>
                <a:latin typeface="+mn-ea"/>
                <a:ea typeface="+mn-ea"/>
              </a:rPr>
              <a:t>7</a:t>
            </a:r>
            <a:r>
              <a:rPr lang="ja-JP" altLang="en-US" b="1" dirty="0">
                <a:solidFill>
                  <a:srgbClr val="C00000"/>
                </a:solidFill>
                <a:latin typeface="+mn-ea"/>
                <a:ea typeface="+mn-ea"/>
              </a:rPr>
              <a:t>％</a:t>
            </a:r>
            <a:endParaRPr kumimoji="1" lang="ja-JP" altLang="en-US" b="1" dirty="0">
              <a:solidFill>
                <a:srgbClr val="C00000"/>
              </a:solidFill>
              <a:latin typeface="+mn-ea"/>
              <a:ea typeface="+mn-ea"/>
            </a:endParaRPr>
          </a:p>
        </p:txBody>
      </p:sp>
      <p:sp>
        <p:nvSpPr>
          <p:cNvPr id="24" name="テキスト ボックス 23">
            <a:extLst>
              <a:ext uri="{FF2B5EF4-FFF2-40B4-BE49-F238E27FC236}">
                <a16:creationId xmlns:a16="http://schemas.microsoft.com/office/drawing/2014/main" id="{11922BAE-1C90-5E34-112D-D14A3B696C12}"/>
              </a:ext>
            </a:extLst>
          </p:cNvPr>
          <p:cNvSpPr txBox="1"/>
          <p:nvPr/>
        </p:nvSpPr>
        <p:spPr>
          <a:xfrm>
            <a:off x="6044221" y="3640825"/>
            <a:ext cx="2552369" cy="1107996"/>
          </a:xfrm>
          <a:prstGeom prst="rect">
            <a:avLst/>
          </a:prstGeom>
          <a:noFill/>
        </p:spPr>
        <p:txBody>
          <a:bodyPr wrap="square" rtlCol="0">
            <a:spAutoFit/>
          </a:bodyPr>
          <a:lstStyle/>
          <a:p>
            <a:pPr algn="ctr"/>
            <a:r>
              <a:rPr lang="ja-JP" altLang="en-US" sz="1600" b="1">
                <a:solidFill>
                  <a:schemeClr val="tx1">
                    <a:lumMod val="65000"/>
                    <a:lumOff val="35000"/>
                  </a:schemeClr>
                </a:solidFill>
                <a:latin typeface="+mn-ea"/>
                <a:ea typeface="+mn-ea"/>
              </a:rPr>
              <a:t>スマートフォンのみ</a:t>
            </a:r>
            <a:endParaRPr lang="en-US" altLang="ja-JP" sz="1600" b="1">
              <a:solidFill>
                <a:schemeClr val="tx1">
                  <a:lumMod val="65000"/>
                  <a:lumOff val="35000"/>
                </a:schemeClr>
              </a:solidFill>
              <a:latin typeface="+mn-ea"/>
              <a:ea typeface="+mn-ea"/>
            </a:endParaRPr>
          </a:p>
          <a:p>
            <a:pPr algn="ctr"/>
            <a:r>
              <a:rPr lang="ja-JP" altLang="en-US" sz="1600" b="1">
                <a:solidFill>
                  <a:schemeClr val="tx1">
                    <a:lumMod val="65000"/>
                    <a:lumOff val="35000"/>
                  </a:schemeClr>
                </a:solidFill>
                <a:latin typeface="+mn-ea"/>
                <a:ea typeface="+mn-ea"/>
              </a:rPr>
              <a:t>利用</a:t>
            </a:r>
            <a:endParaRPr lang="en-US" altLang="ja-JP" sz="1600" b="1">
              <a:solidFill>
                <a:schemeClr val="tx1">
                  <a:lumMod val="65000"/>
                  <a:lumOff val="35000"/>
                </a:schemeClr>
              </a:solidFill>
              <a:latin typeface="+mn-ea"/>
              <a:ea typeface="+mn-ea"/>
            </a:endParaRPr>
          </a:p>
          <a:p>
            <a:pPr algn="ctr"/>
            <a:r>
              <a:rPr lang="ja-JP" altLang="en-US" sz="1000" b="1">
                <a:solidFill>
                  <a:schemeClr val="tx1">
                    <a:lumMod val="65000"/>
                    <a:lumOff val="35000"/>
                  </a:schemeClr>
                </a:solidFill>
                <a:latin typeface="+mn-ea"/>
                <a:ea typeface="+mn-ea"/>
              </a:rPr>
              <a:t>　</a:t>
            </a:r>
            <a:endParaRPr lang="en-US" altLang="ja-JP" sz="1000" b="1">
              <a:solidFill>
                <a:schemeClr val="tx1">
                  <a:lumMod val="65000"/>
                  <a:lumOff val="35000"/>
                </a:schemeClr>
              </a:solidFill>
              <a:latin typeface="+mn-ea"/>
              <a:ea typeface="+mn-ea"/>
            </a:endParaRPr>
          </a:p>
          <a:p>
            <a:pPr algn="ctr"/>
            <a:r>
              <a:rPr kumimoji="1" lang="en-US" altLang="ja-JP" sz="2400" b="1">
                <a:solidFill>
                  <a:schemeClr val="tx1">
                    <a:lumMod val="65000"/>
                    <a:lumOff val="35000"/>
                  </a:schemeClr>
                </a:solidFill>
                <a:latin typeface="+mn-ea"/>
                <a:ea typeface="+mn-ea"/>
              </a:rPr>
              <a:t>47</a:t>
            </a:r>
            <a:r>
              <a:rPr kumimoji="1" lang="ja-JP" altLang="en-US" sz="2400" b="1">
                <a:solidFill>
                  <a:schemeClr val="tx1">
                    <a:lumMod val="65000"/>
                    <a:lumOff val="35000"/>
                  </a:schemeClr>
                </a:solidFill>
                <a:latin typeface="+mn-ea"/>
                <a:ea typeface="+mn-ea"/>
              </a:rPr>
              <a:t>％</a:t>
            </a:r>
          </a:p>
        </p:txBody>
      </p:sp>
      <p:sp>
        <p:nvSpPr>
          <p:cNvPr id="25" name="テキスト ボックス 24">
            <a:extLst>
              <a:ext uri="{FF2B5EF4-FFF2-40B4-BE49-F238E27FC236}">
                <a16:creationId xmlns:a16="http://schemas.microsoft.com/office/drawing/2014/main" id="{E845A882-2C81-DA40-53CB-5C1F04B30B67}"/>
              </a:ext>
            </a:extLst>
          </p:cNvPr>
          <p:cNvSpPr txBox="1"/>
          <p:nvPr/>
        </p:nvSpPr>
        <p:spPr>
          <a:xfrm>
            <a:off x="3592766" y="3615833"/>
            <a:ext cx="2552369" cy="1015663"/>
          </a:xfrm>
          <a:prstGeom prst="rect">
            <a:avLst/>
          </a:prstGeom>
          <a:noFill/>
        </p:spPr>
        <p:txBody>
          <a:bodyPr wrap="square" rtlCol="0">
            <a:spAutoFit/>
          </a:bodyPr>
          <a:lstStyle/>
          <a:p>
            <a:pPr algn="ctr"/>
            <a:r>
              <a:rPr lang="ja-JP" altLang="en-US" sz="1600" b="1" dirty="0">
                <a:solidFill>
                  <a:schemeClr val="bg1"/>
                </a:solidFill>
                <a:latin typeface="+mn-ea"/>
                <a:ea typeface="+mn-ea"/>
              </a:rPr>
              <a:t>パソコンのみ利用</a:t>
            </a:r>
            <a:endParaRPr lang="en-US" altLang="ja-JP" sz="1600" b="1" dirty="0">
              <a:solidFill>
                <a:schemeClr val="bg1"/>
              </a:solidFill>
              <a:latin typeface="+mn-ea"/>
              <a:ea typeface="+mn-ea"/>
            </a:endParaRPr>
          </a:p>
          <a:p>
            <a:pPr algn="ctr"/>
            <a:r>
              <a:rPr lang="ja-JP" altLang="en-US" sz="1000" b="1" dirty="0">
                <a:solidFill>
                  <a:schemeClr val="bg1"/>
                </a:solidFill>
                <a:latin typeface="+mn-ea"/>
                <a:ea typeface="+mn-ea"/>
              </a:rPr>
              <a:t>　</a:t>
            </a:r>
            <a:endParaRPr lang="en-US" altLang="ja-JP" sz="1000" b="1" dirty="0">
              <a:solidFill>
                <a:schemeClr val="bg1"/>
              </a:solidFill>
              <a:latin typeface="+mn-ea"/>
              <a:ea typeface="+mn-ea"/>
            </a:endParaRPr>
          </a:p>
          <a:p>
            <a:pPr algn="ctr"/>
            <a:endParaRPr lang="en-US" altLang="ja-JP" sz="1000" b="1" dirty="0">
              <a:solidFill>
                <a:schemeClr val="bg1"/>
              </a:solidFill>
              <a:latin typeface="+mn-ea"/>
              <a:ea typeface="+mn-ea"/>
            </a:endParaRPr>
          </a:p>
          <a:p>
            <a:pPr algn="ctr"/>
            <a:r>
              <a:rPr kumimoji="1" lang="en-US" altLang="ja-JP" sz="2400" b="1" dirty="0">
                <a:solidFill>
                  <a:schemeClr val="bg1"/>
                </a:solidFill>
                <a:latin typeface="+mn-ea"/>
                <a:ea typeface="+mn-ea"/>
              </a:rPr>
              <a:t>45</a:t>
            </a:r>
            <a:r>
              <a:rPr kumimoji="1" lang="ja-JP" altLang="en-US" sz="2400" b="1" dirty="0">
                <a:solidFill>
                  <a:schemeClr val="bg1"/>
                </a:solidFill>
                <a:latin typeface="+mn-ea"/>
                <a:ea typeface="+mn-ea"/>
              </a:rPr>
              <a:t>％</a:t>
            </a:r>
          </a:p>
        </p:txBody>
      </p:sp>
      <p:pic>
        <p:nvPicPr>
          <p:cNvPr id="6" name="図 5" descr="グラフィカル ユーザー インターフェイス, アプリケーション&#10;&#10;自動的に生成された説明">
            <a:extLst>
              <a:ext uri="{FF2B5EF4-FFF2-40B4-BE49-F238E27FC236}">
                <a16:creationId xmlns:a16="http://schemas.microsoft.com/office/drawing/2014/main" id="{E65E4665-54DD-6745-C37F-305B8829B57E}"/>
              </a:ext>
            </a:extLst>
          </p:cNvPr>
          <p:cNvPicPr>
            <a:picLocks noChangeAspect="1"/>
          </p:cNvPicPr>
          <p:nvPr/>
        </p:nvPicPr>
        <p:blipFill>
          <a:blip r:embed="rId7"/>
          <a:stretch>
            <a:fillRect/>
          </a:stretch>
        </p:blipFill>
        <p:spPr>
          <a:xfrm>
            <a:off x="587374" y="2505470"/>
            <a:ext cx="3057268" cy="2524350"/>
          </a:xfrm>
          <a:prstGeom prst="rect">
            <a:avLst/>
          </a:prstGeom>
          <a:ln w="3175">
            <a:solidFill>
              <a:schemeClr val="bg1">
                <a:lumMod val="65000"/>
              </a:schemeClr>
            </a:solidFill>
          </a:ln>
        </p:spPr>
      </p:pic>
      <p:pic>
        <p:nvPicPr>
          <p:cNvPr id="7" name="図 6"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F98CFA3B-DC70-5F3E-6FAB-CE0EE7FFE25D}"/>
              </a:ext>
            </a:extLst>
          </p:cNvPr>
          <p:cNvPicPr>
            <a:picLocks noChangeAspect="1"/>
          </p:cNvPicPr>
          <p:nvPr/>
        </p:nvPicPr>
        <p:blipFill>
          <a:blip r:embed="rId8"/>
          <a:srcRect b="20871"/>
          <a:stretch/>
        </p:blipFill>
        <p:spPr>
          <a:xfrm>
            <a:off x="9137459" y="2212092"/>
            <a:ext cx="1674459" cy="3245329"/>
          </a:xfrm>
          <a:prstGeom prst="rect">
            <a:avLst/>
          </a:prstGeom>
          <a:ln w="3175">
            <a:solidFill>
              <a:schemeClr val="bg1">
                <a:lumMod val="65000"/>
              </a:schemeClr>
            </a:solidFill>
          </a:ln>
        </p:spPr>
      </p:pic>
      <p:pic>
        <p:nvPicPr>
          <p:cNvPr id="11" name="図 10">
            <a:extLst>
              <a:ext uri="{FF2B5EF4-FFF2-40B4-BE49-F238E27FC236}">
                <a16:creationId xmlns:a16="http://schemas.microsoft.com/office/drawing/2014/main" id="{63517E13-EE4D-ACC1-D3D3-D16A11DD33D0}"/>
              </a:ext>
            </a:extLst>
          </p:cNvPr>
          <p:cNvPicPr>
            <a:picLocks noChangeAspect="1"/>
          </p:cNvPicPr>
          <p:nvPr/>
        </p:nvPicPr>
        <p:blipFill>
          <a:blip r:embed="rId9"/>
          <a:stretch>
            <a:fillRect/>
          </a:stretch>
        </p:blipFill>
        <p:spPr>
          <a:xfrm>
            <a:off x="7162516" y="3001317"/>
            <a:ext cx="315778" cy="544872"/>
          </a:xfrm>
          <a:prstGeom prst="rect">
            <a:avLst/>
          </a:prstGeom>
        </p:spPr>
      </p:pic>
      <p:pic>
        <p:nvPicPr>
          <p:cNvPr id="16" name="図 15">
            <a:extLst>
              <a:ext uri="{FF2B5EF4-FFF2-40B4-BE49-F238E27FC236}">
                <a16:creationId xmlns:a16="http://schemas.microsoft.com/office/drawing/2014/main" id="{2525431B-9EC0-4D6E-7703-988ED26655F6}"/>
              </a:ext>
            </a:extLst>
          </p:cNvPr>
          <p:cNvPicPr>
            <a:picLocks noChangeAspect="1"/>
          </p:cNvPicPr>
          <p:nvPr/>
        </p:nvPicPr>
        <p:blipFill>
          <a:blip r:embed="rId10"/>
          <a:srcRect/>
          <a:stretch/>
        </p:blipFill>
        <p:spPr>
          <a:xfrm>
            <a:off x="4594137" y="3054081"/>
            <a:ext cx="549625" cy="492108"/>
          </a:xfrm>
          <a:prstGeom prst="rect">
            <a:avLst/>
          </a:prstGeom>
        </p:spPr>
      </p:pic>
    </p:spTree>
    <p:extLst>
      <p:ext uri="{BB962C8B-B14F-4D97-AF65-F5344CB8AC3E}">
        <p14:creationId xmlns:p14="http://schemas.microsoft.com/office/powerpoint/2010/main" val="36803746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F38FCAE2-51B6-AFA1-231F-64E42933F427}"/>
              </a:ext>
            </a:extLst>
          </p:cNvPr>
          <p:cNvSpPr>
            <a:spLocks noGrp="1"/>
          </p:cNvSpPr>
          <p:nvPr>
            <p:ph type="ctrTitle"/>
          </p:nvPr>
        </p:nvSpPr>
        <p:spPr>
          <a:prstGeom prst="rect">
            <a:avLst/>
          </a:prstGeom>
        </p:spPr>
        <p:txBody>
          <a:bodyPr/>
          <a:lstStyle/>
          <a:p>
            <a:r>
              <a:rPr lang="ja-JP" altLang="en-US" dirty="0"/>
              <a:t>目次</a:t>
            </a:r>
          </a:p>
        </p:txBody>
      </p:sp>
      <p:sp>
        <p:nvSpPr>
          <p:cNvPr id="3" name="テキスト プレースホルダー 4">
            <a:extLst>
              <a:ext uri="{FF2B5EF4-FFF2-40B4-BE49-F238E27FC236}">
                <a16:creationId xmlns:a16="http://schemas.microsoft.com/office/drawing/2014/main" id="{6BB005C5-D9C8-8257-64A7-5C3476E6B29F}"/>
              </a:ext>
            </a:extLst>
          </p:cNvPr>
          <p:cNvSpPr txBox="1">
            <a:spLocks/>
          </p:cNvSpPr>
          <p:nvPr/>
        </p:nvSpPr>
        <p:spPr>
          <a:xfrm>
            <a:off x="1723369" y="1468322"/>
            <a:ext cx="8514423" cy="3439054"/>
          </a:xfrm>
          <a:prstGeom prst="rect">
            <a:avLst/>
          </a:prstGeom>
        </p:spPr>
        <p:txBody>
          <a:bodyPr lIns="0" tIns="0" rIns="0" bIns="0"/>
          <a:lstStyle>
            <a:lvl1pPr marL="0" indent="0" algn="l" defTabSz="914400" rtl="0" eaLnBrk="1" latinLnBrk="0" hangingPunct="1">
              <a:lnSpc>
                <a:spcPct val="130000"/>
              </a:lnSpc>
              <a:spcBef>
                <a:spcPts val="0"/>
              </a:spcBef>
              <a:buFont typeface="Arial" panose="020B0604020202020204" pitchFamily="34" charset="0"/>
              <a:buNone/>
              <a:defRPr kumimoji="1" sz="1400" kern="1200">
                <a:solidFill>
                  <a:schemeClr val="tx1">
                    <a:lumMod val="75000"/>
                    <a:lumOff val="25000"/>
                  </a:schemeClr>
                </a:solidFill>
                <a:latin typeface="Meiryo" panose="020B0604030504040204" pitchFamily="34" charset="-128"/>
                <a:ea typeface="Meiryo" panose="020B0604030504040204" pitchFamily="34"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ct val="200000"/>
              </a:lnSpc>
            </a:pPr>
            <a:r>
              <a:rPr lang="ja-JP" altLang="en-US" sz="1800" b="1" dirty="0">
                <a:solidFill>
                  <a:schemeClr val="tx1">
                    <a:lumMod val="95000"/>
                    <a:lumOff val="5000"/>
                  </a:schemeClr>
                </a:solidFill>
              </a:rPr>
              <a:t>ブランディング領域における課題</a:t>
            </a:r>
            <a:endParaRPr lang="en-US" altLang="ja-JP" sz="1800" b="1" dirty="0">
              <a:solidFill>
                <a:schemeClr val="tx1">
                  <a:lumMod val="95000"/>
                  <a:lumOff val="5000"/>
                </a:schemeClr>
              </a:solidFill>
            </a:endParaRPr>
          </a:p>
          <a:p>
            <a:pPr>
              <a:lnSpc>
                <a:spcPct val="200000"/>
              </a:lnSpc>
            </a:pPr>
            <a:r>
              <a:rPr lang="ja-JP" altLang="en-US" sz="1800" b="1" dirty="0">
                <a:solidFill>
                  <a:schemeClr val="tx1">
                    <a:lumMod val="95000"/>
                    <a:lumOff val="5000"/>
                  </a:schemeClr>
                </a:solidFill>
              </a:rPr>
              <a:t>ニュースメディアのブランディング活用</a:t>
            </a:r>
            <a:endParaRPr lang="en-US" altLang="ja-JP" sz="1800" b="1" dirty="0">
              <a:solidFill>
                <a:schemeClr val="tx1">
                  <a:lumMod val="95000"/>
                  <a:lumOff val="5000"/>
                </a:schemeClr>
              </a:solidFill>
            </a:endParaRPr>
          </a:p>
          <a:p>
            <a:pPr>
              <a:lnSpc>
                <a:spcPct val="200000"/>
              </a:lnSpc>
            </a:pPr>
            <a:r>
              <a:rPr lang="en-US" altLang="ja-JP" sz="1800" b="1" dirty="0">
                <a:solidFill>
                  <a:schemeClr val="tx1">
                    <a:lumMod val="95000"/>
                    <a:lumOff val="5000"/>
                  </a:schemeClr>
                </a:solidFill>
              </a:rPr>
              <a:t>Yahoo! JAPAN</a:t>
            </a:r>
            <a:r>
              <a:rPr lang="ja-JP" altLang="en-US" sz="1800" b="1" dirty="0">
                <a:solidFill>
                  <a:schemeClr val="tx1">
                    <a:lumMod val="95000"/>
                    <a:lumOff val="5000"/>
                  </a:schemeClr>
                </a:solidFill>
              </a:rPr>
              <a:t>トップページ　トピックス</a:t>
            </a:r>
            <a:r>
              <a:rPr lang="en-US" altLang="ja-JP" sz="1800" b="1" dirty="0">
                <a:solidFill>
                  <a:schemeClr val="tx1">
                    <a:lumMod val="95000"/>
                    <a:lumOff val="5000"/>
                  </a:schemeClr>
                </a:solidFill>
              </a:rPr>
              <a:t>PR</a:t>
            </a:r>
            <a:r>
              <a:rPr lang="ja-JP" altLang="en-US" sz="1800" b="1" dirty="0">
                <a:solidFill>
                  <a:schemeClr val="tx1">
                    <a:lumMod val="95000"/>
                    <a:lumOff val="5000"/>
                  </a:schemeClr>
                </a:solidFill>
              </a:rPr>
              <a:t>　　商品概要</a:t>
            </a:r>
            <a:endParaRPr lang="en-US" altLang="ja-JP" sz="1800" b="1" dirty="0">
              <a:solidFill>
                <a:schemeClr val="tx1">
                  <a:lumMod val="95000"/>
                  <a:lumOff val="5000"/>
                </a:schemeClr>
              </a:solidFill>
            </a:endParaRPr>
          </a:p>
          <a:p>
            <a:pPr>
              <a:lnSpc>
                <a:spcPct val="200000"/>
              </a:lnSpc>
            </a:pPr>
            <a:r>
              <a:rPr lang="en-US" altLang="ja-JP" sz="1800" b="1" dirty="0">
                <a:solidFill>
                  <a:schemeClr val="tx1">
                    <a:lumMod val="95000"/>
                    <a:lumOff val="5000"/>
                  </a:schemeClr>
                </a:solidFill>
              </a:rPr>
              <a:t>Yahoo! JAPAN</a:t>
            </a:r>
            <a:r>
              <a:rPr lang="ja-JP" altLang="en-US" sz="1800" b="1" dirty="0">
                <a:solidFill>
                  <a:schemeClr val="tx1">
                    <a:lumMod val="95000"/>
                    <a:lumOff val="5000"/>
                  </a:schemeClr>
                </a:solidFill>
              </a:rPr>
              <a:t>トップページ　トピックス</a:t>
            </a:r>
            <a:r>
              <a:rPr lang="en-US" altLang="ja-JP" sz="1800" b="1" dirty="0">
                <a:solidFill>
                  <a:schemeClr val="tx1">
                    <a:lumMod val="95000"/>
                    <a:lumOff val="5000"/>
                  </a:schemeClr>
                </a:solidFill>
              </a:rPr>
              <a:t>PR</a:t>
            </a:r>
            <a:r>
              <a:rPr lang="ja-JP" altLang="en-US" sz="1800" b="1" dirty="0">
                <a:solidFill>
                  <a:schemeClr val="tx1">
                    <a:lumMod val="95000"/>
                    <a:lumOff val="5000"/>
                  </a:schemeClr>
                </a:solidFill>
              </a:rPr>
              <a:t>　　活用イメージ</a:t>
            </a:r>
            <a:endParaRPr lang="en-US" altLang="ja-JP" sz="1800" b="1" dirty="0">
              <a:solidFill>
                <a:schemeClr val="tx1">
                  <a:lumMod val="95000"/>
                  <a:lumOff val="5000"/>
                </a:schemeClr>
              </a:solidFill>
            </a:endParaRPr>
          </a:p>
          <a:p>
            <a:pPr>
              <a:lnSpc>
                <a:spcPct val="200000"/>
              </a:lnSpc>
            </a:pPr>
            <a:r>
              <a:rPr lang="en-US" altLang="ja-JP" sz="1800" b="1" dirty="0">
                <a:solidFill>
                  <a:schemeClr val="tx1">
                    <a:lumMod val="95000"/>
                    <a:lumOff val="5000"/>
                  </a:schemeClr>
                </a:solidFill>
              </a:rPr>
              <a:t>Yahoo! JAPAN</a:t>
            </a:r>
            <a:r>
              <a:rPr lang="ja-JP" altLang="en-US" sz="1800" b="1" dirty="0">
                <a:solidFill>
                  <a:schemeClr val="tx1">
                    <a:lumMod val="95000"/>
                    <a:lumOff val="5000"/>
                  </a:schemeClr>
                </a:solidFill>
              </a:rPr>
              <a:t>トップページ　トピックス</a:t>
            </a:r>
            <a:r>
              <a:rPr lang="en-US" altLang="ja-JP" sz="1800" b="1" dirty="0">
                <a:solidFill>
                  <a:schemeClr val="tx1">
                    <a:lumMod val="95000"/>
                    <a:lumOff val="5000"/>
                  </a:schemeClr>
                </a:solidFill>
              </a:rPr>
              <a:t>PR</a:t>
            </a:r>
            <a:r>
              <a:rPr lang="ja-JP" altLang="en-US" sz="1800" b="1" dirty="0">
                <a:solidFill>
                  <a:schemeClr val="tx1">
                    <a:lumMod val="95000"/>
                    <a:lumOff val="5000"/>
                  </a:schemeClr>
                </a:solidFill>
              </a:rPr>
              <a:t>　　広告効果事例</a:t>
            </a:r>
            <a:endParaRPr lang="en-US" altLang="ja-JP" sz="1800" b="1" dirty="0">
              <a:solidFill>
                <a:schemeClr val="tx1">
                  <a:lumMod val="95000"/>
                  <a:lumOff val="5000"/>
                </a:schemeClr>
              </a:solidFill>
            </a:endParaRPr>
          </a:p>
        </p:txBody>
      </p:sp>
      <p:sp>
        <p:nvSpPr>
          <p:cNvPr id="5" name="テキスト プレースホルダー 4">
            <a:extLst>
              <a:ext uri="{FF2B5EF4-FFF2-40B4-BE49-F238E27FC236}">
                <a16:creationId xmlns:a16="http://schemas.microsoft.com/office/drawing/2014/main" id="{784ED217-B241-01B3-431E-CE966D3F0D24}"/>
              </a:ext>
            </a:extLst>
          </p:cNvPr>
          <p:cNvSpPr txBox="1">
            <a:spLocks/>
          </p:cNvSpPr>
          <p:nvPr/>
        </p:nvSpPr>
        <p:spPr>
          <a:xfrm>
            <a:off x="1045588" y="1468322"/>
            <a:ext cx="677781" cy="3439054"/>
          </a:xfrm>
          <a:prstGeom prst="rect">
            <a:avLst/>
          </a:prstGeom>
        </p:spPr>
        <p:txBody>
          <a:bodyPr lIns="0" tIns="0" rIns="0" bIns="0"/>
          <a:lstStyle>
            <a:lvl1pPr marL="0" indent="0" algn="l" defTabSz="914400" rtl="0" eaLnBrk="1" latinLnBrk="0" hangingPunct="1">
              <a:lnSpc>
                <a:spcPct val="130000"/>
              </a:lnSpc>
              <a:spcBef>
                <a:spcPts val="0"/>
              </a:spcBef>
              <a:buFont typeface="Arial" panose="020B0604020202020204" pitchFamily="34" charset="0"/>
              <a:buNone/>
              <a:defRPr kumimoji="1" sz="1400" kern="1200">
                <a:solidFill>
                  <a:schemeClr val="tx1">
                    <a:lumMod val="75000"/>
                    <a:lumOff val="25000"/>
                  </a:schemeClr>
                </a:solidFill>
                <a:latin typeface="Meiryo" panose="020B0604030504040204" pitchFamily="34" charset="-128"/>
                <a:ea typeface="Meiryo" panose="020B0604030504040204" pitchFamily="34"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ct val="200000"/>
              </a:lnSpc>
            </a:pPr>
            <a:r>
              <a:rPr lang="en-US" altLang="ja-JP" sz="1800" b="1" dirty="0">
                <a:solidFill>
                  <a:schemeClr val="tx2"/>
                </a:solidFill>
              </a:rPr>
              <a:t>01</a:t>
            </a:r>
          </a:p>
          <a:p>
            <a:pPr>
              <a:lnSpc>
                <a:spcPct val="200000"/>
              </a:lnSpc>
            </a:pPr>
            <a:r>
              <a:rPr lang="en-US" altLang="ja-JP" sz="1800" b="1" dirty="0">
                <a:solidFill>
                  <a:schemeClr val="tx2"/>
                </a:solidFill>
              </a:rPr>
              <a:t>02</a:t>
            </a:r>
          </a:p>
          <a:p>
            <a:pPr>
              <a:lnSpc>
                <a:spcPct val="200000"/>
              </a:lnSpc>
            </a:pPr>
            <a:r>
              <a:rPr lang="en-US" altLang="ja-JP" sz="1800" b="1" dirty="0">
                <a:solidFill>
                  <a:schemeClr val="tx2"/>
                </a:solidFill>
              </a:rPr>
              <a:t>03</a:t>
            </a:r>
          </a:p>
          <a:p>
            <a:pPr>
              <a:lnSpc>
                <a:spcPct val="200000"/>
              </a:lnSpc>
            </a:pPr>
            <a:r>
              <a:rPr lang="en-US" altLang="ja-JP" sz="1800" b="1" dirty="0">
                <a:solidFill>
                  <a:schemeClr val="tx2"/>
                </a:solidFill>
              </a:rPr>
              <a:t>04</a:t>
            </a:r>
          </a:p>
          <a:p>
            <a:pPr>
              <a:lnSpc>
                <a:spcPct val="200000"/>
              </a:lnSpc>
            </a:pPr>
            <a:r>
              <a:rPr lang="en-US" altLang="ja-JP" sz="1800" b="1" dirty="0">
                <a:solidFill>
                  <a:schemeClr val="tx2"/>
                </a:solidFill>
              </a:rPr>
              <a:t>05</a:t>
            </a:r>
          </a:p>
        </p:txBody>
      </p:sp>
    </p:spTree>
    <p:extLst>
      <p:ext uri="{BB962C8B-B14F-4D97-AF65-F5344CB8AC3E}">
        <p14:creationId xmlns:p14="http://schemas.microsoft.com/office/powerpoint/2010/main" val="6150732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860DF3-EAD0-747A-D362-6CA963B25694}"/>
            </a:ext>
          </a:extLst>
        </p:cNvPr>
        <p:cNvGrpSpPr/>
        <p:nvPr/>
      </p:nvGrpSpPr>
      <p:grpSpPr>
        <a:xfrm>
          <a:off x="0" y="0"/>
          <a:ext cx="0" cy="0"/>
          <a:chOff x="0" y="0"/>
          <a:chExt cx="0" cy="0"/>
        </a:xfrm>
      </p:grpSpPr>
      <p:graphicFrame>
        <p:nvGraphicFramePr>
          <p:cNvPr id="11" name="グラフ 10">
            <a:extLst>
              <a:ext uri="{FF2B5EF4-FFF2-40B4-BE49-F238E27FC236}">
                <a16:creationId xmlns:a16="http://schemas.microsoft.com/office/drawing/2014/main" id="{E7311A25-C2BE-B3EA-F35C-FD9E715516A0}"/>
              </a:ext>
            </a:extLst>
          </p:cNvPr>
          <p:cNvGraphicFramePr>
            <a:graphicFrameLocks/>
          </p:cNvGraphicFramePr>
          <p:nvPr/>
        </p:nvGraphicFramePr>
        <p:xfrm>
          <a:off x="6161865" y="2530090"/>
          <a:ext cx="5608304" cy="3911638"/>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グラフ 4">
            <a:extLst>
              <a:ext uri="{FF2B5EF4-FFF2-40B4-BE49-F238E27FC236}">
                <a16:creationId xmlns:a16="http://schemas.microsoft.com/office/drawing/2014/main" id="{6BC7A27E-EDDA-CDEE-E997-13A900A2B8FA}"/>
              </a:ext>
            </a:extLst>
          </p:cNvPr>
          <p:cNvGraphicFramePr>
            <a:graphicFrameLocks/>
          </p:cNvGraphicFramePr>
          <p:nvPr/>
        </p:nvGraphicFramePr>
        <p:xfrm>
          <a:off x="539374" y="2530089"/>
          <a:ext cx="5490763" cy="3976885"/>
        </p:xfrm>
        <a:graphic>
          <a:graphicData uri="http://schemas.openxmlformats.org/drawingml/2006/chart">
            <c:chart xmlns:c="http://schemas.openxmlformats.org/drawingml/2006/chart" xmlns:r="http://schemas.openxmlformats.org/officeDocument/2006/relationships" r:id="rId3"/>
          </a:graphicData>
        </a:graphic>
      </p:graphicFrame>
      <p:sp>
        <p:nvSpPr>
          <p:cNvPr id="32" name="正方形/長方形 31">
            <a:extLst>
              <a:ext uri="{FF2B5EF4-FFF2-40B4-BE49-F238E27FC236}">
                <a16:creationId xmlns:a16="http://schemas.microsoft.com/office/drawing/2014/main" id="{E4F25A2F-66A6-7510-D600-C9404803D83C}"/>
              </a:ext>
            </a:extLst>
          </p:cNvPr>
          <p:cNvSpPr/>
          <p:nvPr/>
        </p:nvSpPr>
        <p:spPr>
          <a:xfrm>
            <a:off x="1041213" y="3327173"/>
            <a:ext cx="4682932" cy="147547"/>
          </a:xfrm>
          <a:prstGeom prst="rect">
            <a:avLst/>
          </a:prstGeom>
          <a:solidFill>
            <a:srgbClr val="DF5656">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正方形/長方形 32">
            <a:extLst>
              <a:ext uri="{FF2B5EF4-FFF2-40B4-BE49-F238E27FC236}">
                <a16:creationId xmlns:a16="http://schemas.microsoft.com/office/drawing/2014/main" id="{6FA072F3-C233-4E02-477C-E9C460B73857}"/>
              </a:ext>
            </a:extLst>
          </p:cNvPr>
          <p:cNvSpPr/>
          <p:nvPr/>
        </p:nvSpPr>
        <p:spPr>
          <a:xfrm>
            <a:off x="1201678" y="2906839"/>
            <a:ext cx="4522466" cy="141161"/>
          </a:xfrm>
          <a:prstGeom prst="rect">
            <a:avLst/>
          </a:prstGeom>
          <a:solidFill>
            <a:srgbClr val="DF5656">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正方形/長方形 33">
            <a:extLst>
              <a:ext uri="{FF2B5EF4-FFF2-40B4-BE49-F238E27FC236}">
                <a16:creationId xmlns:a16="http://schemas.microsoft.com/office/drawing/2014/main" id="{DFD5BE55-421D-F14E-4537-C3C0A190258C}"/>
              </a:ext>
            </a:extLst>
          </p:cNvPr>
          <p:cNvSpPr/>
          <p:nvPr/>
        </p:nvSpPr>
        <p:spPr>
          <a:xfrm>
            <a:off x="1406973" y="5660410"/>
            <a:ext cx="4311075" cy="161270"/>
          </a:xfrm>
          <a:prstGeom prst="rect">
            <a:avLst/>
          </a:prstGeom>
          <a:solidFill>
            <a:srgbClr val="DF5656">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正方形/長方形 35">
            <a:extLst>
              <a:ext uri="{FF2B5EF4-FFF2-40B4-BE49-F238E27FC236}">
                <a16:creationId xmlns:a16="http://schemas.microsoft.com/office/drawing/2014/main" id="{DE43B372-B179-FD50-7FF2-3D02F5D585B5}"/>
              </a:ext>
            </a:extLst>
          </p:cNvPr>
          <p:cNvSpPr/>
          <p:nvPr/>
        </p:nvSpPr>
        <p:spPr>
          <a:xfrm>
            <a:off x="2369820" y="5011836"/>
            <a:ext cx="3354324" cy="139284"/>
          </a:xfrm>
          <a:prstGeom prst="rect">
            <a:avLst/>
          </a:prstGeom>
          <a:solidFill>
            <a:srgbClr val="DF5656">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正方形/長方形 27">
            <a:extLst>
              <a:ext uri="{FF2B5EF4-FFF2-40B4-BE49-F238E27FC236}">
                <a16:creationId xmlns:a16="http://schemas.microsoft.com/office/drawing/2014/main" id="{5E77FEA8-DC8E-EBBF-6923-4780FAFF9E15}"/>
              </a:ext>
            </a:extLst>
          </p:cNvPr>
          <p:cNvSpPr/>
          <p:nvPr/>
        </p:nvSpPr>
        <p:spPr>
          <a:xfrm>
            <a:off x="6652522" y="3978589"/>
            <a:ext cx="4855156" cy="131437"/>
          </a:xfrm>
          <a:prstGeom prst="rect">
            <a:avLst/>
          </a:prstGeom>
          <a:solidFill>
            <a:srgbClr val="DF5656">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正方形/長方形 28">
            <a:extLst>
              <a:ext uri="{FF2B5EF4-FFF2-40B4-BE49-F238E27FC236}">
                <a16:creationId xmlns:a16="http://schemas.microsoft.com/office/drawing/2014/main" id="{DB78F9A9-BE9F-3B17-8872-93DC81E25CBF}"/>
              </a:ext>
            </a:extLst>
          </p:cNvPr>
          <p:cNvSpPr/>
          <p:nvPr/>
        </p:nvSpPr>
        <p:spPr>
          <a:xfrm>
            <a:off x="7339122" y="2692681"/>
            <a:ext cx="4168556" cy="156760"/>
          </a:xfrm>
          <a:prstGeom prst="rect">
            <a:avLst/>
          </a:prstGeom>
          <a:solidFill>
            <a:srgbClr val="DF5656">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正方形/長方形 30">
            <a:extLst>
              <a:ext uri="{FF2B5EF4-FFF2-40B4-BE49-F238E27FC236}">
                <a16:creationId xmlns:a16="http://schemas.microsoft.com/office/drawing/2014/main" id="{0B5F0E3C-2BD3-0D60-582B-9CBA2BE5F7B8}"/>
              </a:ext>
            </a:extLst>
          </p:cNvPr>
          <p:cNvSpPr/>
          <p:nvPr/>
        </p:nvSpPr>
        <p:spPr>
          <a:xfrm>
            <a:off x="6730227" y="3743183"/>
            <a:ext cx="4777451" cy="156760"/>
          </a:xfrm>
          <a:prstGeom prst="rect">
            <a:avLst/>
          </a:prstGeom>
          <a:solidFill>
            <a:srgbClr val="DF5656">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84A62C00-90B0-9941-C5D3-CED64D82E9C0}"/>
              </a:ext>
            </a:extLst>
          </p:cNvPr>
          <p:cNvSpPr>
            <a:spLocks noGrp="1"/>
          </p:cNvSpPr>
          <p:nvPr>
            <p:ph type="ctrTitle"/>
          </p:nvPr>
        </p:nvSpPr>
        <p:spPr/>
        <p:txBody>
          <a:bodyPr/>
          <a:lstStyle/>
          <a:p>
            <a:r>
              <a:rPr lang="ja-JP" altLang="en-US"/>
              <a:t>トップページのユーザー属性（興味関心）</a:t>
            </a:r>
            <a:endParaRPr kumimoji="1" lang="ja-JP" altLang="en-US"/>
          </a:p>
        </p:txBody>
      </p:sp>
      <p:sp>
        <p:nvSpPr>
          <p:cNvPr id="3" name="テキスト プレースホルダー 2">
            <a:extLst>
              <a:ext uri="{FF2B5EF4-FFF2-40B4-BE49-F238E27FC236}">
                <a16:creationId xmlns:a16="http://schemas.microsoft.com/office/drawing/2014/main" id="{306C3179-7BB3-B695-6AA8-8946EC5BF76E}"/>
              </a:ext>
            </a:extLst>
          </p:cNvPr>
          <p:cNvSpPr>
            <a:spLocks noGrp="1"/>
          </p:cNvSpPr>
          <p:nvPr>
            <p:ph type="body" sz="quarter" idx="10"/>
          </p:nvPr>
        </p:nvSpPr>
        <p:spPr/>
        <p:txBody>
          <a:bodyPr/>
          <a:lstStyle/>
          <a:p>
            <a:r>
              <a:rPr lang="en-US" altLang="ja-JP" sz="1600"/>
              <a:t>PC</a:t>
            </a:r>
            <a:r>
              <a:rPr lang="ja-JP" altLang="en-US" sz="1600"/>
              <a:t>は</a:t>
            </a:r>
            <a:r>
              <a:rPr lang="en-US" altLang="ja-JP" sz="1600"/>
              <a:t>IT</a:t>
            </a:r>
            <a:r>
              <a:rPr lang="ja-JP" altLang="en-US" sz="1600"/>
              <a:t>情報やビジネスサービス、金融や不動産情報など高単価かつ比較検討が必要なもの、</a:t>
            </a:r>
            <a:endParaRPr lang="en-US" altLang="ja-JP" sz="1600"/>
          </a:p>
          <a:p>
            <a:r>
              <a:rPr lang="ja-JP" altLang="en-US" sz="1600"/>
              <a:t>スマートフォンはモバイルサービス、エンタメ情報や日常で利用するものとの相性がいいと考えられます。</a:t>
            </a:r>
            <a:endParaRPr kumimoji="1" lang="en-US" altLang="ja-JP" sz="1600"/>
          </a:p>
        </p:txBody>
      </p:sp>
      <p:sp>
        <p:nvSpPr>
          <p:cNvPr id="4" name="正方形/長方形 3">
            <a:extLst>
              <a:ext uri="{FF2B5EF4-FFF2-40B4-BE49-F238E27FC236}">
                <a16:creationId xmlns:a16="http://schemas.microsoft.com/office/drawing/2014/main" id="{A6FA5AE8-46D5-4FF2-0198-978169621A5F}"/>
              </a:ext>
            </a:extLst>
          </p:cNvPr>
          <p:cNvSpPr/>
          <p:nvPr/>
        </p:nvSpPr>
        <p:spPr>
          <a:xfrm>
            <a:off x="8572500" y="6441728"/>
            <a:ext cx="2995613" cy="304699"/>
          </a:xfrm>
          <a:prstGeom prst="rect">
            <a:avLst/>
          </a:prstGeom>
        </p:spPr>
        <p:txBody>
          <a:bodyPr wrap="square" lIns="0" tIns="0" rIns="0" bIns="0" anchor="t">
            <a:spAutoFit/>
          </a:bodyPr>
          <a:lstStyle/>
          <a:p>
            <a:pPr eaLnBrk="1" fontAlgn="auto" hangingPunct="1">
              <a:lnSpc>
                <a:spcPct val="110000"/>
              </a:lnSpc>
              <a:spcBef>
                <a:spcPts val="0"/>
              </a:spcBef>
              <a:spcAft>
                <a:spcPts val="0"/>
              </a:spcAft>
              <a:defRPr/>
            </a:pPr>
            <a:r>
              <a:rPr kumimoji="0" lang="ja-JP" altLang="en-US" sz="900" kern="0" dirty="0">
                <a:solidFill>
                  <a:srgbClr val="CCCCCC">
                    <a:lumMod val="75000"/>
                  </a:srgbClr>
                </a:solidFill>
                <a:latin typeface="Meiryo"/>
                <a:ea typeface="Meiryo"/>
              </a:rPr>
              <a:t>出典：</a:t>
            </a:r>
            <a:r>
              <a:rPr kumimoji="0" lang="en-US" altLang="ja-JP" sz="900" kern="0" dirty="0">
                <a:solidFill>
                  <a:srgbClr val="CCCCCC">
                    <a:lumMod val="75000"/>
                  </a:srgbClr>
                </a:solidFill>
                <a:latin typeface="Meiryo"/>
                <a:ea typeface="Meiryo"/>
              </a:rPr>
              <a:t>LINE</a:t>
            </a:r>
            <a:r>
              <a:rPr kumimoji="0" lang="ja-JP" altLang="en-US" sz="900" kern="0" dirty="0">
                <a:solidFill>
                  <a:srgbClr val="CCCCCC">
                    <a:lumMod val="75000"/>
                  </a:srgbClr>
                </a:solidFill>
                <a:latin typeface="Meiryo"/>
                <a:ea typeface="Meiryo"/>
              </a:rPr>
              <a:t>ヤフー調べ（</a:t>
            </a:r>
            <a:r>
              <a:rPr kumimoji="0" lang="en-US" altLang="ja-JP" sz="900" kern="0" dirty="0">
                <a:solidFill>
                  <a:srgbClr val="CCCCCC">
                    <a:lumMod val="75000"/>
                  </a:srgbClr>
                </a:solidFill>
                <a:latin typeface="Meiryo"/>
                <a:ea typeface="Meiryo"/>
              </a:rPr>
              <a:t>2024</a:t>
            </a:r>
            <a:r>
              <a:rPr kumimoji="0" lang="ja-JP" altLang="en-US" sz="900" kern="0" dirty="0">
                <a:solidFill>
                  <a:srgbClr val="CCCCCC">
                    <a:lumMod val="75000"/>
                  </a:srgbClr>
                </a:solidFill>
                <a:latin typeface="Meiryo"/>
                <a:ea typeface="Meiryo"/>
              </a:rPr>
              <a:t>年</a:t>
            </a:r>
            <a:r>
              <a:rPr kumimoji="0" lang="en-US" altLang="ja-JP" sz="900" kern="0" dirty="0">
                <a:solidFill>
                  <a:srgbClr val="CCCCCC">
                    <a:lumMod val="75000"/>
                  </a:srgbClr>
                </a:solidFill>
                <a:latin typeface="Meiryo"/>
                <a:ea typeface="Meiryo"/>
              </a:rPr>
              <a:t>10</a:t>
            </a:r>
            <a:r>
              <a:rPr kumimoji="0" lang="ja-JP" altLang="en-US" sz="900" kern="0" dirty="0">
                <a:solidFill>
                  <a:srgbClr val="CCCCCC">
                    <a:lumMod val="75000"/>
                  </a:srgbClr>
                </a:solidFill>
                <a:latin typeface="Meiryo"/>
                <a:ea typeface="Meiryo"/>
              </a:rPr>
              <a:t>月）</a:t>
            </a:r>
          </a:p>
          <a:p>
            <a:pPr eaLnBrk="1" fontAlgn="auto" hangingPunct="1">
              <a:lnSpc>
                <a:spcPct val="110000"/>
              </a:lnSpc>
              <a:spcBef>
                <a:spcPts val="0"/>
              </a:spcBef>
              <a:spcAft>
                <a:spcPts val="0"/>
              </a:spcAft>
              <a:defRPr/>
            </a:pPr>
            <a:r>
              <a:rPr kumimoji="0" lang="ja-JP" altLang="en-US" sz="900" kern="0" dirty="0">
                <a:solidFill>
                  <a:srgbClr val="CCCCCC">
                    <a:lumMod val="75000"/>
                  </a:srgbClr>
                </a:solidFill>
                <a:latin typeface="Meiryo"/>
                <a:ea typeface="Meiryo"/>
              </a:rPr>
              <a:t>オーディエンスリストごとのデバイス別の含有率を可視化</a:t>
            </a:r>
            <a:endParaRPr kumimoji="0" lang="en-US" altLang="ja-JP" sz="900" kern="0" dirty="0">
              <a:solidFill>
                <a:srgbClr val="CCCCCC">
                  <a:lumMod val="75000"/>
                </a:srgbClr>
              </a:solidFill>
              <a:latin typeface="Meiryo"/>
              <a:ea typeface="Meiryo"/>
            </a:endParaRPr>
          </a:p>
        </p:txBody>
      </p:sp>
      <p:sp>
        <p:nvSpPr>
          <p:cNvPr id="13" name="角丸四角形 45">
            <a:extLst>
              <a:ext uri="{FF2B5EF4-FFF2-40B4-BE49-F238E27FC236}">
                <a16:creationId xmlns:a16="http://schemas.microsoft.com/office/drawing/2014/main" id="{790414D9-4C64-FDC0-8912-21E4F7947E0F}"/>
              </a:ext>
            </a:extLst>
          </p:cNvPr>
          <p:cNvSpPr/>
          <p:nvPr/>
        </p:nvSpPr>
        <p:spPr>
          <a:xfrm>
            <a:off x="606911" y="1939007"/>
            <a:ext cx="5143148" cy="381000"/>
          </a:xfrm>
          <a:prstGeom prst="roundRect">
            <a:avLst>
              <a:gd name="adj" fmla="val 50000"/>
            </a:avLst>
          </a:prstGeom>
          <a:solidFill>
            <a:schemeClr val="bg1"/>
          </a:solidFill>
          <a:ln w="3175">
            <a:solidFill>
              <a:schemeClr val="accent1"/>
            </a:solidFill>
          </a:ln>
          <a:effectLst>
            <a:outerShdw dist="25400" dir="2700000" algn="tl" rotWithShape="0">
              <a:schemeClr val="accent1">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none" lIns="0" tIns="36000" rIns="0" bIns="0" rtlCol="0" anchor="ctr">
            <a:noAutofit/>
          </a:bodyPr>
          <a:lstStyle/>
          <a:p>
            <a:pPr algn="ctr">
              <a:lnSpc>
                <a:spcPct val="120000"/>
              </a:lnSpc>
            </a:pPr>
            <a:r>
              <a:rPr lang="ja-JP" altLang="en-US" sz="1600" b="1">
                <a:solidFill>
                  <a:schemeClr val="accent1"/>
                </a:solidFill>
                <a:latin typeface="Meiryo" panose="020B0604030504040204" pitchFamily="34" charset="-128"/>
                <a:ea typeface="Meiryo" panose="020B0604030504040204" pitchFamily="34" charset="-128"/>
              </a:rPr>
              <a:t>パソコン</a:t>
            </a:r>
            <a:r>
              <a:rPr kumimoji="1" lang="en-US" altLang="ja-JP" sz="1600" b="1" baseline="30000">
                <a:solidFill>
                  <a:schemeClr val="accent1"/>
                </a:solidFill>
                <a:latin typeface="Meiryo" panose="020B0604030504040204" pitchFamily="34" charset="-128"/>
                <a:ea typeface="Meiryo" panose="020B0604030504040204" pitchFamily="34" charset="-128"/>
              </a:rPr>
              <a:t> </a:t>
            </a:r>
          </a:p>
        </p:txBody>
      </p:sp>
      <p:sp>
        <p:nvSpPr>
          <p:cNvPr id="14" name="角丸四角形 46">
            <a:extLst>
              <a:ext uri="{FF2B5EF4-FFF2-40B4-BE49-F238E27FC236}">
                <a16:creationId xmlns:a16="http://schemas.microsoft.com/office/drawing/2014/main" id="{00010632-4303-7CA4-738D-FD1E674ECF3D}"/>
              </a:ext>
            </a:extLst>
          </p:cNvPr>
          <p:cNvSpPr/>
          <p:nvPr/>
        </p:nvSpPr>
        <p:spPr>
          <a:xfrm>
            <a:off x="6458834" y="1939007"/>
            <a:ext cx="5143149" cy="381000"/>
          </a:xfrm>
          <a:prstGeom prst="roundRect">
            <a:avLst>
              <a:gd name="adj" fmla="val 50000"/>
            </a:avLst>
          </a:prstGeom>
          <a:solidFill>
            <a:schemeClr val="bg1"/>
          </a:solidFill>
          <a:ln w="3175">
            <a:solidFill>
              <a:schemeClr val="accent1"/>
            </a:solidFill>
          </a:ln>
          <a:effectLst>
            <a:outerShdw dist="25400" dir="2700000" algn="tl" rotWithShape="0">
              <a:schemeClr val="accent1">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none" lIns="0" tIns="36000" rIns="0" bIns="0" rtlCol="0" anchor="ctr">
            <a:noAutofit/>
          </a:bodyPr>
          <a:lstStyle/>
          <a:p>
            <a:pPr algn="ctr">
              <a:lnSpc>
                <a:spcPct val="120000"/>
              </a:lnSpc>
            </a:pPr>
            <a:r>
              <a:rPr lang="ja-JP" altLang="en-US" sz="1600" b="1">
                <a:solidFill>
                  <a:schemeClr val="accent1"/>
                </a:solidFill>
                <a:latin typeface="Meiryo" panose="020B0604030504040204" pitchFamily="34" charset="-128"/>
                <a:ea typeface="Meiryo" panose="020B0604030504040204" pitchFamily="34" charset="-128"/>
              </a:rPr>
              <a:t>スマートフォン</a:t>
            </a:r>
            <a:r>
              <a:rPr kumimoji="1" lang="en-US" altLang="ja-JP" sz="1600" b="1" baseline="30000">
                <a:solidFill>
                  <a:schemeClr val="accent1"/>
                </a:solidFill>
                <a:latin typeface="Meiryo" panose="020B0604030504040204" pitchFamily="34" charset="-128"/>
                <a:ea typeface="Meiryo" panose="020B0604030504040204" pitchFamily="34" charset="-128"/>
              </a:rPr>
              <a:t> </a:t>
            </a:r>
          </a:p>
        </p:txBody>
      </p:sp>
      <p:pic>
        <p:nvPicPr>
          <p:cNvPr id="9" name="図 8" descr="アイコン&#10;&#10;自動的に生成された説明">
            <a:extLst>
              <a:ext uri="{FF2B5EF4-FFF2-40B4-BE49-F238E27FC236}">
                <a16:creationId xmlns:a16="http://schemas.microsoft.com/office/drawing/2014/main" id="{E9C43366-6036-2631-4A41-9D0E485A9D06}"/>
              </a:ext>
            </a:extLst>
          </p:cNvPr>
          <p:cNvPicPr>
            <a:picLocks noChangeAspect="1"/>
          </p:cNvPicPr>
          <p:nvPr/>
        </p:nvPicPr>
        <p:blipFill>
          <a:blip r:embed="rId4"/>
          <a:stretch>
            <a:fillRect/>
          </a:stretch>
        </p:blipFill>
        <p:spPr>
          <a:xfrm>
            <a:off x="7038159" y="2609976"/>
            <a:ext cx="300963" cy="300963"/>
          </a:xfrm>
          <a:prstGeom prst="rect">
            <a:avLst/>
          </a:prstGeom>
        </p:spPr>
      </p:pic>
      <p:pic>
        <p:nvPicPr>
          <p:cNvPr id="26" name="図 25" descr="アイコン&#10;&#10;自動的に生成された説明">
            <a:extLst>
              <a:ext uri="{FF2B5EF4-FFF2-40B4-BE49-F238E27FC236}">
                <a16:creationId xmlns:a16="http://schemas.microsoft.com/office/drawing/2014/main" id="{FA5E16D7-6699-31EA-B13B-4995C8A0EE44}"/>
              </a:ext>
            </a:extLst>
          </p:cNvPr>
          <p:cNvPicPr>
            <a:picLocks noChangeAspect="1"/>
          </p:cNvPicPr>
          <p:nvPr/>
        </p:nvPicPr>
        <p:blipFill>
          <a:blip r:embed="rId5"/>
          <a:stretch>
            <a:fillRect/>
          </a:stretch>
        </p:blipFill>
        <p:spPr>
          <a:xfrm>
            <a:off x="6489882" y="3632086"/>
            <a:ext cx="240345" cy="240345"/>
          </a:xfrm>
          <a:prstGeom prst="rect">
            <a:avLst/>
          </a:prstGeom>
        </p:spPr>
      </p:pic>
      <p:pic>
        <p:nvPicPr>
          <p:cNvPr id="38" name="図 37" descr="アイコン&#10;&#10;自動的に生成された説明">
            <a:extLst>
              <a:ext uri="{FF2B5EF4-FFF2-40B4-BE49-F238E27FC236}">
                <a16:creationId xmlns:a16="http://schemas.microsoft.com/office/drawing/2014/main" id="{8EE8FC2F-BB6D-780D-59A4-A8626B461E0A}"/>
              </a:ext>
            </a:extLst>
          </p:cNvPr>
          <p:cNvPicPr>
            <a:picLocks noChangeAspect="1"/>
          </p:cNvPicPr>
          <p:nvPr/>
        </p:nvPicPr>
        <p:blipFill>
          <a:blip r:embed="rId6"/>
          <a:stretch>
            <a:fillRect/>
          </a:stretch>
        </p:blipFill>
        <p:spPr>
          <a:xfrm>
            <a:off x="2019816" y="4936404"/>
            <a:ext cx="289945" cy="289945"/>
          </a:xfrm>
          <a:prstGeom prst="rect">
            <a:avLst/>
          </a:prstGeom>
        </p:spPr>
      </p:pic>
      <p:pic>
        <p:nvPicPr>
          <p:cNvPr id="40" name="図 39" descr="アイコン&#10;&#10;自動的に生成された説明">
            <a:extLst>
              <a:ext uri="{FF2B5EF4-FFF2-40B4-BE49-F238E27FC236}">
                <a16:creationId xmlns:a16="http://schemas.microsoft.com/office/drawing/2014/main" id="{6D620D7A-A68D-AC62-916C-BE7DED9EB3E4}"/>
              </a:ext>
            </a:extLst>
          </p:cNvPr>
          <p:cNvPicPr>
            <a:picLocks noChangeAspect="1"/>
          </p:cNvPicPr>
          <p:nvPr/>
        </p:nvPicPr>
        <p:blipFill>
          <a:blip r:embed="rId7"/>
          <a:stretch>
            <a:fillRect/>
          </a:stretch>
        </p:blipFill>
        <p:spPr>
          <a:xfrm>
            <a:off x="868606" y="2816870"/>
            <a:ext cx="279863" cy="279863"/>
          </a:xfrm>
          <a:prstGeom prst="rect">
            <a:avLst/>
          </a:prstGeom>
        </p:spPr>
      </p:pic>
      <p:pic>
        <p:nvPicPr>
          <p:cNvPr id="42" name="図 41" descr="記号, 停止, 時計, ストリート が含まれている画像&#10;&#10;自動的に生成された説明">
            <a:extLst>
              <a:ext uri="{FF2B5EF4-FFF2-40B4-BE49-F238E27FC236}">
                <a16:creationId xmlns:a16="http://schemas.microsoft.com/office/drawing/2014/main" id="{2284F6E9-AE17-9E08-95DA-9448E54C7B36}"/>
              </a:ext>
            </a:extLst>
          </p:cNvPr>
          <p:cNvPicPr>
            <a:picLocks noChangeAspect="1"/>
          </p:cNvPicPr>
          <p:nvPr/>
        </p:nvPicPr>
        <p:blipFill>
          <a:blip r:embed="rId8"/>
          <a:stretch>
            <a:fillRect/>
          </a:stretch>
        </p:blipFill>
        <p:spPr>
          <a:xfrm>
            <a:off x="1097281" y="5631180"/>
            <a:ext cx="257262" cy="257262"/>
          </a:xfrm>
          <a:prstGeom prst="rect">
            <a:avLst/>
          </a:prstGeom>
        </p:spPr>
      </p:pic>
      <p:pic>
        <p:nvPicPr>
          <p:cNvPr id="44" name="図 43" descr="アイコン&#10;&#10;自動的に生成された説明">
            <a:extLst>
              <a:ext uri="{FF2B5EF4-FFF2-40B4-BE49-F238E27FC236}">
                <a16:creationId xmlns:a16="http://schemas.microsoft.com/office/drawing/2014/main" id="{E0DD2CE4-C539-E7F8-1163-3C47FF90C9CA}"/>
              </a:ext>
            </a:extLst>
          </p:cNvPr>
          <p:cNvPicPr>
            <a:picLocks noChangeAspect="1"/>
          </p:cNvPicPr>
          <p:nvPr/>
        </p:nvPicPr>
        <p:blipFill>
          <a:blip r:embed="rId9"/>
          <a:stretch>
            <a:fillRect/>
          </a:stretch>
        </p:blipFill>
        <p:spPr>
          <a:xfrm>
            <a:off x="698277" y="3278115"/>
            <a:ext cx="317282" cy="317282"/>
          </a:xfrm>
          <a:prstGeom prst="rect">
            <a:avLst/>
          </a:prstGeom>
        </p:spPr>
      </p:pic>
      <p:pic>
        <p:nvPicPr>
          <p:cNvPr id="7" name="図 6" descr="アイコン&#10;&#10;自動的に生成された説明">
            <a:extLst>
              <a:ext uri="{FF2B5EF4-FFF2-40B4-BE49-F238E27FC236}">
                <a16:creationId xmlns:a16="http://schemas.microsoft.com/office/drawing/2014/main" id="{4CCB0C11-9425-BC29-A4CA-52365747A2CA}"/>
              </a:ext>
            </a:extLst>
          </p:cNvPr>
          <p:cNvPicPr>
            <a:picLocks noChangeAspect="1"/>
          </p:cNvPicPr>
          <p:nvPr/>
        </p:nvPicPr>
        <p:blipFill>
          <a:blip r:embed="rId10"/>
          <a:stretch>
            <a:fillRect/>
          </a:stretch>
        </p:blipFill>
        <p:spPr>
          <a:xfrm>
            <a:off x="6412176" y="3887479"/>
            <a:ext cx="240346" cy="240346"/>
          </a:xfrm>
          <a:prstGeom prst="rect">
            <a:avLst/>
          </a:prstGeom>
        </p:spPr>
      </p:pic>
      <p:pic>
        <p:nvPicPr>
          <p:cNvPr id="10" name="図 9">
            <a:extLst>
              <a:ext uri="{FF2B5EF4-FFF2-40B4-BE49-F238E27FC236}">
                <a16:creationId xmlns:a16="http://schemas.microsoft.com/office/drawing/2014/main" id="{BCB715E7-FFA9-32B8-FEB9-D4715BA00510}"/>
              </a:ext>
            </a:extLst>
          </p:cNvPr>
          <p:cNvPicPr>
            <a:picLocks noChangeAspect="1"/>
          </p:cNvPicPr>
          <p:nvPr/>
        </p:nvPicPr>
        <p:blipFill>
          <a:blip r:embed="rId11"/>
          <a:stretch>
            <a:fillRect/>
          </a:stretch>
        </p:blipFill>
        <p:spPr>
          <a:xfrm>
            <a:off x="7753387" y="1743104"/>
            <a:ext cx="315778" cy="544872"/>
          </a:xfrm>
          <a:prstGeom prst="rect">
            <a:avLst/>
          </a:prstGeom>
        </p:spPr>
      </p:pic>
      <p:pic>
        <p:nvPicPr>
          <p:cNvPr id="12" name="図 11">
            <a:extLst>
              <a:ext uri="{FF2B5EF4-FFF2-40B4-BE49-F238E27FC236}">
                <a16:creationId xmlns:a16="http://schemas.microsoft.com/office/drawing/2014/main" id="{7104AAB2-B5F0-E496-475D-5DC6248169A9}"/>
              </a:ext>
            </a:extLst>
          </p:cNvPr>
          <p:cNvPicPr>
            <a:picLocks noChangeAspect="1"/>
          </p:cNvPicPr>
          <p:nvPr/>
        </p:nvPicPr>
        <p:blipFill>
          <a:blip r:embed="rId12"/>
          <a:srcRect/>
          <a:stretch/>
        </p:blipFill>
        <p:spPr>
          <a:xfrm>
            <a:off x="1889975" y="1789411"/>
            <a:ext cx="549625" cy="492108"/>
          </a:xfrm>
          <a:prstGeom prst="rect">
            <a:avLst/>
          </a:prstGeom>
        </p:spPr>
      </p:pic>
    </p:spTree>
    <p:extLst>
      <p:ext uri="{BB962C8B-B14F-4D97-AF65-F5344CB8AC3E}">
        <p14:creationId xmlns:p14="http://schemas.microsoft.com/office/powerpoint/2010/main" val="27860818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5BA32A-CB14-9601-6261-041850CD345C}"/>
            </a:ext>
          </a:extLst>
        </p:cNvPr>
        <p:cNvGrpSpPr/>
        <p:nvPr/>
      </p:nvGrpSpPr>
      <p:grpSpPr>
        <a:xfrm>
          <a:off x="0" y="0"/>
          <a:ext cx="0" cy="0"/>
          <a:chOff x="0" y="0"/>
          <a:chExt cx="0" cy="0"/>
        </a:xfrm>
      </p:grpSpPr>
      <p:graphicFrame>
        <p:nvGraphicFramePr>
          <p:cNvPr id="22" name="グラフ 21">
            <a:extLst>
              <a:ext uri="{FF2B5EF4-FFF2-40B4-BE49-F238E27FC236}">
                <a16:creationId xmlns:a16="http://schemas.microsoft.com/office/drawing/2014/main" id="{2E606C91-D8C7-EA47-D2AE-DBBBF221CE6D}"/>
              </a:ext>
            </a:extLst>
          </p:cNvPr>
          <p:cNvGraphicFramePr>
            <a:graphicFrameLocks/>
          </p:cNvGraphicFramePr>
          <p:nvPr/>
        </p:nvGraphicFramePr>
        <p:xfrm>
          <a:off x="6606739" y="2486520"/>
          <a:ext cx="4683591" cy="3209616"/>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4" name="グラフ 13">
            <a:extLst>
              <a:ext uri="{FF2B5EF4-FFF2-40B4-BE49-F238E27FC236}">
                <a16:creationId xmlns:a16="http://schemas.microsoft.com/office/drawing/2014/main" id="{B7639E2E-B4FB-FC69-32F2-7BEA64B9FC17}"/>
              </a:ext>
            </a:extLst>
          </p:cNvPr>
          <p:cNvGraphicFramePr>
            <a:graphicFrameLocks/>
          </p:cNvGraphicFramePr>
          <p:nvPr/>
        </p:nvGraphicFramePr>
        <p:xfrm>
          <a:off x="901670" y="2462508"/>
          <a:ext cx="4572000" cy="3209616"/>
        </p:xfrm>
        <a:graphic>
          <a:graphicData uri="http://schemas.openxmlformats.org/drawingml/2006/chart">
            <c:chart xmlns:c="http://schemas.openxmlformats.org/drawingml/2006/chart" xmlns:r="http://schemas.openxmlformats.org/officeDocument/2006/relationships" r:id="rId3"/>
          </a:graphicData>
        </a:graphic>
      </p:graphicFrame>
      <p:sp>
        <p:nvSpPr>
          <p:cNvPr id="2" name="タイトル 1">
            <a:extLst>
              <a:ext uri="{FF2B5EF4-FFF2-40B4-BE49-F238E27FC236}">
                <a16:creationId xmlns:a16="http://schemas.microsoft.com/office/drawing/2014/main" id="{A77361FC-EA17-0783-7A75-60E415F1E3FF}"/>
              </a:ext>
            </a:extLst>
          </p:cNvPr>
          <p:cNvSpPr>
            <a:spLocks noGrp="1"/>
          </p:cNvSpPr>
          <p:nvPr>
            <p:ph type="ctrTitle"/>
          </p:nvPr>
        </p:nvSpPr>
        <p:spPr/>
        <p:txBody>
          <a:bodyPr/>
          <a:lstStyle/>
          <a:p>
            <a:r>
              <a:rPr lang="ja-JP" altLang="en-US"/>
              <a:t>トップページのユーザー属性（年収）</a:t>
            </a:r>
            <a:endParaRPr kumimoji="1" lang="ja-JP" altLang="en-US"/>
          </a:p>
        </p:txBody>
      </p:sp>
      <p:sp>
        <p:nvSpPr>
          <p:cNvPr id="3" name="テキスト プレースホルダー 2">
            <a:extLst>
              <a:ext uri="{FF2B5EF4-FFF2-40B4-BE49-F238E27FC236}">
                <a16:creationId xmlns:a16="http://schemas.microsoft.com/office/drawing/2014/main" id="{75BECBEA-CC7F-C87A-F10E-3976D58988DC}"/>
              </a:ext>
            </a:extLst>
          </p:cNvPr>
          <p:cNvSpPr>
            <a:spLocks noGrp="1"/>
          </p:cNvSpPr>
          <p:nvPr>
            <p:ph type="body" sz="quarter" idx="10"/>
          </p:nvPr>
        </p:nvSpPr>
        <p:spPr/>
        <p:txBody>
          <a:bodyPr/>
          <a:lstStyle/>
          <a:p>
            <a:r>
              <a:rPr kumimoji="1" lang="en-US" altLang="ja-JP" sz="1600"/>
              <a:t>PC</a:t>
            </a:r>
            <a:r>
              <a:rPr kumimoji="1" lang="ja-JP" altLang="en-US" sz="1600"/>
              <a:t>はユーザーの</a:t>
            </a:r>
            <a:r>
              <a:rPr lang="ja-JP" altLang="en-US" sz="1600"/>
              <a:t>約半数</a:t>
            </a:r>
            <a:r>
              <a:rPr kumimoji="1" lang="ja-JP" altLang="en-US" sz="1600"/>
              <a:t>が</a:t>
            </a:r>
            <a:r>
              <a:rPr lang="ja-JP" altLang="en-US" sz="1600"/>
              <a:t>民間平均給与を上回る</a:t>
            </a:r>
            <a:r>
              <a:rPr lang="en-US" altLang="ja-JP" sz="1600"/>
              <a:t>5</a:t>
            </a:r>
            <a:r>
              <a:rPr kumimoji="1" lang="en-US" altLang="ja-JP" sz="1600"/>
              <a:t>00</a:t>
            </a:r>
            <a:r>
              <a:rPr kumimoji="1" lang="ja-JP" altLang="en-US" sz="1600"/>
              <a:t>万円以上</a:t>
            </a:r>
            <a:r>
              <a:rPr lang="ja-JP" altLang="en-US" sz="1600"/>
              <a:t>、約</a:t>
            </a:r>
            <a:r>
              <a:rPr lang="en-US" altLang="ja-JP" sz="1600"/>
              <a:t>20</a:t>
            </a:r>
            <a:r>
              <a:rPr lang="ja-JP" altLang="en-US" sz="1600"/>
              <a:t>％が</a:t>
            </a:r>
            <a:r>
              <a:rPr lang="en-US" altLang="ja-JP" sz="1600"/>
              <a:t>800</a:t>
            </a:r>
            <a:r>
              <a:rPr lang="ja-JP" altLang="en-US" sz="1600"/>
              <a:t>万円以上の年収を得ています。</a:t>
            </a:r>
            <a:endParaRPr kumimoji="1" lang="ja-JP" altLang="en-US" sz="1600"/>
          </a:p>
        </p:txBody>
      </p:sp>
      <p:sp>
        <p:nvSpPr>
          <p:cNvPr id="4" name="正方形/長方形 3">
            <a:extLst>
              <a:ext uri="{FF2B5EF4-FFF2-40B4-BE49-F238E27FC236}">
                <a16:creationId xmlns:a16="http://schemas.microsoft.com/office/drawing/2014/main" id="{3FD37386-1BA8-80F8-A088-2B3F33E8F4C0}"/>
              </a:ext>
            </a:extLst>
          </p:cNvPr>
          <p:cNvSpPr/>
          <p:nvPr/>
        </p:nvSpPr>
        <p:spPr>
          <a:xfrm>
            <a:off x="489242" y="5696022"/>
            <a:ext cx="11210872" cy="657872"/>
          </a:xfrm>
          <a:prstGeom prst="rect">
            <a:avLst/>
          </a:prstGeom>
        </p:spPr>
        <p:txBody>
          <a:bodyPr wrap="square" lIns="0" tIns="0" rIns="0" bIns="0">
            <a:spAutoFit/>
          </a:bodyPr>
          <a:lstStyle/>
          <a:p>
            <a:pPr defTabSz="1131757">
              <a:lnSpc>
                <a:spcPct val="120000"/>
              </a:lnSpc>
              <a:defRPr/>
            </a:pPr>
            <a:r>
              <a:rPr lang="en-US" altLang="ja-JP" sz="900" b="1" dirty="0">
                <a:solidFill>
                  <a:schemeClr val="tx1">
                    <a:lumMod val="50000"/>
                    <a:lumOff val="50000"/>
                  </a:schemeClr>
                </a:solidFill>
                <a:latin typeface="+mn-ea"/>
                <a:ea typeface="+mn-ea"/>
                <a:cs typeface="メイリオ" panose="020B0604030504040204" pitchFamily="50" charset="-128"/>
              </a:rPr>
              <a:t>※1 </a:t>
            </a:r>
            <a:r>
              <a:rPr lang="ja-JP" altLang="en-US" sz="900" b="1" dirty="0">
                <a:solidFill>
                  <a:schemeClr val="tx1">
                    <a:lumMod val="50000"/>
                    <a:lumOff val="50000"/>
                  </a:schemeClr>
                </a:solidFill>
                <a:latin typeface="+mn-ea"/>
                <a:ea typeface="+mn-ea"/>
                <a:cs typeface="メイリオ" panose="020B0604030504040204" pitchFamily="50" charset="-128"/>
              </a:rPr>
              <a:t>出典： </a:t>
            </a:r>
            <a:r>
              <a:rPr lang="en-US" altLang="ja-JP" sz="900" b="1" dirty="0">
                <a:solidFill>
                  <a:schemeClr val="tx1">
                    <a:lumMod val="50000"/>
                    <a:lumOff val="50000"/>
                  </a:schemeClr>
                </a:solidFill>
                <a:latin typeface="+mn-ea"/>
                <a:ea typeface="+mn-ea"/>
                <a:cs typeface="メイリオ" panose="020B0604030504040204" pitchFamily="50" charset="-128"/>
              </a:rPr>
              <a:t>Nielsen Mobile </a:t>
            </a:r>
            <a:r>
              <a:rPr lang="en-US" altLang="ja-JP" sz="900" b="1" dirty="0" err="1">
                <a:solidFill>
                  <a:schemeClr val="tx1">
                    <a:lumMod val="50000"/>
                    <a:lumOff val="50000"/>
                  </a:schemeClr>
                </a:solidFill>
                <a:latin typeface="+mn-ea"/>
                <a:ea typeface="+mn-ea"/>
                <a:cs typeface="メイリオ" panose="020B0604030504040204" pitchFamily="50" charset="-128"/>
              </a:rPr>
              <a:t>NetView</a:t>
            </a:r>
            <a:r>
              <a:rPr lang="en-US" altLang="ja-JP" sz="900" b="1" dirty="0">
                <a:solidFill>
                  <a:schemeClr val="tx1">
                    <a:lumMod val="50000"/>
                    <a:lumOff val="50000"/>
                  </a:schemeClr>
                </a:solidFill>
                <a:latin typeface="+mn-ea"/>
                <a:ea typeface="+mn-ea"/>
                <a:cs typeface="メイリオ" panose="020B0604030504040204" pitchFamily="50" charset="-128"/>
              </a:rPr>
              <a:t> Custom Data Feed</a:t>
            </a:r>
            <a:r>
              <a:rPr lang="ja-JP" altLang="en-US" sz="900" b="1" dirty="0">
                <a:solidFill>
                  <a:schemeClr val="tx1">
                    <a:lumMod val="50000"/>
                    <a:lumOff val="50000"/>
                  </a:schemeClr>
                </a:solidFill>
                <a:latin typeface="+mn-ea"/>
                <a:ea typeface="+mn-ea"/>
                <a:cs typeface="メイリオ" panose="020B0604030504040204" pitchFamily="50" charset="-128"/>
              </a:rPr>
              <a:t>を元に</a:t>
            </a:r>
            <a:r>
              <a:rPr lang="en-US" altLang="ja-JP" sz="900" b="1" dirty="0">
                <a:solidFill>
                  <a:schemeClr val="tx1">
                    <a:lumMod val="50000"/>
                    <a:lumOff val="50000"/>
                  </a:schemeClr>
                </a:solidFill>
                <a:latin typeface="+mn-ea"/>
                <a:ea typeface="+mn-ea"/>
                <a:cs typeface="メイリオ" panose="020B0604030504040204" pitchFamily="50" charset="-128"/>
              </a:rPr>
              <a:t>Yahoo Japan</a:t>
            </a:r>
            <a:r>
              <a:rPr lang="ja-JP" altLang="en-US" sz="900" b="1" dirty="0">
                <a:solidFill>
                  <a:schemeClr val="tx1">
                    <a:lumMod val="50000"/>
                    <a:lumOff val="50000"/>
                  </a:schemeClr>
                </a:solidFill>
                <a:latin typeface="+mn-ea"/>
                <a:ea typeface="+mn-ea"/>
                <a:cs typeface="メイリオ" panose="020B0604030504040204" pitchFamily="50" charset="-128"/>
              </a:rPr>
              <a:t>が独自集計。</a:t>
            </a:r>
            <a:r>
              <a:rPr lang="en-US" altLang="ja-JP" sz="900" b="1" dirty="0">
                <a:solidFill>
                  <a:schemeClr val="tx1">
                    <a:lumMod val="50000"/>
                    <a:lumOff val="50000"/>
                  </a:schemeClr>
                </a:solidFill>
                <a:latin typeface="+mn-ea"/>
                <a:ea typeface="+mn-ea"/>
                <a:cs typeface="メイリオ" panose="020B0604030504040204" pitchFamily="50" charset="-128"/>
              </a:rPr>
              <a:t>Yahoo Japan Homepage</a:t>
            </a:r>
            <a:r>
              <a:rPr lang="ja-JP" altLang="en-US" sz="900" b="1" dirty="0">
                <a:solidFill>
                  <a:schemeClr val="tx1">
                    <a:lumMod val="50000"/>
                    <a:lumOff val="50000"/>
                  </a:schemeClr>
                </a:solidFill>
                <a:latin typeface="+mn-ea"/>
                <a:ea typeface="+mn-ea"/>
                <a:cs typeface="メイリオ" panose="020B0604030504040204" pitchFamily="50" charset="-128"/>
              </a:rPr>
              <a:t>、</a:t>
            </a:r>
            <a:r>
              <a:rPr lang="en-US" altLang="ja-JP" sz="900" b="1" dirty="0">
                <a:solidFill>
                  <a:schemeClr val="tx1">
                    <a:lumMod val="50000"/>
                    <a:lumOff val="50000"/>
                  </a:schemeClr>
                </a:solidFill>
                <a:latin typeface="+mn-ea"/>
                <a:ea typeface="+mn-ea"/>
                <a:cs typeface="メイリオ" panose="020B0604030504040204" pitchFamily="50" charset="-128"/>
              </a:rPr>
              <a:t>Yahoo! JAPAN App</a:t>
            </a:r>
            <a:r>
              <a:rPr lang="ja-JP" altLang="en-US" sz="900" b="1" dirty="0">
                <a:solidFill>
                  <a:schemeClr val="tx1">
                    <a:lumMod val="50000"/>
                    <a:lumOff val="50000"/>
                  </a:schemeClr>
                </a:solidFill>
                <a:latin typeface="+mn-ea"/>
                <a:ea typeface="+mn-ea"/>
                <a:cs typeface="メイリオ" panose="020B0604030504040204" pitchFamily="50" charset="-128"/>
              </a:rPr>
              <a:t>（ともにチャネルレベル）。</a:t>
            </a:r>
            <a:r>
              <a:rPr lang="en-US" altLang="ja-JP" sz="900" b="1" dirty="0">
                <a:solidFill>
                  <a:schemeClr val="tx1">
                    <a:lumMod val="50000"/>
                    <a:lumOff val="50000"/>
                  </a:schemeClr>
                </a:solidFill>
                <a:latin typeface="+mn-ea"/>
                <a:ea typeface="+mn-ea"/>
                <a:cs typeface="メイリオ" panose="020B0604030504040204" pitchFamily="50" charset="-128"/>
              </a:rPr>
              <a:t>2024</a:t>
            </a:r>
            <a:r>
              <a:rPr lang="ja-JP" altLang="en-US" sz="900" b="1" dirty="0">
                <a:solidFill>
                  <a:schemeClr val="tx1">
                    <a:lumMod val="50000"/>
                    <a:lumOff val="50000"/>
                  </a:schemeClr>
                </a:solidFill>
                <a:latin typeface="+mn-ea"/>
                <a:ea typeface="+mn-ea"/>
                <a:cs typeface="メイリオ" panose="020B0604030504040204" pitchFamily="50" charset="-128"/>
              </a:rPr>
              <a:t>年</a:t>
            </a:r>
            <a:r>
              <a:rPr lang="en-US" altLang="ja-JP" sz="900" b="1" dirty="0">
                <a:solidFill>
                  <a:schemeClr val="tx1">
                    <a:lumMod val="50000"/>
                    <a:lumOff val="50000"/>
                  </a:schemeClr>
                </a:solidFill>
                <a:latin typeface="+mn-ea"/>
                <a:ea typeface="+mn-ea"/>
                <a:cs typeface="メイリオ" panose="020B0604030504040204" pitchFamily="50" charset="-128"/>
              </a:rPr>
              <a:t>4</a:t>
            </a:r>
            <a:r>
              <a:rPr lang="ja-JP" altLang="en-US" sz="900" b="1" dirty="0">
                <a:solidFill>
                  <a:schemeClr val="tx1">
                    <a:lumMod val="50000"/>
                    <a:lumOff val="50000"/>
                  </a:schemeClr>
                </a:solidFill>
                <a:latin typeface="+mn-ea"/>
                <a:ea typeface="+mn-ea"/>
                <a:cs typeface="メイリオ" panose="020B0604030504040204" pitchFamily="50" charset="-128"/>
              </a:rPr>
              <a:t>月～</a:t>
            </a:r>
            <a:r>
              <a:rPr lang="en-US" altLang="ja-JP" sz="900" b="1" dirty="0">
                <a:solidFill>
                  <a:schemeClr val="tx1">
                    <a:lumMod val="50000"/>
                    <a:lumOff val="50000"/>
                  </a:schemeClr>
                </a:solidFill>
                <a:latin typeface="+mn-ea"/>
                <a:ea typeface="+mn-ea"/>
                <a:cs typeface="メイリオ" panose="020B0604030504040204" pitchFamily="50" charset="-128"/>
              </a:rPr>
              <a:t>2024</a:t>
            </a:r>
            <a:r>
              <a:rPr lang="ja-JP" altLang="en-US" sz="900" b="1" dirty="0">
                <a:solidFill>
                  <a:schemeClr val="tx1">
                    <a:lumMod val="50000"/>
                    <a:lumOff val="50000"/>
                  </a:schemeClr>
                </a:solidFill>
                <a:latin typeface="+mn-ea"/>
                <a:ea typeface="+mn-ea"/>
                <a:cs typeface="メイリオ" panose="020B0604030504040204" pitchFamily="50" charset="-128"/>
              </a:rPr>
              <a:t>年</a:t>
            </a:r>
            <a:r>
              <a:rPr lang="en-US" altLang="ja-JP" sz="900" b="1" dirty="0">
                <a:solidFill>
                  <a:schemeClr val="tx1">
                    <a:lumMod val="50000"/>
                    <a:lumOff val="50000"/>
                  </a:schemeClr>
                </a:solidFill>
                <a:latin typeface="+mn-ea"/>
                <a:ea typeface="+mn-ea"/>
                <a:cs typeface="メイリオ" panose="020B0604030504040204" pitchFamily="50" charset="-128"/>
              </a:rPr>
              <a:t>8</a:t>
            </a:r>
            <a:r>
              <a:rPr lang="ja-JP" altLang="en-US" sz="900" b="1" dirty="0">
                <a:solidFill>
                  <a:schemeClr val="tx1">
                    <a:lumMod val="50000"/>
                    <a:lumOff val="50000"/>
                  </a:schemeClr>
                </a:solidFill>
                <a:latin typeface="+mn-ea"/>
                <a:ea typeface="+mn-ea"/>
                <a:cs typeface="メイリオ" panose="020B0604030504040204" pitchFamily="50" charset="-128"/>
              </a:rPr>
              <a:t>月利用者平均。</a:t>
            </a:r>
          </a:p>
          <a:p>
            <a:pPr defTabSz="1131757">
              <a:lnSpc>
                <a:spcPct val="120000"/>
              </a:lnSpc>
              <a:defRPr/>
            </a:pPr>
            <a:r>
              <a:rPr lang="en-US" altLang="ja-JP" sz="900" b="1" dirty="0">
                <a:solidFill>
                  <a:schemeClr val="tx1">
                    <a:lumMod val="50000"/>
                    <a:lumOff val="50000"/>
                  </a:schemeClr>
                </a:solidFill>
                <a:latin typeface="+mn-ea"/>
                <a:ea typeface="+mn-ea"/>
                <a:cs typeface="メイリオ" panose="020B0604030504040204" pitchFamily="50" charset="-128"/>
              </a:rPr>
              <a:t>※2 </a:t>
            </a:r>
            <a:r>
              <a:rPr lang="ja-JP" altLang="en-US" sz="900" b="1" dirty="0">
                <a:solidFill>
                  <a:schemeClr val="tx1">
                    <a:lumMod val="50000"/>
                    <a:lumOff val="50000"/>
                  </a:schemeClr>
                </a:solidFill>
                <a:latin typeface="+mn-ea"/>
                <a:ea typeface="+mn-ea"/>
                <a:cs typeface="メイリオ" panose="020B0604030504040204" pitchFamily="50" charset="-128"/>
              </a:rPr>
              <a:t>出典： </a:t>
            </a:r>
            <a:r>
              <a:rPr lang="en-US" altLang="ja-JP" sz="900" b="1" dirty="0">
                <a:solidFill>
                  <a:schemeClr val="tx1">
                    <a:lumMod val="50000"/>
                    <a:lumOff val="50000"/>
                  </a:schemeClr>
                </a:solidFill>
                <a:latin typeface="+mn-ea"/>
                <a:ea typeface="+mn-ea"/>
                <a:cs typeface="メイリオ" panose="020B0604030504040204" pitchFamily="50" charset="-128"/>
              </a:rPr>
              <a:t>Nielsen </a:t>
            </a:r>
            <a:r>
              <a:rPr lang="en-US" altLang="ja-JP" sz="900" b="1" dirty="0" err="1">
                <a:solidFill>
                  <a:schemeClr val="tx1">
                    <a:lumMod val="50000"/>
                    <a:lumOff val="50000"/>
                  </a:schemeClr>
                </a:solidFill>
                <a:latin typeface="+mn-ea"/>
                <a:ea typeface="+mn-ea"/>
                <a:cs typeface="メイリオ" panose="020B0604030504040204" pitchFamily="50" charset="-128"/>
              </a:rPr>
              <a:t>NetView</a:t>
            </a:r>
            <a:r>
              <a:rPr lang="en-US" altLang="ja-JP" sz="900" b="1" dirty="0">
                <a:solidFill>
                  <a:schemeClr val="tx1">
                    <a:lumMod val="50000"/>
                    <a:lumOff val="50000"/>
                  </a:schemeClr>
                </a:solidFill>
                <a:latin typeface="+mn-ea"/>
                <a:ea typeface="+mn-ea"/>
                <a:cs typeface="メイリオ" panose="020B0604030504040204" pitchFamily="50" charset="-128"/>
              </a:rPr>
              <a:t> Custom Data Feed</a:t>
            </a:r>
            <a:r>
              <a:rPr lang="ja-JP" altLang="en-US" sz="900" b="1" dirty="0">
                <a:solidFill>
                  <a:schemeClr val="tx1">
                    <a:lumMod val="50000"/>
                    <a:lumOff val="50000"/>
                  </a:schemeClr>
                </a:solidFill>
                <a:latin typeface="+mn-ea"/>
                <a:ea typeface="+mn-ea"/>
                <a:cs typeface="メイリオ" panose="020B0604030504040204" pitchFamily="50" charset="-128"/>
              </a:rPr>
              <a:t>を元に</a:t>
            </a:r>
            <a:r>
              <a:rPr lang="en-US" altLang="ja-JP" sz="900" b="1" dirty="0">
                <a:solidFill>
                  <a:schemeClr val="tx1">
                    <a:lumMod val="50000"/>
                    <a:lumOff val="50000"/>
                  </a:schemeClr>
                </a:solidFill>
                <a:latin typeface="+mn-ea"/>
                <a:ea typeface="+mn-ea"/>
                <a:cs typeface="メイリオ" panose="020B0604030504040204" pitchFamily="50" charset="-128"/>
              </a:rPr>
              <a:t>Yahoo Japan</a:t>
            </a:r>
            <a:r>
              <a:rPr lang="ja-JP" altLang="en-US" sz="900" b="1" dirty="0">
                <a:solidFill>
                  <a:schemeClr val="tx1">
                    <a:lumMod val="50000"/>
                    <a:lumOff val="50000"/>
                  </a:schemeClr>
                </a:solidFill>
                <a:latin typeface="+mn-ea"/>
                <a:ea typeface="+mn-ea"/>
                <a:cs typeface="メイリオ" panose="020B0604030504040204" pitchFamily="50" charset="-128"/>
              </a:rPr>
              <a:t>が独自集計。</a:t>
            </a:r>
            <a:r>
              <a:rPr lang="en-US" altLang="ja-JP" sz="900" b="1" dirty="0">
                <a:solidFill>
                  <a:schemeClr val="tx1">
                    <a:lumMod val="50000"/>
                    <a:lumOff val="50000"/>
                  </a:schemeClr>
                </a:solidFill>
                <a:latin typeface="+mn-ea"/>
                <a:ea typeface="+mn-ea"/>
                <a:cs typeface="メイリオ" panose="020B0604030504040204" pitchFamily="50" charset="-128"/>
              </a:rPr>
              <a:t>Yahoo Japan Homepage</a:t>
            </a:r>
            <a:r>
              <a:rPr lang="ja-JP" altLang="en-US" sz="900" b="1" dirty="0">
                <a:solidFill>
                  <a:schemeClr val="tx1">
                    <a:lumMod val="50000"/>
                    <a:lumOff val="50000"/>
                  </a:schemeClr>
                </a:solidFill>
                <a:latin typeface="+mn-ea"/>
                <a:ea typeface="+mn-ea"/>
                <a:cs typeface="メイリオ" panose="020B0604030504040204" pitchFamily="50" charset="-128"/>
              </a:rPr>
              <a:t>（チャネルレベル）。</a:t>
            </a:r>
            <a:r>
              <a:rPr lang="en-US" altLang="ja-JP" sz="900" b="1" dirty="0">
                <a:solidFill>
                  <a:schemeClr val="tx1">
                    <a:lumMod val="50000"/>
                    <a:lumOff val="50000"/>
                  </a:schemeClr>
                </a:solidFill>
                <a:latin typeface="+mn-ea"/>
                <a:ea typeface="+mn-ea"/>
                <a:cs typeface="メイリオ" panose="020B0604030504040204" pitchFamily="50" charset="-128"/>
              </a:rPr>
              <a:t>2024</a:t>
            </a:r>
            <a:r>
              <a:rPr lang="ja-JP" altLang="en-US" sz="900" b="1" dirty="0">
                <a:solidFill>
                  <a:schemeClr val="tx1">
                    <a:lumMod val="50000"/>
                    <a:lumOff val="50000"/>
                  </a:schemeClr>
                </a:solidFill>
                <a:latin typeface="+mn-ea"/>
                <a:ea typeface="+mn-ea"/>
                <a:cs typeface="メイリオ" panose="020B0604030504040204" pitchFamily="50" charset="-128"/>
              </a:rPr>
              <a:t>年</a:t>
            </a:r>
            <a:r>
              <a:rPr lang="en-US" altLang="ja-JP" sz="900" b="1" dirty="0">
                <a:solidFill>
                  <a:schemeClr val="tx1">
                    <a:lumMod val="50000"/>
                    <a:lumOff val="50000"/>
                  </a:schemeClr>
                </a:solidFill>
                <a:latin typeface="+mn-ea"/>
                <a:ea typeface="+mn-ea"/>
                <a:cs typeface="メイリオ" panose="020B0604030504040204" pitchFamily="50" charset="-128"/>
              </a:rPr>
              <a:t>4</a:t>
            </a:r>
            <a:r>
              <a:rPr lang="ja-JP" altLang="en-US" sz="900" b="1" dirty="0">
                <a:solidFill>
                  <a:schemeClr val="tx1">
                    <a:lumMod val="50000"/>
                    <a:lumOff val="50000"/>
                  </a:schemeClr>
                </a:solidFill>
                <a:latin typeface="+mn-ea"/>
                <a:ea typeface="+mn-ea"/>
                <a:cs typeface="メイリオ" panose="020B0604030504040204" pitchFamily="50" charset="-128"/>
              </a:rPr>
              <a:t>月～</a:t>
            </a:r>
            <a:r>
              <a:rPr lang="en-US" altLang="ja-JP" sz="900" b="1" dirty="0">
                <a:solidFill>
                  <a:schemeClr val="tx1">
                    <a:lumMod val="50000"/>
                    <a:lumOff val="50000"/>
                  </a:schemeClr>
                </a:solidFill>
                <a:latin typeface="+mn-ea"/>
                <a:ea typeface="+mn-ea"/>
                <a:cs typeface="メイリオ" panose="020B0604030504040204" pitchFamily="50" charset="-128"/>
              </a:rPr>
              <a:t>2024</a:t>
            </a:r>
            <a:r>
              <a:rPr lang="ja-JP" altLang="en-US" sz="900" b="1" dirty="0">
                <a:solidFill>
                  <a:schemeClr val="tx1">
                    <a:lumMod val="50000"/>
                    <a:lumOff val="50000"/>
                  </a:schemeClr>
                </a:solidFill>
                <a:latin typeface="+mn-ea"/>
                <a:ea typeface="+mn-ea"/>
                <a:cs typeface="メイリオ" panose="020B0604030504040204" pitchFamily="50" charset="-128"/>
              </a:rPr>
              <a:t>年</a:t>
            </a:r>
            <a:r>
              <a:rPr lang="en-US" altLang="ja-JP" sz="900" b="1" dirty="0">
                <a:solidFill>
                  <a:schemeClr val="tx1">
                    <a:lumMod val="50000"/>
                    <a:lumOff val="50000"/>
                  </a:schemeClr>
                </a:solidFill>
                <a:latin typeface="+mn-ea"/>
                <a:ea typeface="+mn-ea"/>
                <a:cs typeface="メイリオ" panose="020B0604030504040204" pitchFamily="50" charset="-128"/>
              </a:rPr>
              <a:t>8</a:t>
            </a:r>
            <a:r>
              <a:rPr lang="ja-JP" altLang="en-US" sz="900" b="1" dirty="0">
                <a:solidFill>
                  <a:schemeClr val="tx1">
                    <a:lumMod val="50000"/>
                    <a:lumOff val="50000"/>
                  </a:schemeClr>
                </a:solidFill>
                <a:latin typeface="+mn-ea"/>
                <a:ea typeface="+mn-ea"/>
                <a:cs typeface="メイリオ" panose="020B0604030504040204" pitchFamily="50" charset="-128"/>
              </a:rPr>
              <a:t>月利用者平均。</a:t>
            </a:r>
            <a:endParaRPr lang="en-US" altLang="ja-JP" sz="900" b="1" dirty="0">
              <a:solidFill>
                <a:schemeClr val="tx1">
                  <a:lumMod val="50000"/>
                  <a:lumOff val="50000"/>
                </a:schemeClr>
              </a:solidFill>
              <a:latin typeface="+mn-ea"/>
              <a:ea typeface="+mn-ea"/>
              <a:cs typeface="メイリオ" panose="020B0604030504040204" pitchFamily="50" charset="-128"/>
            </a:endParaRPr>
          </a:p>
          <a:p>
            <a:pPr defTabSz="1131757">
              <a:lnSpc>
                <a:spcPct val="120000"/>
              </a:lnSpc>
              <a:defRPr/>
            </a:pPr>
            <a:r>
              <a:rPr lang="en-US" altLang="ja-JP" sz="900" dirty="0">
                <a:solidFill>
                  <a:schemeClr val="tx1">
                    <a:lumMod val="50000"/>
                    <a:lumOff val="50000"/>
                  </a:schemeClr>
                </a:solidFill>
                <a:latin typeface="+mn-ea"/>
                <a:ea typeface="+mn-ea"/>
                <a:cs typeface="メイリオ" panose="020B0604030504040204" pitchFamily="50" charset="-128"/>
              </a:rPr>
              <a:t>※</a:t>
            </a:r>
            <a:r>
              <a:rPr lang="ja-JP" altLang="en-US" sz="900" dirty="0">
                <a:solidFill>
                  <a:schemeClr val="tx1">
                    <a:lumMod val="50000"/>
                    <a:lumOff val="50000"/>
                  </a:schemeClr>
                </a:solidFill>
                <a:latin typeface="+mn-ea"/>
                <a:ea typeface="+mn-ea"/>
              </a:rPr>
              <a:t>小数点以下を四捨五入しているため、合計しても必ずしも</a:t>
            </a:r>
            <a:r>
              <a:rPr lang="en-US" altLang="ja-JP" sz="900" dirty="0">
                <a:solidFill>
                  <a:schemeClr val="tx1">
                    <a:lumMod val="50000"/>
                    <a:lumOff val="50000"/>
                  </a:schemeClr>
                </a:solidFill>
                <a:latin typeface="+mn-ea"/>
                <a:ea typeface="+mn-ea"/>
              </a:rPr>
              <a:t>100</a:t>
            </a:r>
            <a:r>
              <a:rPr lang="ja-JP" altLang="en-US" sz="900" dirty="0">
                <a:solidFill>
                  <a:schemeClr val="tx1">
                    <a:lumMod val="50000"/>
                    <a:lumOff val="50000"/>
                  </a:schemeClr>
                </a:solidFill>
                <a:latin typeface="+mn-ea"/>
                <a:ea typeface="+mn-ea"/>
              </a:rPr>
              <a:t>とはならない場合がある。</a:t>
            </a:r>
            <a:endParaRPr lang="en-US" altLang="ja-JP" sz="900" dirty="0">
              <a:solidFill>
                <a:schemeClr val="tx1">
                  <a:lumMod val="50000"/>
                  <a:lumOff val="50000"/>
                </a:schemeClr>
              </a:solidFill>
              <a:latin typeface="+mn-ea"/>
              <a:ea typeface="+mn-ea"/>
            </a:endParaRPr>
          </a:p>
          <a:p>
            <a:pPr defTabSz="1131757">
              <a:lnSpc>
                <a:spcPct val="120000"/>
              </a:lnSpc>
              <a:defRPr/>
            </a:pPr>
            <a:r>
              <a:rPr lang="zh-TW" altLang="en-US" sz="900" dirty="0">
                <a:latin typeface="メイリオ" panose="020B0604030504040204" pitchFamily="50" charset="-128"/>
                <a:ea typeface="メイリオ" panose="020B0604030504040204" pitchFamily="50" charset="-128"/>
                <a:hlinkClick r:id="rId4"/>
              </a:rPr>
              <a:t>参考：令和</a:t>
            </a:r>
            <a:r>
              <a:rPr lang="en-US" altLang="zh-TW" sz="900" dirty="0">
                <a:latin typeface="メイリオ" panose="020B0604030504040204" pitchFamily="50" charset="-128"/>
                <a:ea typeface="メイリオ" panose="020B0604030504040204" pitchFamily="50" charset="-128"/>
                <a:hlinkClick r:id="rId4"/>
              </a:rPr>
              <a:t>5</a:t>
            </a:r>
            <a:r>
              <a:rPr lang="zh-TW" altLang="en-US" sz="900" dirty="0">
                <a:latin typeface="メイリオ" panose="020B0604030504040204" pitchFamily="50" charset="-128"/>
                <a:ea typeface="メイリオ" panose="020B0604030504040204" pitchFamily="50" charset="-128"/>
                <a:hlinkClick r:id="rId4"/>
              </a:rPr>
              <a:t>年分 民間給与実態統計調査結果（国税庁）　</a:t>
            </a:r>
            <a:r>
              <a:rPr kumimoji="1" lang="ja-JP" altLang="en-US" sz="900" dirty="0">
                <a:solidFill>
                  <a:schemeClr val="tx1">
                    <a:lumMod val="50000"/>
                    <a:lumOff val="50000"/>
                  </a:schemeClr>
                </a:solidFill>
                <a:latin typeface="+mn-ea"/>
                <a:ea typeface="+mn-ea"/>
              </a:rPr>
              <a:t>平均給与 </a:t>
            </a:r>
            <a:r>
              <a:rPr kumimoji="1" lang="en-US" altLang="ja-JP" sz="900" dirty="0">
                <a:solidFill>
                  <a:schemeClr val="tx1">
                    <a:lumMod val="50000"/>
                    <a:lumOff val="50000"/>
                  </a:schemeClr>
                </a:solidFill>
                <a:latin typeface="+mn-ea"/>
                <a:ea typeface="+mn-ea"/>
              </a:rPr>
              <a:t>460 </a:t>
            </a:r>
            <a:r>
              <a:rPr kumimoji="1" lang="ja-JP" altLang="en-US" sz="900" dirty="0">
                <a:solidFill>
                  <a:schemeClr val="tx1">
                    <a:lumMod val="50000"/>
                    <a:lumOff val="50000"/>
                  </a:schemeClr>
                </a:solidFill>
                <a:latin typeface="+mn-ea"/>
                <a:ea typeface="+mn-ea"/>
              </a:rPr>
              <a:t>万円（男性 </a:t>
            </a:r>
            <a:r>
              <a:rPr kumimoji="1" lang="en-US" altLang="ja-JP" sz="900" dirty="0">
                <a:solidFill>
                  <a:schemeClr val="tx1">
                    <a:lumMod val="50000"/>
                    <a:lumOff val="50000"/>
                  </a:schemeClr>
                </a:solidFill>
                <a:latin typeface="+mn-ea"/>
                <a:ea typeface="+mn-ea"/>
              </a:rPr>
              <a:t>569 </a:t>
            </a:r>
            <a:r>
              <a:rPr kumimoji="1" lang="ja-JP" altLang="en-US" sz="900" dirty="0">
                <a:solidFill>
                  <a:schemeClr val="tx1">
                    <a:lumMod val="50000"/>
                    <a:lumOff val="50000"/>
                  </a:schemeClr>
                </a:solidFill>
                <a:latin typeface="+mn-ea"/>
                <a:ea typeface="+mn-ea"/>
              </a:rPr>
              <a:t>万円、女性 </a:t>
            </a:r>
            <a:r>
              <a:rPr kumimoji="1" lang="en-US" altLang="ja-JP" sz="900" dirty="0">
                <a:solidFill>
                  <a:schemeClr val="tx1">
                    <a:lumMod val="50000"/>
                    <a:lumOff val="50000"/>
                  </a:schemeClr>
                </a:solidFill>
                <a:latin typeface="+mn-ea"/>
                <a:ea typeface="+mn-ea"/>
              </a:rPr>
              <a:t>316 </a:t>
            </a:r>
            <a:r>
              <a:rPr kumimoji="1" lang="ja-JP" altLang="en-US" sz="900" dirty="0">
                <a:solidFill>
                  <a:schemeClr val="tx1">
                    <a:lumMod val="50000"/>
                    <a:lumOff val="50000"/>
                  </a:schemeClr>
                </a:solidFill>
                <a:latin typeface="+mn-ea"/>
                <a:ea typeface="+mn-ea"/>
              </a:rPr>
              <a:t>万円）</a:t>
            </a:r>
            <a:endParaRPr lang="en-US" altLang="ja-JP" sz="800" dirty="0">
              <a:solidFill>
                <a:schemeClr val="tx1">
                  <a:lumMod val="50000"/>
                  <a:lumOff val="50000"/>
                </a:schemeClr>
              </a:solidFill>
              <a:latin typeface="+mn-ea"/>
              <a:ea typeface="+mn-ea"/>
            </a:endParaRPr>
          </a:p>
        </p:txBody>
      </p:sp>
      <p:sp>
        <p:nvSpPr>
          <p:cNvPr id="6" name="角丸四角形 46">
            <a:extLst>
              <a:ext uri="{FF2B5EF4-FFF2-40B4-BE49-F238E27FC236}">
                <a16:creationId xmlns:a16="http://schemas.microsoft.com/office/drawing/2014/main" id="{9627419B-E59C-5FF5-BFE9-48F34DB978C1}"/>
              </a:ext>
            </a:extLst>
          </p:cNvPr>
          <p:cNvSpPr/>
          <p:nvPr/>
        </p:nvSpPr>
        <p:spPr>
          <a:xfrm>
            <a:off x="685946" y="1693152"/>
            <a:ext cx="5143149" cy="381000"/>
          </a:xfrm>
          <a:prstGeom prst="roundRect">
            <a:avLst>
              <a:gd name="adj" fmla="val 50000"/>
            </a:avLst>
          </a:prstGeom>
          <a:solidFill>
            <a:schemeClr val="bg1"/>
          </a:solidFill>
          <a:ln w="3175">
            <a:solidFill>
              <a:schemeClr val="accent1"/>
            </a:solidFill>
          </a:ln>
          <a:effectLst>
            <a:outerShdw dist="25400" dir="2700000" algn="tl" rotWithShape="0">
              <a:schemeClr val="accent1">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none" lIns="0" tIns="36000" rIns="0" bIns="0" rtlCol="0" anchor="ctr">
            <a:noAutofit/>
          </a:bodyPr>
          <a:lstStyle/>
          <a:p>
            <a:pPr algn="ctr">
              <a:lnSpc>
                <a:spcPct val="120000"/>
              </a:lnSpc>
            </a:pPr>
            <a:r>
              <a:rPr kumimoji="1" lang="ja-JP" altLang="en-US" sz="1600" b="1">
                <a:solidFill>
                  <a:schemeClr val="accent1"/>
                </a:solidFill>
                <a:latin typeface="Meiryo" panose="020B0604030504040204" pitchFamily="34" charset="-128"/>
                <a:ea typeface="Meiryo" panose="020B0604030504040204" pitchFamily="34" charset="-128"/>
              </a:rPr>
              <a:t>パソコン</a:t>
            </a:r>
            <a:r>
              <a:rPr kumimoji="1" lang="en-US" altLang="ja-JP" sz="1600" b="1" baseline="30000">
                <a:solidFill>
                  <a:schemeClr val="accent1"/>
                </a:solidFill>
                <a:latin typeface="Meiryo" panose="020B0604030504040204" pitchFamily="34" charset="-128"/>
                <a:ea typeface="Meiryo" panose="020B0604030504040204" pitchFamily="34" charset="-128"/>
              </a:rPr>
              <a:t>※2 </a:t>
            </a:r>
          </a:p>
        </p:txBody>
      </p:sp>
      <p:sp>
        <p:nvSpPr>
          <p:cNvPr id="10" name="角丸四角形 46">
            <a:extLst>
              <a:ext uri="{FF2B5EF4-FFF2-40B4-BE49-F238E27FC236}">
                <a16:creationId xmlns:a16="http://schemas.microsoft.com/office/drawing/2014/main" id="{7DD49C2A-4251-4822-C0A9-2C2113DD186B}"/>
              </a:ext>
            </a:extLst>
          </p:cNvPr>
          <p:cNvSpPr/>
          <p:nvPr/>
        </p:nvSpPr>
        <p:spPr>
          <a:xfrm>
            <a:off x="6407387" y="1693152"/>
            <a:ext cx="5143149" cy="381000"/>
          </a:xfrm>
          <a:prstGeom prst="roundRect">
            <a:avLst>
              <a:gd name="adj" fmla="val 50000"/>
            </a:avLst>
          </a:prstGeom>
          <a:solidFill>
            <a:schemeClr val="bg1"/>
          </a:solidFill>
          <a:ln w="3175">
            <a:solidFill>
              <a:schemeClr val="accent1"/>
            </a:solidFill>
          </a:ln>
          <a:effectLst>
            <a:outerShdw dist="25400" dir="2700000" algn="tl" rotWithShape="0">
              <a:schemeClr val="accent1">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none" lIns="0" tIns="36000" rIns="0" bIns="0" rtlCol="0" anchor="ctr">
            <a:noAutofit/>
          </a:bodyPr>
          <a:lstStyle/>
          <a:p>
            <a:pPr algn="ctr">
              <a:lnSpc>
                <a:spcPct val="120000"/>
              </a:lnSpc>
            </a:pPr>
            <a:r>
              <a:rPr kumimoji="1" lang="ja-JP" altLang="en-US" sz="1600" b="1">
                <a:solidFill>
                  <a:schemeClr val="accent1"/>
                </a:solidFill>
                <a:latin typeface="Meiryo" panose="020B0604030504040204" pitchFamily="34" charset="-128"/>
                <a:ea typeface="Meiryo" panose="020B0604030504040204" pitchFamily="34" charset="-128"/>
              </a:rPr>
              <a:t>スマートフォン</a:t>
            </a:r>
            <a:r>
              <a:rPr kumimoji="1" lang="en-US" altLang="ja-JP" sz="1600" b="1" baseline="30000">
                <a:solidFill>
                  <a:schemeClr val="accent1"/>
                </a:solidFill>
                <a:latin typeface="Meiryo" panose="020B0604030504040204" pitchFamily="34" charset="-128"/>
                <a:ea typeface="Meiryo" panose="020B0604030504040204" pitchFamily="34" charset="-128"/>
              </a:rPr>
              <a:t>※1 </a:t>
            </a:r>
          </a:p>
        </p:txBody>
      </p:sp>
      <p:sp>
        <p:nvSpPr>
          <p:cNvPr id="12" name="部分円 11">
            <a:extLst>
              <a:ext uri="{FF2B5EF4-FFF2-40B4-BE49-F238E27FC236}">
                <a16:creationId xmlns:a16="http://schemas.microsoft.com/office/drawing/2014/main" id="{0256B225-344F-D535-3D43-B6EFBA82FC3D}"/>
              </a:ext>
            </a:extLst>
          </p:cNvPr>
          <p:cNvSpPr/>
          <p:nvPr/>
        </p:nvSpPr>
        <p:spPr>
          <a:xfrm>
            <a:off x="1901703" y="2765290"/>
            <a:ext cx="2628900" cy="2604052"/>
          </a:xfrm>
          <a:prstGeom prst="pie">
            <a:avLst>
              <a:gd name="adj1" fmla="val 11425486"/>
              <a:gd name="adj2" fmla="val 16189368"/>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noFill/>
            </a:endParaRPr>
          </a:p>
        </p:txBody>
      </p:sp>
      <p:sp>
        <p:nvSpPr>
          <p:cNvPr id="13" name="部分円 12">
            <a:extLst>
              <a:ext uri="{FF2B5EF4-FFF2-40B4-BE49-F238E27FC236}">
                <a16:creationId xmlns:a16="http://schemas.microsoft.com/office/drawing/2014/main" id="{0FA3CC5A-D87A-0BD7-2A1C-15C2FD623663}"/>
              </a:ext>
            </a:extLst>
          </p:cNvPr>
          <p:cNvSpPr/>
          <p:nvPr/>
        </p:nvSpPr>
        <p:spPr>
          <a:xfrm>
            <a:off x="7645461" y="2819826"/>
            <a:ext cx="2628900" cy="2604052"/>
          </a:xfrm>
          <a:prstGeom prst="pie">
            <a:avLst>
              <a:gd name="adj1" fmla="val 12525448"/>
              <a:gd name="adj2" fmla="val 16189368"/>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noFill/>
            </a:endParaRPr>
          </a:p>
        </p:txBody>
      </p:sp>
      <p:sp>
        <p:nvSpPr>
          <p:cNvPr id="15" name="フリーフォーム 13324">
            <a:extLst>
              <a:ext uri="{FF2B5EF4-FFF2-40B4-BE49-F238E27FC236}">
                <a16:creationId xmlns:a16="http://schemas.microsoft.com/office/drawing/2014/main" id="{B510E862-CFA4-1554-D79B-372F708939B2}"/>
              </a:ext>
            </a:extLst>
          </p:cNvPr>
          <p:cNvSpPr/>
          <p:nvPr/>
        </p:nvSpPr>
        <p:spPr>
          <a:xfrm>
            <a:off x="2621064" y="2663998"/>
            <a:ext cx="370788" cy="202584"/>
          </a:xfrm>
          <a:custGeom>
            <a:avLst/>
            <a:gdLst>
              <a:gd name="connsiteX0" fmla="*/ 0 w 603848"/>
              <a:gd name="connsiteY0" fmla="*/ 0 h 155275"/>
              <a:gd name="connsiteX1" fmla="*/ 448573 w 603848"/>
              <a:gd name="connsiteY1" fmla="*/ 0 h 155275"/>
              <a:gd name="connsiteX2" fmla="*/ 603848 w 603848"/>
              <a:gd name="connsiteY2" fmla="*/ 155275 h 155275"/>
              <a:gd name="connsiteX0" fmla="*/ 0 w 726070"/>
              <a:gd name="connsiteY0" fmla="*/ 0 h 155275"/>
              <a:gd name="connsiteX1" fmla="*/ 570795 w 726070"/>
              <a:gd name="connsiteY1" fmla="*/ 0 h 155275"/>
              <a:gd name="connsiteX2" fmla="*/ 726070 w 726070"/>
              <a:gd name="connsiteY2" fmla="*/ 155275 h 155275"/>
              <a:gd name="connsiteX0" fmla="*/ 0 w 786395"/>
              <a:gd name="connsiteY0" fmla="*/ 0 h 155275"/>
              <a:gd name="connsiteX1" fmla="*/ 631120 w 786395"/>
              <a:gd name="connsiteY1" fmla="*/ 0 h 155275"/>
              <a:gd name="connsiteX2" fmla="*/ 786395 w 786395"/>
              <a:gd name="connsiteY2" fmla="*/ 155275 h 155275"/>
              <a:gd name="connsiteX0" fmla="*/ 0 w 764170"/>
              <a:gd name="connsiteY0" fmla="*/ 0 h 174325"/>
              <a:gd name="connsiteX1" fmla="*/ 631120 w 764170"/>
              <a:gd name="connsiteY1" fmla="*/ 0 h 174325"/>
              <a:gd name="connsiteX2" fmla="*/ 764170 w 764170"/>
              <a:gd name="connsiteY2" fmla="*/ 174325 h 174325"/>
              <a:gd name="connsiteX0" fmla="*/ 0 w 760995"/>
              <a:gd name="connsiteY0" fmla="*/ 0 h 129875"/>
              <a:gd name="connsiteX1" fmla="*/ 631120 w 760995"/>
              <a:gd name="connsiteY1" fmla="*/ 0 h 129875"/>
              <a:gd name="connsiteX2" fmla="*/ 760995 w 760995"/>
              <a:gd name="connsiteY2" fmla="*/ 129875 h 129875"/>
              <a:gd name="connsiteX0" fmla="*/ 0 w 808620"/>
              <a:gd name="connsiteY0" fmla="*/ 3175 h 129875"/>
              <a:gd name="connsiteX1" fmla="*/ 678745 w 808620"/>
              <a:gd name="connsiteY1" fmla="*/ 0 h 129875"/>
              <a:gd name="connsiteX2" fmla="*/ 808620 w 808620"/>
              <a:gd name="connsiteY2" fmla="*/ 129875 h 129875"/>
              <a:gd name="connsiteX0" fmla="*/ 0 w 821320"/>
              <a:gd name="connsiteY0" fmla="*/ 0 h 129875"/>
              <a:gd name="connsiteX1" fmla="*/ 691445 w 821320"/>
              <a:gd name="connsiteY1" fmla="*/ 0 h 129875"/>
              <a:gd name="connsiteX2" fmla="*/ 821320 w 821320"/>
              <a:gd name="connsiteY2" fmla="*/ 129875 h 129875"/>
              <a:gd name="connsiteX0" fmla="*/ 0 w 745120"/>
              <a:gd name="connsiteY0" fmla="*/ 0 h 56850"/>
              <a:gd name="connsiteX1" fmla="*/ 691445 w 745120"/>
              <a:gd name="connsiteY1" fmla="*/ 0 h 56850"/>
              <a:gd name="connsiteX2" fmla="*/ 745120 w 745120"/>
              <a:gd name="connsiteY2" fmla="*/ 56850 h 56850"/>
              <a:gd name="connsiteX0" fmla="*/ 0 w 808620"/>
              <a:gd name="connsiteY0" fmla="*/ 0 h 136225"/>
              <a:gd name="connsiteX1" fmla="*/ 691445 w 808620"/>
              <a:gd name="connsiteY1" fmla="*/ 0 h 136225"/>
              <a:gd name="connsiteX2" fmla="*/ 808620 w 808620"/>
              <a:gd name="connsiteY2" fmla="*/ 136225 h 136225"/>
              <a:gd name="connsiteX0" fmla="*/ 0 w 992770"/>
              <a:gd name="connsiteY0" fmla="*/ 0 h 136225"/>
              <a:gd name="connsiteX1" fmla="*/ 875595 w 992770"/>
              <a:gd name="connsiteY1" fmla="*/ 0 h 136225"/>
              <a:gd name="connsiteX2" fmla="*/ 992770 w 992770"/>
              <a:gd name="connsiteY2" fmla="*/ 136225 h 136225"/>
              <a:gd name="connsiteX0" fmla="*/ 0 w 334547"/>
              <a:gd name="connsiteY0" fmla="*/ 0 h 136225"/>
              <a:gd name="connsiteX1" fmla="*/ 217372 w 334547"/>
              <a:gd name="connsiteY1" fmla="*/ 0 h 136225"/>
              <a:gd name="connsiteX2" fmla="*/ 334547 w 334547"/>
              <a:gd name="connsiteY2" fmla="*/ 136225 h 136225"/>
            </a:gdLst>
            <a:ahLst/>
            <a:cxnLst>
              <a:cxn ang="0">
                <a:pos x="connsiteX0" y="connsiteY0"/>
              </a:cxn>
              <a:cxn ang="0">
                <a:pos x="connsiteX1" y="connsiteY1"/>
              </a:cxn>
              <a:cxn ang="0">
                <a:pos x="connsiteX2" y="connsiteY2"/>
              </a:cxn>
            </a:cxnLst>
            <a:rect l="l" t="t" r="r" b="b"/>
            <a:pathLst>
              <a:path w="334547" h="136225">
                <a:moveTo>
                  <a:pt x="0" y="0"/>
                </a:moveTo>
                <a:lnTo>
                  <a:pt x="217372" y="0"/>
                </a:lnTo>
                <a:lnTo>
                  <a:pt x="334547" y="136225"/>
                </a:lnTo>
              </a:path>
            </a:pathLst>
          </a:custGeom>
          <a:noFill/>
          <a:ln w="9525" cap="rnd" cmpd="sng" algn="ctr">
            <a:solidFill>
              <a:schemeClr val="accent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sp>
        <p:nvSpPr>
          <p:cNvPr id="20" name="フリーフォーム 13324">
            <a:extLst>
              <a:ext uri="{FF2B5EF4-FFF2-40B4-BE49-F238E27FC236}">
                <a16:creationId xmlns:a16="http://schemas.microsoft.com/office/drawing/2014/main" id="{B7DDECED-EBFE-0A15-67E8-DE596C1DEC0F}"/>
              </a:ext>
            </a:extLst>
          </p:cNvPr>
          <p:cNvSpPr/>
          <p:nvPr/>
        </p:nvSpPr>
        <p:spPr>
          <a:xfrm>
            <a:off x="8521951" y="2697611"/>
            <a:ext cx="370788" cy="202584"/>
          </a:xfrm>
          <a:custGeom>
            <a:avLst/>
            <a:gdLst>
              <a:gd name="connsiteX0" fmla="*/ 0 w 603848"/>
              <a:gd name="connsiteY0" fmla="*/ 0 h 155275"/>
              <a:gd name="connsiteX1" fmla="*/ 448573 w 603848"/>
              <a:gd name="connsiteY1" fmla="*/ 0 h 155275"/>
              <a:gd name="connsiteX2" fmla="*/ 603848 w 603848"/>
              <a:gd name="connsiteY2" fmla="*/ 155275 h 155275"/>
              <a:gd name="connsiteX0" fmla="*/ 0 w 726070"/>
              <a:gd name="connsiteY0" fmla="*/ 0 h 155275"/>
              <a:gd name="connsiteX1" fmla="*/ 570795 w 726070"/>
              <a:gd name="connsiteY1" fmla="*/ 0 h 155275"/>
              <a:gd name="connsiteX2" fmla="*/ 726070 w 726070"/>
              <a:gd name="connsiteY2" fmla="*/ 155275 h 155275"/>
              <a:gd name="connsiteX0" fmla="*/ 0 w 786395"/>
              <a:gd name="connsiteY0" fmla="*/ 0 h 155275"/>
              <a:gd name="connsiteX1" fmla="*/ 631120 w 786395"/>
              <a:gd name="connsiteY1" fmla="*/ 0 h 155275"/>
              <a:gd name="connsiteX2" fmla="*/ 786395 w 786395"/>
              <a:gd name="connsiteY2" fmla="*/ 155275 h 155275"/>
              <a:gd name="connsiteX0" fmla="*/ 0 w 764170"/>
              <a:gd name="connsiteY0" fmla="*/ 0 h 174325"/>
              <a:gd name="connsiteX1" fmla="*/ 631120 w 764170"/>
              <a:gd name="connsiteY1" fmla="*/ 0 h 174325"/>
              <a:gd name="connsiteX2" fmla="*/ 764170 w 764170"/>
              <a:gd name="connsiteY2" fmla="*/ 174325 h 174325"/>
              <a:gd name="connsiteX0" fmla="*/ 0 w 760995"/>
              <a:gd name="connsiteY0" fmla="*/ 0 h 129875"/>
              <a:gd name="connsiteX1" fmla="*/ 631120 w 760995"/>
              <a:gd name="connsiteY1" fmla="*/ 0 h 129875"/>
              <a:gd name="connsiteX2" fmla="*/ 760995 w 760995"/>
              <a:gd name="connsiteY2" fmla="*/ 129875 h 129875"/>
              <a:gd name="connsiteX0" fmla="*/ 0 w 808620"/>
              <a:gd name="connsiteY0" fmla="*/ 3175 h 129875"/>
              <a:gd name="connsiteX1" fmla="*/ 678745 w 808620"/>
              <a:gd name="connsiteY1" fmla="*/ 0 h 129875"/>
              <a:gd name="connsiteX2" fmla="*/ 808620 w 808620"/>
              <a:gd name="connsiteY2" fmla="*/ 129875 h 129875"/>
              <a:gd name="connsiteX0" fmla="*/ 0 w 821320"/>
              <a:gd name="connsiteY0" fmla="*/ 0 h 129875"/>
              <a:gd name="connsiteX1" fmla="*/ 691445 w 821320"/>
              <a:gd name="connsiteY1" fmla="*/ 0 h 129875"/>
              <a:gd name="connsiteX2" fmla="*/ 821320 w 821320"/>
              <a:gd name="connsiteY2" fmla="*/ 129875 h 129875"/>
              <a:gd name="connsiteX0" fmla="*/ 0 w 745120"/>
              <a:gd name="connsiteY0" fmla="*/ 0 h 56850"/>
              <a:gd name="connsiteX1" fmla="*/ 691445 w 745120"/>
              <a:gd name="connsiteY1" fmla="*/ 0 h 56850"/>
              <a:gd name="connsiteX2" fmla="*/ 745120 w 745120"/>
              <a:gd name="connsiteY2" fmla="*/ 56850 h 56850"/>
              <a:gd name="connsiteX0" fmla="*/ 0 w 808620"/>
              <a:gd name="connsiteY0" fmla="*/ 0 h 136225"/>
              <a:gd name="connsiteX1" fmla="*/ 691445 w 808620"/>
              <a:gd name="connsiteY1" fmla="*/ 0 h 136225"/>
              <a:gd name="connsiteX2" fmla="*/ 808620 w 808620"/>
              <a:gd name="connsiteY2" fmla="*/ 136225 h 136225"/>
              <a:gd name="connsiteX0" fmla="*/ 0 w 992770"/>
              <a:gd name="connsiteY0" fmla="*/ 0 h 136225"/>
              <a:gd name="connsiteX1" fmla="*/ 875595 w 992770"/>
              <a:gd name="connsiteY1" fmla="*/ 0 h 136225"/>
              <a:gd name="connsiteX2" fmla="*/ 992770 w 992770"/>
              <a:gd name="connsiteY2" fmla="*/ 136225 h 136225"/>
              <a:gd name="connsiteX0" fmla="*/ 0 w 334547"/>
              <a:gd name="connsiteY0" fmla="*/ 0 h 136225"/>
              <a:gd name="connsiteX1" fmla="*/ 217372 w 334547"/>
              <a:gd name="connsiteY1" fmla="*/ 0 h 136225"/>
              <a:gd name="connsiteX2" fmla="*/ 334547 w 334547"/>
              <a:gd name="connsiteY2" fmla="*/ 136225 h 136225"/>
            </a:gdLst>
            <a:ahLst/>
            <a:cxnLst>
              <a:cxn ang="0">
                <a:pos x="connsiteX0" y="connsiteY0"/>
              </a:cxn>
              <a:cxn ang="0">
                <a:pos x="connsiteX1" y="connsiteY1"/>
              </a:cxn>
              <a:cxn ang="0">
                <a:pos x="connsiteX2" y="connsiteY2"/>
              </a:cxn>
            </a:cxnLst>
            <a:rect l="l" t="t" r="r" b="b"/>
            <a:pathLst>
              <a:path w="334547" h="136225">
                <a:moveTo>
                  <a:pt x="0" y="0"/>
                </a:moveTo>
                <a:lnTo>
                  <a:pt x="217372" y="0"/>
                </a:lnTo>
                <a:lnTo>
                  <a:pt x="334547" y="136225"/>
                </a:lnTo>
              </a:path>
            </a:pathLst>
          </a:custGeom>
          <a:noFill/>
          <a:ln w="9525" cap="rnd" cmpd="sng" algn="ctr">
            <a:solidFill>
              <a:schemeClr val="accent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pic>
        <p:nvPicPr>
          <p:cNvPr id="7" name="図 6">
            <a:extLst>
              <a:ext uri="{FF2B5EF4-FFF2-40B4-BE49-F238E27FC236}">
                <a16:creationId xmlns:a16="http://schemas.microsoft.com/office/drawing/2014/main" id="{66BC1849-C5AB-8764-DA17-89A0787425C4}"/>
              </a:ext>
            </a:extLst>
          </p:cNvPr>
          <p:cNvPicPr>
            <a:picLocks noChangeAspect="1"/>
          </p:cNvPicPr>
          <p:nvPr/>
        </p:nvPicPr>
        <p:blipFill>
          <a:blip r:embed="rId5"/>
          <a:stretch>
            <a:fillRect/>
          </a:stretch>
        </p:blipFill>
        <p:spPr>
          <a:xfrm>
            <a:off x="7162516" y="3001317"/>
            <a:ext cx="315778" cy="544872"/>
          </a:xfrm>
          <a:prstGeom prst="rect">
            <a:avLst/>
          </a:prstGeom>
        </p:spPr>
      </p:pic>
      <p:pic>
        <p:nvPicPr>
          <p:cNvPr id="8" name="図 7">
            <a:extLst>
              <a:ext uri="{FF2B5EF4-FFF2-40B4-BE49-F238E27FC236}">
                <a16:creationId xmlns:a16="http://schemas.microsoft.com/office/drawing/2014/main" id="{25B708FA-ACF4-3570-FB37-389C2BDC9CC5}"/>
              </a:ext>
            </a:extLst>
          </p:cNvPr>
          <p:cNvPicPr>
            <a:picLocks noChangeAspect="1"/>
          </p:cNvPicPr>
          <p:nvPr/>
        </p:nvPicPr>
        <p:blipFill>
          <a:blip r:embed="rId6"/>
          <a:srcRect/>
          <a:stretch/>
        </p:blipFill>
        <p:spPr>
          <a:xfrm>
            <a:off x="4594137" y="3054081"/>
            <a:ext cx="549625" cy="492108"/>
          </a:xfrm>
          <a:prstGeom prst="rect">
            <a:avLst/>
          </a:prstGeom>
        </p:spPr>
      </p:pic>
    </p:spTree>
    <p:extLst>
      <p:ext uri="{BB962C8B-B14F-4D97-AF65-F5344CB8AC3E}">
        <p14:creationId xmlns:p14="http://schemas.microsoft.com/office/powerpoint/2010/main" val="102446980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EB43C8-11B7-F371-21CE-78CAD9CA4EF8}"/>
            </a:ext>
          </a:extLst>
        </p:cNvPr>
        <p:cNvGrpSpPr/>
        <p:nvPr/>
      </p:nvGrpSpPr>
      <p:grpSpPr>
        <a:xfrm>
          <a:off x="0" y="0"/>
          <a:ext cx="0" cy="0"/>
          <a:chOff x="0" y="0"/>
          <a:chExt cx="0" cy="0"/>
        </a:xfrm>
      </p:grpSpPr>
      <p:sp>
        <p:nvSpPr>
          <p:cNvPr id="71" name="正方形/長方形 70">
            <a:extLst>
              <a:ext uri="{FF2B5EF4-FFF2-40B4-BE49-F238E27FC236}">
                <a16:creationId xmlns:a16="http://schemas.microsoft.com/office/drawing/2014/main" id="{689E0479-D8C1-3294-3A49-46F23D48BFE0}"/>
              </a:ext>
            </a:extLst>
          </p:cNvPr>
          <p:cNvSpPr/>
          <p:nvPr/>
        </p:nvSpPr>
        <p:spPr>
          <a:xfrm>
            <a:off x="8113287" y="2114291"/>
            <a:ext cx="3437697" cy="4015047"/>
          </a:xfrm>
          <a:prstGeom prst="rect">
            <a:avLst/>
          </a:prstGeom>
          <a:solidFill>
            <a:srgbClr val="00003E">
              <a:alpha val="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08840E95-DD93-EEB7-FB25-4875BE28A9BF}"/>
              </a:ext>
            </a:extLst>
          </p:cNvPr>
          <p:cNvSpPr>
            <a:spLocks noGrp="1"/>
          </p:cNvSpPr>
          <p:nvPr>
            <p:ph type="ctrTitle"/>
          </p:nvPr>
        </p:nvSpPr>
        <p:spPr/>
        <p:txBody>
          <a:bodyPr/>
          <a:lstStyle/>
          <a:p>
            <a:r>
              <a:rPr lang="en-US" altLang="ja-JP" dirty="0"/>
              <a:t>Yahoo! JAPAN</a:t>
            </a:r>
            <a:r>
              <a:rPr lang="ja-JP" altLang="en-US" dirty="0"/>
              <a:t>トップページ　トピックス</a:t>
            </a:r>
            <a:r>
              <a:rPr lang="en-US" altLang="ja-JP" dirty="0"/>
              <a:t>PR</a:t>
            </a:r>
            <a:r>
              <a:rPr lang="ja-JP" altLang="en-US" dirty="0"/>
              <a:t>　使い分け方法</a:t>
            </a:r>
            <a:endParaRPr kumimoji="1" lang="ja-JP" altLang="en-US" dirty="0"/>
          </a:p>
        </p:txBody>
      </p:sp>
      <p:sp>
        <p:nvSpPr>
          <p:cNvPr id="3" name="テキスト プレースホルダー 2">
            <a:extLst>
              <a:ext uri="{FF2B5EF4-FFF2-40B4-BE49-F238E27FC236}">
                <a16:creationId xmlns:a16="http://schemas.microsoft.com/office/drawing/2014/main" id="{EC7C06DF-7BCB-1103-C23E-2A7A1929D603}"/>
              </a:ext>
            </a:extLst>
          </p:cNvPr>
          <p:cNvSpPr>
            <a:spLocks noGrp="1"/>
          </p:cNvSpPr>
          <p:nvPr>
            <p:ph type="body" sz="quarter" idx="10"/>
          </p:nvPr>
        </p:nvSpPr>
        <p:spPr>
          <a:xfrm>
            <a:off x="587374" y="1098189"/>
            <a:ext cx="11065151" cy="792088"/>
          </a:xfrm>
        </p:spPr>
        <p:txBody>
          <a:bodyPr/>
          <a:lstStyle/>
          <a:p>
            <a:r>
              <a:rPr kumimoji="1" lang="ja-JP" altLang="en-US" sz="1800" dirty="0"/>
              <a:t>トピックス</a:t>
            </a:r>
            <a:r>
              <a:rPr kumimoji="1" lang="en-US" altLang="ja-JP" sz="1800" dirty="0"/>
              <a:t>PR</a:t>
            </a:r>
            <a:r>
              <a:rPr kumimoji="1" lang="ja-JP" altLang="en-US" sz="1800" dirty="0"/>
              <a:t>は</a:t>
            </a:r>
            <a:r>
              <a:rPr lang="ja-JP" altLang="en-US" sz="1800" dirty="0"/>
              <a:t>デバイス別に商品が分かれています。訴求内容に合わせてご活用ください。</a:t>
            </a:r>
            <a:endParaRPr kumimoji="1" lang="en-US" altLang="ja-JP" sz="1800" dirty="0"/>
          </a:p>
        </p:txBody>
      </p:sp>
      <p:sp>
        <p:nvSpPr>
          <p:cNvPr id="5" name="正方形/長方形 4">
            <a:extLst>
              <a:ext uri="{FF2B5EF4-FFF2-40B4-BE49-F238E27FC236}">
                <a16:creationId xmlns:a16="http://schemas.microsoft.com/office/drawing/2014/main" id="{2327303D-7019-B20D-B338-C72084D4C77B}"/>
              </a:ext>
            </a:extLst>
          </p:cNvPr>
          <p:cNvSpPr/>
          <p:nvPr/>
        </p:nvSpPr>
        <p:spPr>
          <a:xfrm>
            <a:off x="4377151" y="2145509"/>
            <a:ext cx="3452399" cy="4015047"/>
          </a:xfrm>
          <a:prstGeom prst="rect">
            <a:avLst/>
          </a:prstGeom>
          <a:solidFill>
            <a:srgbClr val="00003E">
              <a:alpha val="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正方形/長方形 6">
            <a:extLst>
              <a:ext uri="{FF2B5EF4-FFF2-40B4-BE49-F238E27FC236}">
                <a16:creationId xmlns:a16="http://schemas.microsoft.com/office/drawing/2014/main" id="{80C913B2-7E0A-C164-BAE9-67B7CC1AE17B}"/>
              </a:ext>
            </a:extLst>
          </p:cNvPr>
          <p:cNvSpPr/>
          <p:nvPr/>
        </p:nvSpPr>
        <p:spPr>
          <a:xfrm>
            <a:off x="614199" y="2145509"/>
            <a:ext cx="3491346" cy="4015047"/>
          </a:xfrm>
          <a:prstGeom prst="rect">
            <a:avLst/>
          </a:prstGeom>
          <a:solidFill>
            <a:srgbClr val="00003E">
              <a:alpha val="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テキスト ボックス 15">
            <a:extLst>
              <a:ext uri="{FF2B5EF4-FFF2-40B4-BE49-F238E27FC236}">
                <a16:creationId xmlns:a16="http://schemas.microsoft.com/office/drawing/2014/main" id="{9A9AD336-C62B-340D-0904-E9A7117AFF39}"/>
              </a:ext>
            </a:extLst>
          </p:cNvPr>
          <p:cNvSpPr txBox="1"/>
          <p:nvPr/>
        </p:nvSpPr>
        <p:spPr>
          <a:xfrm>
            <a:off x="587374" y="4411029"/>
            <a:ext cx="1248301" cy="600164"/>
          </a:xfrm>
          <a:prstGeom prst="rect">
            <a:avLst/>
          </a:prstGeom>
          <a:noFill/>
        </p:spPr>
        <p:txBody>
          <a:bodyPr wrap="square">
            <a:spAutoFit/>
          </a:bodyPr>
          <a:lstStyle/>
          <a:p>
            <a:pPr algn="ctr" eaLnBrk="1" fontAlgn="auto" hangingPunct="1">
              <a:spcBef>
                <a:spcPts val="0"/>
              </a:spcBef>
              <a:spcAft>
                <a:spcPts val="0"/>
              </a:spcAft>
            </a:pPr>
            <a:r>
              <a:rPr lang="en-US" altLang="ja-JP" sz="1100" dirty="0">
                <a:solidFill>
                  <a:srgbClr val="545454"/>
                </a:solidFill>
                <a:latin typeface="メイリオ" panose="020B0604030504040204" pitchFamily="50" charset="-128"/>
                <a:ea typeface="メイリオ" panose="020B0604030504040204" pitchFamily="50" charset="-128"/>
              </a:rPr>
              <a:t>SP</a:t>
            </a:r>
            <a:r>
              <a:rPr lang="ja-JP" altLang="en-US" sz="1100" dirty="0">
                <a:solidFill>
                  <a:srgbClr val="545454"/>
                </a:solidFill>
                <a:latin typeface="メイリオ" panose="020B0604030504040204" pitchFamily="50" charset="-128"/>
                <a:ea typeface="メイリオ" panose="020B0604030504040204" pitchFamily="50" charset="-128"/>
              </a:rPr>
              <a:t>または</a:t>
            </a:r>
            <a:r>
              <a:rPr lang="en-US" altLang="ja-JP" sz="1100" dirty="0">
                <a:solidFill>
                  <a:srgbClr val="545454"/>
                </a:solidFill>
                <a:latin typeface="メイリオ" panose="020B0604030504040204" pitchFamily="50" charset="-128"/>
                <a:ea typeface="メイリオ" panose="020B0604030504040204" pitchFamily="50" charset="-128"/>
              </a:rPr>
              <a:t>PC</a:t>
            </a:r>
            <a:r>
              <a:rPr lang="ja-JP" altLang="en-US" sz="1100" dirty="0">
                <a:solidFill>
                  <a:srgbClr val="545454"/>
                </a:solidFill>
                <a:latin typeface="メイリオ" panose="020B0604030504040204" pitchFamily="50" charset="-128"/>
                <a:ea typeface="メイリオ" panose="020B0604030504040204" pitchFamily="50" charset="-128"/>
              </a:rPr>
              <a:t>の</a:t>
            </a:r>
            <a:endParaRPr lang="en-US" altLang="ja-JP" sz="1100" dirty="0">
              <a:solidFill>
                <a:srgbClr val="545454"/>
              </a:solidFill>
              <a:latin typeface="メイリオ" panose="020B0604030504040204" pitchFamily="50" charset="-128"/>
              <a:ea typeface="メイリオ" panose="020B0604030504040204" pitchFamily="50" charset="-128"/>
            </a:endParaRPr>
          </a:p>
          <a:p>
            <a:pPr algn="ctr" eaLnBrk="1" fontAlgn="auto" hangingPunct="1">
              <a:spcBef>
                <a:spcPts val="0"/>
              </a:spcBef>
              <a:spcAft>
                <a:spcPts val="0"/>
              </a:spcAft>
            </a:pPr>
            <a:r>
              <a:rPr lang="ja-JP" altLang="en-US" sz="1100" dirty="0">
                <a:solidFill>
                  <a:srgbClr val="545454"/>
                </a:solidFill>
                <a:latin typeface="メイリオ" panose="020B0604030504040204" pitchFamily="50" charset="-128"/>
                <a:ea typeface="メイリオ" panose="020B0604030504040204" pitchFamily="50" charset="-128"/>
              </a:rPr>
              <a:t>初回訪問時に</a:t>
            </a:r>
            <a:endParaRPr lang="en-US" altLang="ja-JP" sz="1100" dirty="0">
              <a:solidFill>
                <a:srgbClr val="545454"/>
              </a:solidFill>
              <a:latin typeface="メイリオ" panose="020B0604030504040204" pitchFamily="50" charset="-128"/>
              <a:ea typeface="メイリオ" panose="020B0604030504040204" pitchFamily="50" charset="-128"/>
            </a:endParaRPr>
          </a:p>
          <a:p>
            <a:pPr algn="ctr" eaLnBrk="1" fontAlgn="auto" hangingPunct="1">
              <a:spcBef>
                <a:spcPts val="0"/>
              </a:spcBef>
              <a:spcAft>
                <a:spcPts val="0"/>
              </a:spcAft>
            </a:pPr>
            <a:r>
              <a:rPr lang="en-US" altLang="ja-JP" sz="1100" dirty="0">
                <a:solidFill>
                  <a:srgbClr val="545454"/>
                </a:solidFill>
                <a:latin typeface="メイリオ" panose="020B0604030504040204" pitchFamily="50" charset="-128"/>
                <a:ea typeface="メイリオ" panose="020B0604030504040204" pitchFamily="50" charset="-128"/>
              </a:rPr>
              <a:t>1</a:t>
            </a:r>
            <a:r>
              <a:rPr lang="ja-JP" altLang="en-US" sz="1100" dirty="0">
                <a:solidFill>
                  <a:srgbClr val="545454"/>
                </a:solidFill>
                <a:latin typeface="メイリオ" panose="020B0604030504040204" pitchFamily="50" charset="-128"/>
                <a:ea typeface="メイリオ" panose="020B0604030504040204" pitchFamily="50" charset="-128"/>
              </a:rPr>
              <a:t>回表示</a:t>
            </a:r>
            <a:endParaRPr lang="en-US" altLang="ja-JP" sz="1100" dirty="0">
              <a:solidFill>
                <a:srgbClr val="545454"/>
              </a:solidFill>
              <a:latin typeface="メイリオ" panose="020B0604030504040204" pitchFamily="50" charset="-128"/>
              <a:ea typeface="メイリオ" panose="020B0604030504040204" pitchFamily="50" charset="-128"/>
            </a:endParaRPr>
          </a:p>
        </p:txBody>
      </p:sp>
      <p:sp>
        <p:nvSpPr>
          <p:cNvPr id="17" name="テキスト ボックス 16">
            <a:extLst>
              <a:ext uri="{FF2B5EF4-FFF2-40B4-BE49-F238E27FC236}">
                <a16:creationId xmlns:a16="http://schemas.microsoft.com/office/drawing/2014/main" id="{C79D2FE1-DB67-00D4-2BAC-98B05D5E7062}"/>
              </a:ext>
            </a:extLst>
          </p:cNvPr>
          <p:cNvSpPr txBox="1"/>
          <p:nvPr/>
        </p:nvSpPr>
        <p:spPr>
          <a:xfrm>
            <a:off x="587374" y="2318869"/>
            <a:ext cx="3503934" cy="338554"/>
          </a:xfrm>
          <a:prstGeom prst="rect">
            <a:avLst/>
          </a:prstGeom>
          <a:noFill/>
        </p:spPr>
        <p:txBody>
          <a:bodyPr wrap="square" rtlCol="0">
            <a:spAutoFit/>
          </a:bodyPr>
          <a:lstStyle/>
          <a:p>
            <a:pPr algn="ctr"/>
            <a:r>
              <a:rPr kumimoji="1" lang="ja-JP" altLang="en-US" sz="1600" b="1" dirty="0">
                <a:solidFill>
                  <a:schemeClr val="tx1">
                    <a:lumMod val="65000"/>
                    <a:lumOff val="35000"/>
                  </a:schemeClr>
                </a:solidFill>
                <a:latin typeface="+mn-ea"/>
                <a:ea typeface="+mn-ea"/>
              </a:rPr>
              <a:t>トップページ　トピックス</a:t>
            </a:r>
            <a:r>
              <a:rPr kumimoji="1" lang="en-US" altLang="ja-JP" sz="1600" b="1" dirty="0">
                <a:solidFill>
                  <a:schemeClr val="tx1">
                    <a:lumMod val="65000"/>
                    <a:lumOff val="35000"/>
                  </a:schemeClr>
                </a:solidFill>
                <a:latin typeface="+mn-ea"/>
                <a:ea typeface="+mn-ea"/>
              </a:rPr>
              <a:t>PR</a:t>
            </a:r>
            <a:r>
              <a:rPr kumimoji="1" lang="ja-JP" altLang="en-US" sz="1600" b="1" dirty="0">
                <a:solidFill>
                  <a:schemeClr val="tx1">
                    <a:lumMod val="65000"/>
                    <a:lumOff val="35000"/>
                  </a:schemeClr>
                </a:solidFill>
                <a:latin typeface="+mn-ea"/>
                <a:ea typeface="+mn-ea"/>
              </a:rPr>
              <a:t>　</a:t>
            </a:r>
            <a:r>
              <a:rPr lang="en-US" altLang="ja-JP" sz="1600" b="1" dirty="0">
                <a:solidFill>
                  <a:srgbClr val="C00000"/>
                </a:solidFill>
                <a:latin typeface="+mn-ea"/>
                <a:ea typeface="+mn-ea"/>
              </a:rPr>
              <a:t>MD</a:t>
            </a:r>
            <a:endParaRPr kumimoji="1" lang="en-US" altLang="ja-JP" sz="1600" b="1" dirty="0">
              <a:solidFill>
                <a:srgbClr val="C00000"/>
              </a:solidFill>
              <a:latin typeface="+mn-ea"/>
              <a:ea typeface="+mn-ea"/>
            </a:endParaRPr>
          </a:p>
        </p:txBody>
      </p:sp>
      <p:sp>
        <p:nvSpPr>
          <p:cNvPr id="18" name="テキスト ボックス 17">
            <a:extLst>
              <a:ext uri="{FF2B5EF4-FFF2-40B4-BE49-F238E27FC236}">
                <a16:creationId xmlns:a16="http://schemas.microsoft.com/office/drawing/2014/main" id="{54F35D85-2782-0B12-359C-A1B522AFE70E}"/>
              </a:ext>
            </a:extLst>
          </p:cNvPr>
          <p:cNvSpPr txBox="1"/>
          <p:nvPr/>
        </p:nvSpPr>
        <p:spPr>
          <a:xfrm>
            <a:off x="8113941" y="2321080"/>
            <a:ext cx="3503934" cy="338554"/>
          </a:xfrm>
          <a:prstGeom prst="rect">
            <a:avLst/>
          </a:prstGeom>
          <a:noFill/>
        </p:spPr>
        <p:txBody>
          <a:bodyPr wrap="square" rtlCol="0">
            <a:spAutoFit/>
          </a:bodyPr>
          <a:lstStyle/>
          <a:p>
            <a:pPr algn="ctr"/>
            <a:r>
              <a:rPr kumimoji="1" lang="ja-JP" altLang="en-US" sz="1600" b="1" dirty="0">
                <a:solidFill>
                  <a:schemeClr val="tx1">
                    <a:lumMod val="65000"/>
                    <a:lumOff val="35000"/>
                  </a:schemeClr>
                </a:solidFill>
                <a:latin typeface="+mn-ea"/>
                <a:ea typeface="+mn-ea"/>
              </a:rPr>
              <a:t>トップページ　トピックス</a:t>
            </a:r>
            <a:r>
              <a:rPr kumimoji="1" lang="en-US" altLang="ja-JP" sz="1600" b="1" dirty="0">
                <a:solidFill>
                  <a:schemeClr val="tx1">
                    <a:lumMod val="65000"/>
                    <a:lumOff val="35000"/>
                  </a:schemeClr>
                </a:solidFill>
                <a:latin typeface="+mn-ea"/>
                <a:ea typeface="+mn-ea"/>
              </a:rPr>
              <a:t>PR</a:t>
            </a:r>
            <a:r>
              <a:rPr kumimoji="1" lang="ja-JP" altLang="en-US" sz="1600" b="1" dirty="0">
                <a:solidFill>
                  <a:schemeClr val="tx1">
                    <a:lumMod val="65000"/>
                    <a:lumOff val="35000"/>
                  </a:schemeClr>
                </a:solidFill>
                <a:latin typeface="+mn-ea"/>
                <a:ea typeface="+mn-ea"/>
              </a:rPr>
              <a:t>　</a:t>
            </a:r>
            <a:r>
              <a:rPr kumimoji="1" lang="en-US" altLang="ja-JP" sz="1600" b="1" dirty="0">
                <a:solidFill>
                  <a:srgbClr val="C00000"/>
                </a:solidFill>
                <a:latin typeface="+mn-ea"/>
                <a:ea typeface="+mn-ea"/>
              </a:rPr>
              <a:t>PC</a:t>
            </a:r>
          </a:p>
        </p:txBody>
      </p:sp>
      <p:sp>
        <p:nvSpPr>
          <p:cNvPr id="40" name="テキスト ボックス 39">
            <a:extLst>
              <a:ext uri="{FF2B5EF4-FFF2-40B4-BE49-F238E27FC236}">
                <a16:creationId xmlns:a16="http://schemas.microsoft.com/office/drawing/2014/main" id="{2D17CCC4-E9A1-8BC1-3077-0C513DD74E17}"/>
              </a:ext>
            </a:extLst>
          </p:cNvPr>
          <p:cNvSpPr txBox="1"/>
          <p:nvPr/>
        </p:nvSpPr>
        <p:spPr>
          <a:xfrm>
            <a:off x="802399" y="5361558"/>
            <a:ext cx="3114945" cy="584775"/>
          </a:xfrm>
          <a:prstGeom prst="rect">
            <a:avLst/>
          </a:prstGeom>
          <a:noFill/>
        </p:spPr>
        <p:txBody>
          <a:bodyPr wrap="square" rtlCol="0">
            <a:spAutoFit/>
          </a:bodyPr>
          <a:lstStyle/>
          <a:p>
            <a:pPr algn="ctr"/>
            <a:r>
              <a:rPr kumimoji="1" lang="ja-JP" altLang="en-US" sz="1600" b="1" dirty="0">
                <a:solidFill>
                  <a:schemeClr val="tx1">
                    <a:lumMod val="65000"/>
                    <a:lumOff val="35000"/>
                  </a:schemeClr>
                </a:solidFill>
                <a:latin typeface="+mn-ea"/>
                <a:ea typeface="+mn-ea"/>
              </a:rPr>
              <a:t>ヤフートピックス面を訪れる</a:t>
            </a:r>
            <a:endParaRPr kumimoji="1" lang="en-US" altLang="ja-JP" sz="1600" b="1" dirty="0">
              <a:solidFill>
                <a:schemeClr val="tx1">
                  <a:lumMod val="65000"/>
                  <a:lumOff val="35000"/>
                </a:schemeClr>
              </a:solidFill>
              <a:latin typeface="+mn-ea"/>
              <a:ea typeface="+mn-ea"/>
            </a:endParaRPr>
          </a:p>
          <a:p>
            <a:pPr algn="ctr"/>
            <a:r>
              <a:rPr kumimoji="1" lang="ja-JP" altLang="en-US" sz="1600" b="1" dirty="0">
                <a:solidFill>
                  <a:schemeClr val="tx1">
                    <a:lumMod val="65000"/>
                    <a:lumOff val="35000"/>
                  </a:schemeClr>
                </a:solidFill>
                <a:latin typeface="+mn-ea"/>
                <a:ea typeface="+mn-ea"/>
              </a:rPr>
              <a:t>全てのユーザーにリーチ</a:t>
            </a:r>
            <a:endParaRPr kumimoji="1" lang="en-US" altLang="ja-JP" sz="1600" b="1" dirty="0">
              <a:solidFill>
                <a:schemeClr val="tx1">
                  <a:lumMod val="65000"/>
                  <a:lumOff val="35000"/>
                </a:schemeClr>
              </a:solidFill>
              <a:latin typeface="+mn-ea"/>
              <a:ea typeface="+mn-ea"/>
            </a:endParaRPr>
          </a:p>
        </p:txBody>
      </p:sp>
      <p:pic>
        <p:nvPicPr>
          <p:cNvPr id="4" name="図 3" descr="グラフィカル ユーザー インターフェイス, アプリケーション&#10;&#10;自動的に生成された説明">
            <a:extLst>
              <a:ext uri="{FF2B5EF4-FFF2-40B4-BE49-F238E27FC236}">
                <a16:creationId xmlns:a16="http://schemas.microsoft.com/office/drawing/2014/main" id="{94A81C5F-A838-A2E3-0584-D5CC3F091915}"/>
              </a:ext>
            </a:extLst>
          </p:cNvPr>
          <p:cNvPicPr>
            <a:picLocks noChangeAspect="1"/>
          </p:cNvPicPr>
          <p:nvPr/>
        </p:nvPicPr>
        <p:blipFill>
          <a:blip r:embed="rId3"/>
          <a:stretch>
            <a:fillRect/>
          </a:stretch>
        </p:blipFill>
        <p:spPr>
          <a:xfrm>
            <a:off x="1891773" y="3475640"/>
            <a:ext cx="1788042" cy="1476365"/>
          </a:xfrm>
          <a:prstGeom prst="rect">
            <a:avLst/>
          </a:prstGeom>
          <a:ln w="3175">
            <a:solidFill>
              <a:schemeClr val="bg1">
                <a:lumMod val="65000"/>
              </a:schemeClr>
            </a:solidFill>
          </a:ln>
        </p:spPr>
      </p:pic>
      <p:pic>
        <p:nvPicPr>
          <p:cNvPr id="6" name="図 5"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6812D59E-500E-C8C3-318D-6D53FA76EDBA}"/>
              </a:ext>
            </a:extLst>
          </p:cNvPr>
          <p:cNvPicPr>
            <a:picLocks noChangeAspect="1"/>
          </p:cNvPicPr>
          <p:nvPr/>
        </p:nvPicPr>
        <p:blipFill>
          <a:blip r:embed="rId4"/>
          <a:srcRect b="20871"/>
          <a:stretch/>
        </p:blipFill>
        <p:spPr>
          <a:xfrm>
            <a:off x="3194378" y="2920427"/>
            <a:ext cx="761745" cy="1476365"/>
          </a:xfrm>
          <a:prstGeom prst="rect">
            <a:avLst/>
          </a:prstGeom>
          <a:ln w="3175">
            <a:solidFill>
              <a:schemeClr val="bg1">
                <a:lumMod val="65000"/>
              </a:schemeClr>
            </a:solidFill>
          </a:ln>
        </p:spPr>
      </p:pic>
      <p:grpSp>
        <p:nvGrpSpPr>
          <p:cNvPr id="11" name="グループ化 10">
            <a:extLst>
              <a:ext uri="{FF2B5EF4-FFF2-40B4-BE49-F238E27FC236}">
                <a16:creationId xmlns:a16="http://schemas.microsoft.com/office/drawing/2014/main" id="{B488445C-2EF1-8584-0D55-5DE277D2E957}"/>
              </a:ext>
            </a:extLst>
          </p:cNvPr>
          <p:cNvGrpSpPr/>
          <p:nvPr/>
        </p:nvGrpSpPr>
        <p:grpSpPr>
          <a:xfrm>
            <a:off x="8168480" y="3214862"/>
            <a:ext cx="3510869" cy="2704416"/>
            <a:chOff x="4490258" y="3336708"/>
            <a:chExt cx="3510869" cy="2704416"/>
          </a:xfrm>
        </p:grpSpPr>
        <p:sp>
          <p:nvSpPr>
            <p:cNvPr id="25" name="テキスト ボックス 24">
              <a:extLst>
                <a:ext uri="{FF2B5EF4-FFF2-40B4-BE49-F238E27FC236}">
                  <a16:creationId xmlns:a16="http://schemas.microsoft.com/office/drawing/2014/main" id="{BAF745F8-E172-8221-AE0A-7637EFC4C184}"/>
                </a:ext>
              </a:extLst>
            </p:cNvPr>
            <p:cNvSpPr txBox="1"/>
            <p:nvPr/>
          </p:nvSpPr>
          <p:spPr>
            <a:xfrm>
              <a:off x="4541866" y="4370015"/>
              <a:ext cx="1248301" cy="430887"/>
            </a:xfrm>
            <a:prstGeom prst="rect">
              <a:avLst/>
            </a:prstGeom>
            <a:noFill/>
          </p:spPr>
          <p:txBody>
            <a:bodyPr wrap="square">
              <a:spAutoFit/>
            </a:bodyPr>
            <a:lstStyle/>
            <a:p>
              <a:pPr algn="ctr" eaLnBrk="1" fontAlgn="auto" hangingPunct="1">
                <a:spcBef>
                  <a:spcPts val="0"/>
                </a:spcBef>
                <a:spcAft>
                  <a:spcPts val="0"/>
                </a:spcAft>
              </a:pPr>
              <a:r>
                <a:rPr lang="en-US" altLang="ja-JP" sz="1100">
                  <a:solidFill>
                    <a:srgbClr val="545454"/>
                  </a:solidFill>
                  <a:latin typeface="メイリオ" panose="020B0604030504040204" pitchFamily="50" charset="-128"/>
                  <a:ea typeface="メイリオ" panose="020B0604030504040204" pitchFamily="50" charset="-128"/>
                </a:rPr>
                <a:t>4</a:t>
              </a:r>
              <a:r>
                <a:rPr lang="ja-JP" altLang="en-US" sz="1100">
                  <a:solidFill>
                    <a:srgbClr val="545454"/>
                  </a:solidFill>
                  <a:latin typeface="メイリオ" panose="020B0604030504040204" pitchFamily="50" charset="-128"/>
                  <a:ea typeface="メイリオ" panose="020B0604030504040204" pitchFamily="50" charset="-128"/>
                </a:rPr>
                <a:t>回目の</a:t>
              </a:r>
              <a:endParaRPr lang="en-US" altLang="ja-JP" sz="1100">
                <a:solidFill>
                  <a:srgbClr val="545454"/>
                </a:solidFill>
                <a:latin typeface="メイリオ" panose="020B0604030504040204" pitchFamily="50" charset="-128"/>
                <a:ea typeface="メイリオ" panose="020B0604030504040204" pitchFamily="50" charset="-128"/>
              </a:endParaRPr>
            </a:p>
            <a:p>
              <a:pPr algn="ctr" eaLnBrk="1" fontAlgn="auto" hangingPunct="1">
                <a:spcBef>
                  <a:spcPts val="0"/>
                </a:spcBef>
                <a:spcAft>
                  <a:spcPts val="0"/>
                </a:spcAft>
              </a:pPr>
              <a:r>
                <a:rPr lang="ja-JP" altLang="en-US" sz="1100">
                  <a:solidFill>
                    <a:srgbClr val="545454"/>
                  </a:solidFill>
                  <a:latin typeface="メイリオ" panose="020B0604030504040204" pitchFamily="50" charset="-128"/>
                  <a:ea typeface="メイリオ" panose="020B0604030504040204" pitchFamily="50" charset="-128"/>
                </a:rPr>
                <a:t>訪問時まで表示</a:t>
              </a:r>
              <a:endParaRPr lang="en-US" altLang="ja-JP" sz="1100">
                <a:solidFill>
                  <a:srgbClr val="545454"/>
                </a:solidFill>
                <a:latin typeface="メイリオ" panose="020B0604030504040204" pitchFamily="50" charset="-128"/>
                <a:ea typeface="メイリオ" panose="020B0604030504040204" pitchFamily="50" charset="-128"/>
              </a:endParaRPr>
            </a:p>
          </p:txBody>
        </p:sp>
        <p:sp>
          <p:nvSpPr>
            <p:cNvPr id="41" name="テキスト ボックス 40">
              <a:extLst>
                <a:ext uri="{FF2B5EF4-FFF2-40B4-BE49-F238E27FC236}">
                  <a16:creationId xmlns:a16="http://schemas.microsoft.com/office/drawing/2014/main" id="{8DD2596C-F8F6-2D63-76EB-37D0EA251D98}"/>
                </a:ext>
              </a:extLst>
            </p:cNvPr>
            <p:cNvSpPr txBox="1"/>
            <p:nvPr/>
          </p:nvSpPr>
          <p:spPr>
            <a:xfrm>
              <a:off x="4490258" y="5456349"/>
              <a:ext cx="3510869" cy="584775"/>
            </a:xfrm>
            <a:prstGeom prst="rect">
              <a:avLst/>
            </a:prstGeom>
            <a:noFill/>
          </p:spPr>
          <p:txBody>
            <a:bodyPr wrap="square" rtlCol="0">
              <a:spAutoFit/>
            </a:bodyPr>
            <a:lstStyle/>
            <a:p>
              <a:pPr algn="ctr"/>
              <a:r>
                <a:rPr lang="ja-JP" altLang="en-US" sz="1600" b="1" dirty="0">
                  <a:solidFill>
                    <a:schemeClr val="tx1">
                      <a:lumMod val="65000"/>
                      <a:lumOff val="35000"/>
                    </a:schemeClr>
                  </a:solidFill>
                  <a:latin typeface="+mn-ea"/>
                  <a:ea typeface="+mn-ea"/>
                </a:rPr>
                <a:t>例：旅行</a:t>
              </a:r>
              <a:r>
                <a:rPr lang="ja-JP" altLang="en-US" sz="1600" b="1" dirty="0">
                  <a:solidFill>
                    <a:schemeClr val="tx1">
                      <a:lumMod val="65000"/>
                      <a:lumOff val="35000"/>
                    </a:schemeClr>
                  </a:solidFill>
                  <a:latin typeface="+mn-ea"/>
                </a:rPr>
                <a:t>、</a:t>
              </a:r>
              <a:r>
                <a:rPr lang="ja-JP" altLang="en-US" sz="1600" b="1" dirty="0">
                  <a:solidFill>
                    <a:schemeClr val="tx1">
                      <a:lumMod val="65000"/>
                      <a:lumOff val="35000"/>
                    </a:schemeClr>
                  </a:solidFill>
                  <a:latin typeface="+mn-ea"/>
                  <a:ea typeface="+mn-ea"/>
                </a:rPr>
                <a:t>金融や</a:t>
              </a:r>
              <a:endParaRPr lang="en-US" altLang="ja-JP" sz="1600" b="1" dirty="0">
                <a:solidFill>
                  <a:schemeClr val="tx1">
                    <a:lumMod val="65000"/>
                    <a:lumOff val="35000"/>
                  </a:schemeClr>
                </a:solidFill>
                <a:latin typeface="+mn-ea"/>
                <a:ea typeface="+mn-ea"/>
              </a:endParaRPr>
            </a:p>
            <a:p>
              <a:pPr algn="ctr"/>
              <a:r>
                <a:rPr lang="ja-JP" altLang="en-US" sz="1600" b="1" dirty="0">
                  <a:solidFill>
                    <a:schemeClr val="tx1">
                      <a:lumMod val="65000"/>
                      <a:lumOff val="35000"/>
                    </a:schemeClr>
                  </a:solidFill>
                  <a:latin typeface="+mn-ea"/>
                  <a:ea typeface="+mn-ea"/>
                </a:rPr>
                <a:t>ビジネス層向けの訴求</a:t>
              </a:r>
              <a:endParaRPr lang="en-US" altLang="ja-JP" sz="1600" b="1" dirty="0">
                <a:solidFill>
                  <a:schemeClr val="tx1">
                    <a:lumMod val="65000"/>
                    <a:lumOff val="35000"/>
                  </a:schemeClr>
                </a:solidFill>
                <a:latin typeface="+mn-ea"/>
                <a:ea typeface="+mn-ea"/>
              </a:endParaRPr>
            </a:p>
          </p:txBody>
        </p:sp>
        <p:pic>
          <p:nvPicPr>
            <p:cNvPr id="8" name="図 7" descr="グラフィカル ユーザー インターフェイス, アプリケーション&#10;&#10;自動的に生成された説明">
              <a:extLst>
                <a:ext uri="{FF2B5EF4-FFF2-40B4-BE49-F238E27FC236}">
                  <a16:creationId xmlns:a16="http://schemas.microsoft.com/office/drawing/2014/main" id="{B83994DA-0E1A-B035-D1E2-6B511C265E61}"/>
                </a:ext>
              </a:extLst>
            </p:cNvPr>
            <p:cNvPicPr>
              <a:picLocks noChangeAspect="1"/>
            </p:cNvPicPr>
            <p:nvPr/>
          </p:nvPicPr>
          <p:blipFill>
            <a:blip r:embed="rId3"/>
            <a:stretch>
              <a:fillRect/>
            </a:stretch>
          </p:blipFill>
          <p:spPr>
            <a:xfrm>
              <a:off x="5956886" y="3336708"/>
              <a:ext cx="1883172" cy="1554913"/>
            </a:xfrm>
            <a:prstGeom prst="rect">
              <a:avLst/>
            </a:prstGeom>
            <a:ln w="3175">
              <a:solidFill>
                <a:schemeClr val="bg1">
                  <a:lumMod val="65000"/>
                </a:schemeClr>
              </a:solidFill>
            </a:ln>
          </p:spPr>
        </p:pic>
      </p:grpSp>
      <p:grpSp>
        <p:nvGrpSpPr>
          <p:cNvPr id="12" name="グループ化 11">
            <a:extLst>
              <a:ext uri="{FF2B5EF4-FFF2-40B4-BE49-F238E27FC236}">
                <a16:creationId xmlns:a16="http://schemas.microsoft.com/office/drawing/2014/main" id="{D2F51A00-3A86-99BC-E129-821DB0A97411}"/>
              </a:ext>
            </a:extLst>
          </p:cNvPr>
          <p:cNvGrpSpPr/>
          <p:nvPr/>
        </p:nvGrpSpPr>
        <p:grpSpPr>
          <a:xfrm>
            <a:off x="4357445" y="2306283"/>
            <a:ext cx="3511482" cy="3640051"/>
            <a:chOff x="8008662" y="2383760"/>
            <a:chExt cx="3511482" cy="3640051"/>
          </a:xfrm>
        </p:grpSpPr>
        <p:sp>
          <p:nvSpPr>
            <p:cNvPr id="19" name="テキスト ボックス 18">
              <a:extLst>
                <a:ext uri="{FF2B5EF4-FFF2-40B4-BE49-F238E27FC236}">
                  <a16:creationId xmlns:a16="http://schemas.microsoft.com/office/drawing/2014/main" id="{2C268284-E31B-B4C5-B430-11A8F00C1931}"/>
                </a:ext>
              </a:extLst>
            </p:cNvPr>
            <p:cNvSpPr txBox="1"/>
            <p:nvPr/>
          </p:nvSpPr>
          <p:spPr>
            <a:xfrm>
              <a:off x="8008662" y="2383760"/>
              <a:ext cx="3503934" cy="338554"/>
            </a:xfrm>
            <a:prstGeom prst="rect">
              <a:avLst/>
            </a:prstGeom>
            <a:noFill/>
          </p:spPr>
          <p:txBody>
            <a:bodyPr wrap="square" rtlCol="0">
              <a:spAutoFit/>
            </a:bodyPr>
            <a:lstStyle/>
            <a:p>
              <a:pPr algn="ctr"/>
              <a:r>
                <a:rPr kumimoji="1" lang="ja-JP" altLang="en-US" sz="1600" b="1" dirty="0">
                  <a:solidFill>
                    <a:schemeClr val="tx1">
                      <a:lumMod val="65000"/>
                      <a:lumOff val="35000"/>
                    </a:schemeClr>
                  </a:solidFill>
                  <a:latin typeface="+mn-ea"/>
                  <a:ea typeface="+mn-ea"/>
                </a:rPr>
                <a:t>トップページ　トピックス</a:t>
              </a:r>
              <a:r>
                <a:rPr kumimoji="1" lang="en-US" altLang="ja-JP" sz="1600" b="1" dirty="0">
                  <a:solidFill>
                    <a:schemeClr val="tx1">
                      <a:lumMod val="65000"/>
                      <a:lumOff val="35000"/>
                    </a:schemeClr>
                  </a:solidFill>
                  <a:latin typeface="+mn-ea"/>
                  <a:ea typeface="+mn-ea"/>
                </a:rPr>
                <a:t>PR</a:t>
              </a:r>
              <a:r>
                <a:rPr kumimoji="1" lang="ja-JP" altLang="en-US" sz="1600" b="1" dirty="0">
                  <a:solidFill>
                    <a:schemeClr val="tx1">
                      <a:lumMod val="65000"/>
                      <a:lumOff val="35000"/>
                    </a:schemeClr>
                  </a:solidFill>
                  <a:latin typeface="+mn-ea"/>
                  <a:ea typeface="+mn-ea"/>
                </a:rPr>
                <a:t>　</a:t>
              </a:r>
              <a:r>
                <a:rPr kumimoji="1" lang="en-US" altLang="ja-JP" sz="1600" b="1" dirty="0">
                  <a:solidFill>
                    <a:srgbClr val="C00000"/>
                  </a:solidFill>
                  <a:latin typeface="+mn-ea"/>
                  <a:ea typeface="+mn-ea"/>
                </a:rPr>
                <a:t>SP</a:t>
              </a:r>
            </a:p>
          </p:txBody>
        </p:sp>
        <p:sp>
          <p:nvSpPr>
            <p:cNvPr id="27" name="テキスト ボックス 26">
              <a:extLst>
                <a:ext uri="{FF2B5EF4-FFF2-40B4-BE49-F238E27FC236}">
                  <a16:creationId xmlns:a16="http://schemas.microsoft.com/office/drawing/2014/main" id="{1DC32C12-64CB-B224-6557-6E7E66A1DC91}"/>
                </a:ext>
              </a:extLst>
            </p:cNvPr>
            <p:cNvSpPr txBox="1"/>
            <p:nvPr/>
          </p:nvSpPr>
          <p:spPr>
            <a:xfrm>
              <a:off x="8509982" y="3525812"/>
              <a:ext cx="1304674" cy="646331"/>
            </a:xfrm>
            <a:prstGeom prst="rect">
              <a:avLst/>
            </a:prstGeom>
            <a:noFill/>
          </p:spPr>
          <p:txBody>
            <a:bodyPr wrap="square">
              <a:spAutoFit/>
            </a:bodyPr>
            <a:lstStyle/>
            <a:p>
              <a:pPr algn="ctr" eaLnBrk="1" fontAlgn="auto" hangingPunct="1">
                <a:spcBef>
                  <a:spcPts val="0"/>
                </a:spcBef>
                <a:spcAft>
                  <a:spcPts val="0"/>
                </a:spcAft>
              </a:pPr>
              <a:r>
                <a:rPr lang="ja-JP" altLang="en-US" sz="1100" dirty="0">
                  <a:solidFill>
                    <a:srgbClr val="545454"/>
                  </a:solidFill>
                  <a:latin typeface="メイリオ" panose="020B0604030504040204" pitchFamily="50" charset="-128"/>
                  <a:ea typeface="メイリオ" panose="020B0604030504040204" pitchFamily="50" charset="-128"/>
                </a:rPr>
                <a:t>初回訪問時に</a:t>
              </a:r>
              <a:endParaRPr lang="en-US" altLang="ja-JP" sz="1100" dirty="0">
                <a:solidFill>
                  <a:srgbClr val="545454"/>
                </a:solidFill>
                <a:latin typeface="メイリオ" panose="020B0604030504040204" pitchFamily="50" charset="-128"/>
                <a:ea typeface="メイリオ" panose="020B0604030504040204" pitchFamily="50" charset="-128"/>
              </a:endParaRPr>
            </a:p>
            <a:p>
              <a:pPr algn="ctr" eaLnBrk="1" fontAlgn="auto" hangingPunct="1">
                <a:spcBef>
                  <a:spcPts val="0"/>
                </a:spcBef>
                <a:spcAft>
                  <a:spcPts val="0"/>
                </a:spcAft>
              </a:pPr>
              <a:r>
                <a:rPr lang="en-US" altLang="ja-JP" sz="1100" dirty="0">
                  <a:solidFill>
                    <a:srgbClr val="545454"/>
                  </a:solidFill>
                  <a:latin typeface="メイリオ" panose="020B0604030504040204" pitchFamily="50" charset="-128"/>
                  <a:ea typeface="メイリオ" panose="020B0604030504040204" pitchFamily="50" charset="-128"/>
                </a:rPr>
                <a:t>1</a:t>
              </a:r>
              <a:r>
                <a:rPr lang="ja-JP" altLang="en-US" sz="1100" dirty="0">
                  <a:solidFill>
                    <a:srgbClr val="545454"/>
                  </a:solidFill>
                  <a:latin typeface="メイリオ" panose="020B0604030504040204" pitchFamily="50" charset="-128"/>
                  <a:ea typeface="メイリオ" panose="020B0604030504040204" pitchFamily="50" charset="-128"/>
                </a:rPr>
                <a:t>回表示</a:t>
              </a:r>
              <a:endParaRPr lang="en-US" altLang="ja-JP" sz="1100" dirty="0">
                <a:solidFill>
                  <a:srgbClr val="545454"/>
                </a:solidFill>
                <a:latin typeface="メイリオ" panose="020B0604030504040204" pitchFamily="50" charset="-128"/>
                <a:ea typeface="メイリオ" panose="020B0604030504040204" pitchFamily="50" charset="-128"/>
              </a:endParaRPr>
            </a:p>
            <a:p>
              <a:pPr algn="ctr" eaLnBrk="1" fontAlgn="auto" hangingPunct="1">
                <a:spcBef>
                  <a:spcPts val="0"/>
                </a:spcBef>
                <a:spcAft>
                  <a:spcPts val="0"/>
                </a:spcAft>
              </a:pPr>
              <a:r>
                <a:rPr lang="ja-JP" altLang="en-US" sz="300" dirty="0">
                  <a:solidFill>
                    <a:srgbClr val="545454"/>
                  </a:solidFill>
                  <a:latin typeface="メイリオ" panose="020B0604030504040204" pitchFamily="50" charset="-128"/>
                  <a:ea typeface="メイリオ" panose="020B0604030504040204" pitchFamily="50" charset="-128"/>
                </a:rPr>
                <a:t>　</a:t>
              </a:r>
              <a:endParaRPr lang="en-US" altLang="ja-JP" sz="300" dirty="0">
                <a:solidFill>
                  <a:srgbClr val="545454"/>
                </a:solidFill>
                <a:latin typeface="メイリオ" panose="020B0604030504040204" pitchFamily="50" charset="-128"/>
                <a:ea typeface="メイリオ" panose="020B0604030504040204" pitchFamily="50" charset="-128"/>
              </a:endParaRPr>
            </a:p>
            <a:p>
              <a:pPr algn="ctr" eaLnBrk="1" fontAlgn="auto" hangingPunct="1">
                <a:spcBef>
                  <a:spcPts val="0"/>
                </a:spcBef>
                <a:spcAft>
                  <a:spcPts val="0"/>
                </a:spcAft>
              </a:pPr>
              <a:r>
                <a:rPr lang="ja-JP" altLang="en-US" sz="1100" dirty="0">
                  <a:solidFill>
                    <a:srgbClr val="545454"/>
                  </a:solidFill>
                  <a:latin typeface="メイリオ" panose="020B0604030504040204" pitchFamily="50" charset="-128"/>
                  <a:ea typeface="メイリオ" panose="020B0604030504040204" pitchFamily="50" charset="-128"/>
                </a:rPr>
                <a:t>または</a:t>
              </a:r>
              <a:endParaRPr lang="en-US" altLang="ja-JP" sz="1100" dirty="0">
                <a:solidFill>
                  <a:srgbClr val="545454"/>
                </a:solidFill>
                <a:latin typeface="メイリオ" panose="020B0604030504040204" pitchFamily="50" charset="-128"/>
                <a:ea typeface="メイリオ" panose="020B0604030504040204" pitchFamily="50" charset="-128"/>
              </a:endParaRPr>
            </a:p>
          </p:txBody>
        </p:sp>
        <p:sp>
          <p:nvSpPr>
            <p:cNvPr id="29" name="テキスト ボックス 28">
              <a:extLst>
                <a:ext uri="{FF2B5EF4-FFF2-40B4-BE49-F238E27FC236}">
                  <a16:creationId xmlns:a16="http://schemas.microsoft.com/office/drawing/2014/main" id="{9010E698-5580-1117-F4A8-706A021B0CD3}"/>
                </a:ext>
              </a:extLst>
            </p:cNvPr>
            <p:cNvSpPr txBox="1"/>
            <p:nvPr/>
          </p:nvSpPr>
          <p:spPr>
            <a:xfrm>
              <a:off x="8556288" y="4910826"/>
              <a:ext cx="1248301" cy="430887"/>
            </a:xfrm>
            <a:prstGeom prst="rect">
              <a:avLst/>
            </a:prstGeom>
            <a:noFill/>
          </p:spPr>
          <p:txBody>
            <a:bodyPr wrap="square">
              <a:spAutoFit/>
            </a:bodyPr>
            <a:lstStyle/>
            <a:p>
              <a:pPr algn="ctr" eaLnBrk="1" fontAlgn="auto" hangingPunct="1">
                <a:spcBef>
                  <a:spcPts val="0"/>
                </a:spcBef>
                <a:spcAft>
                  <a:spcPts val="0"/>
                </a:spcAft>
              </a:pPr>
              <a:r>
                <a:rPr lang="en-US" altLang="ja-JP" sz="1100" dirty="0">
                  <a:solidFill>
                    <a:srgbClr val="545454"/>
                  </a:solidFill>
                  <a:latin typeface="メイリオ" panose="020B0604030504040204" pitchFamily="50" charset="-128"/>
                  <a:ea typeface="メイリオ" panose="020B0604030504040204" pitchFamily="50" charset="-128"/>
                </a:rPr>
                <a:t>4</a:t>
              </a:r>
              <a:r>
                <a:rPr lang="ja-JP" altLang="en-US" sz="1100" dirty="0">
                  <a:solidFill>
                    <a:srgbClr val="545454"/>
                  </a:solidFill>
                  <a:latin typeface="メイリオ" panose="020B0604030504040204" pitchFamily="50" charset="-128"/>
                  <a:ea typeface="メイリオ" panose="020B0604030504040204" pitchFamily="50" charset="-128"/>
                </a:rPr>
                <a:t>回目の</a:t>
              </a:r>
              <a:endParaRPr lang="en-US" altLang="ja-JP" sz="1100" dirty="0">
                <a:solidFill>
                  <a:srgbClr val="545454"/>
                </a:solidFill>
                <a:latin typeface="メイリオ" panose="020B0604030504040204" pitchFamily="50" charset="-128"/>
                <a:ea typeface="メイリオ" panose="020B0604030504040204" pitchFamily="50" charset="-128"/>
              </a:endParaRPr>
            </a:p>
            <a:p>
              <a:pPr algn="ctr" eaLnBrk="1" fontAlgn="auto" hangingPunct="1">
                <a:spcBef>
                  <a:spcPts val="0"/>
                </a:spcBef>
                <a:spcAft>
                  <a:spcPts val="0"/>
                </a:spcAft>
              </a:pPr>
              <a:r>
                <a:rPr lang="ja-JP" altLang="en-US" sz="1100" dirty="0">
                  <a:solidFill>
                    <a:srgbClr val="545454"/>
                  </a:solidFill>
                  <a:latin typeface="メイリオ" panose="020B0604030504040204" pitchFamily="50" charset="-128"/>
                  <a:ea typeface="メイリオ" panose="020B0604030504040204" pitchFamily="50" charset="-128"/>
                </a:rPr>
                <a:t>訪問時まで表示</a:t>
              </a:r>
              <a:endParaRPr lang="en-US" altLang="ja-JP" sz="1100" dirty="0">
                <a:solidFill>
                  <a:srgbClr val="545454"/>
                </a:solidFill>
                <a:latin typeface="メイリオ" panose="020B0604030504040204" pitchFamily="50" charset="-128"/>
                <a:ea typeface="メイリオ" panose="020B0604030504040204" pitchFamily="50" charset="-128"/>
              </a:endParaRPr>
            </a:p>
          </p:txBody>
        </p:sp>
        <p:sp>
          <p:nvSpPr>
            <p:cNvPr id="42" name="テキスト ボックス 41">
              <a:extLst>
                <a:ext uri="{FF2B5EF4-FFF2-40B4-BE49-F238E27FC236}">
                  <a16:creationId xmlns:a16="http://schemas.microsoft.com/office/drawing/2014/main" id="{AED7859B-D3DB-1AA8-0F90-A2A65C90D6B5}"/>
                </a:ext>
              </a:extLst>
            </p:cNvPr>
            <p:cNvSpPr txBox="1"/>
            <p:nvPr/>
          </p:nvSpPr>
          <p:spPr>
            <a:xfrm>
              <a:off x="8210704" y="5439036"/>
              <a:ext cx="3309440" cy="584775"/>
            </a:xfrm>
            <a:prstGeom prst="rect">
              <a:avLst/>
            </a:prstGeom>
            <a:noFill/>
          </p:spPr>
          <p:txBody>
            <a:bodyPr wrap="square" rtlCol="0">
              <a:spAutoFit/>
            </a:bodyPr>
            <a:lstStyle/>
            <a:p>
              <a:pPr algn="ctr"/>
              <a:r>
                <a:rPr lang="ja-JP" altLang="en-US" sz="1600" b="1" dirty="0">
                  <a:solidFill>
                    <a:schemeClr val="tx1">
                      <a:lumMod val="65000"/>
                      <a:lumOff val="35000"/>
                    </a:schemeClr>
                  </a:solidFill>
                  <a:latin typeface="+mn-ea"/>
                  <a:ea typeface="+mn-ea"/>
                </a:rPr>
                <a:t>例：アプリや</a:t>
              </a:r>
              <a:endParaRPr lang="en-US" altLang="ja-JP" sz="1600" b="1" dirty="0">
                <a:solidFill>
                  <a:schemeClr val="tx1">
                    <a:lumMod val="65000"/>
                    <a:lumOff val="35000"/>
                  </a:schemeClr>
                </a:solidFill>
                <a:latin typeface="+mn-ea"/>
                <a:ea typeface="+mn-ea"/>
              </a:endParaRPr>
            </a:p>
            <a:p>
              <a:pPr algn="ctr"/>
              <a:r>
                <a:rPr lang="ja-JP" altLang="en-US" sz="1600" b="1" dirty="0">
                  <a:solidFill>
                    <a:schemeClr val="tx1">
                      <a:lumMod val="65000"/>
                      <a:lumOff val="35000"/>
                    </a:schemeClr>
                  </a:solidFill>
                  <a:latin typeface="+mn-ea"/>
                  <a:ea typeface="+mn-ea"/>
                </a:rPr>
                <a:t>スマホサービスの訴求</a:t>
              </a:r>
              <a:endParaRPr lang="en-US" altLang="ja-JP" sz="1600" b="1" dirty="0">
                <a:solidFill>
                  <a:schemeClr val="tx1">
                    <a:lumMod val="65000"/>
                    <a:lumOff val="35000"/>
                  </a:schemeClr>
                </a:solidFill>
                <a:latin typeface="+mn-ea"/>
                <a:ea typeface="+mn-ea"/>
              </a:endParaRPr>
            </a:p>
          </p:txBody>
        </p:sp>
        <p:pic>
          <p:nvPicPr>
            <p:cNvPr id="13" name="図 12"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836CA54F-179E-58D2-3237-4B046B92EF4A}"/>
                </a:ext>
              </a:extLst>
            </p:cNvPr>
            <p:cNvPicPr>
              <a:picLocks noChangeAspect="1"/>
            </p:cNvPicPr>
            <p:nvPr/>
          </p:nvPicPr>
          <p:blipFill>
            <a:blip r:embed="rId4"/>
            <a:srcRect b="20871"/>
            <a:stretch/>
          </p:blipFill>
          <p:spPr>
            <a:xfrm>
              <a:off x="10079040" y="3136535"/>
              <a:ext cx="925798" cy="1794322"/>
            </a:xfrm>
            <a:prstGeom prst="rect">
              <a:avLst/>
            </a:prstGeom>
            <a:ln w="3175">
              <a:solidFill>
                <a:schemeClr val="bg1">
                  <a:lumMod val="65000"/>
                </a:schemeClr>
              </a:solidFill>
            </a:ln>
          </p:spPr>
        </p:pic>
      </p:grpSp>
      <p:pic>
        <p:nvPicPr>
          <p:cNvPr id="53" name="図 52">
            <a:extLst>
              <a:ext uri="{FF2B5EF4-FFF2-40B4-BE49-F238E27FC236}">
                <a16:creationId xmlns:a16="http://schemas.microsoft.com/office/drawing/2014/main" id="{5745E88C-870A-E7E8-7A73-3F9AAA70F276}"/>
              </a:ext>
            </a:extLst>
          </p:cNvPr>
          <p:cNvPicPr>
            <a:picLocks noChangeAspect="1"/>
          </p:cNvPicPr>
          <p:nvPr/>
        </p:nvPicPr>
        <p:blipFill>
          <a:blip r:embed="rId5"/>
          <a:stretch>
            <a:fillRect/>
          </a:stretch>
        </p:blipFill>
        <p:spPr>
          <a:xfrm>
            <a:off x="8334161" y="3354195"/>
            <a:ext cx="1036563" cy="821509"/>
          </a:xfrm>
          <a:prstGeom prst="rect">
            <a:avLst/>
          </a:prstGeom>
        </p:spPr>
      </p:pic>
      <p:pic>
        <p:nvPicPr>
          <p:cNvPr id="57" name="図 56">
            <a:extLst>
              <a:ext uri="{FF2B5EF4-FFF2-40B4-BE49-F238E27FC236}">
                <a16:creationId xmlns:a16="http://schemas.microsoft.com/office/drawing/2014/main" id="{3D0D124E-A5D3-20B7-4D45-A241A36F1581}"/>
              </a:ext>
            </a:extLst>
          </p:cNvPr>
          <p:cNvPicPr>
            <a:picLocks noChangeAspect="1"/>
          </p:cNvPicPr>
          <p:nvPr/>
        </p:nvPicPr>
        <p:blipFill>
          <a:blip r:embed="rId6"/>
          <a:stretch>
            <a:fillRect/>
          </a:stretch>
        </p:blipFill>
        <p:spPr>
          <a:xfrm>
            <a:off x="755949" y="3622189"/>
            <a:ext cx="986402" cy="735887"/>
          </a:xfrm>
          <a:prstGeom prst="rect">
            <a:avLst/>
          </a:prstGeom>
        </p:spPr>
      </p:pic>
      <p:pic>
        <p:nvPicPr>
          <p:cNvPr id="58" name="図 57" descr="アイコン&#10;&#10;中程度の精度で自動的に生成された説明">
            <a:extLst>
              <a:ext uri="{FF2B5EF4-FFF2-40B4-BE49-F238E27FC236}">
                <a16:creationId xmlns:a16="http://schemas.microsoft.com/office/drawing/2014/main" id="{E47D34D7-2A0A-2F30-9B30-837E03723AC4}"/>
              </a:ext>
            </a:extLst>
          </p:cNvPr>
          <p:cNvPicPr>
            <a:picLocks noChangeAspect="1"/>
          </p:cNvPicPr>
          <p:nvPr/>
        </p:nvPicPr>
        <p:blipFill>
          <a:blip r:embed="rId7"/>
          <a:srcRect b="7168"/>
          <a:stretch/>
        </p:blipFill>
        <p:spPr>
          <a:xfrm>
            <a:off x="5219512" y="2743684"/>
            <a:ext cx="510670" cy="731956"/>
          </a:xfrm>
          <a:prstGeom prst="rect">
            <a:avLst/>
          </a:prstGeom>
        </p:spPr>
      </p:pic>
      <p:pic>
        <p:nvPicPr>
          <p:cNvPr id="69" name="図 68">
            <a:extLst>
              <a:ext uri="{FF2B5EF4-FFF2-40B4-BE49-F238E27FC236}">
                <a16:creationId xmlns:a16="http://schemas.microsoft.com/office/drawing/2014/main" id="{F612E9E7-F678-DCBF-FCB7-16DEEBAB73C9}"/>
              </a:ext>
            </a:extLst>
          </p:cNvPr>
          <p:cNvPicPr>
            <a:picLocks noChangeAspect="1"/>
          </p:cNvPicPr>
          <p:nvPr/>
        </p:nvPicPr>
        <p:blipFill>
          <a:blip r:embed="rId8"/>
          <a:stretch>
            <a:fillRect/>
          </a:stretch>
        </p:blipFill>
        <p:spPr>
          <a:xfrm>
            <a:off x="5080365" y="4068823"/>
            <a:ext cx="919205" cy="730494"/>
          </a:xfrm>
          <a:prstGeom prst="rect">
            <a:avLst/>
          </a:prstGeom>
        </p:spPr>
      </p:pic>
      <p:sp>
        <p:nvSpPr>
          <p:cNvPr id="14" name="角丸四角形 25">
            <a:extLst>
              <a:ext uri="{FF2B5EF4-FFF2-40B4-BE49-F238E27FC236}">
                <a16:creationId xmlns:a16="http://schemas.microsoft.com/office/drawing/2014/main" id="{F00BCD13-0CEB-8D09-2920-2BD79F8BF9B1}"/>
              </a:ext>
            </a:extLst>
          </p:cNvPr>
          <p:cNvSpPr/>
          <p:nvPr/>
        </p:nvSpPr>
        <p:spPr>
          <a:xfrm>
            <a:off x="621316" y="1656981"/>
            <a:ext cx="3477109" cy="364798"/>
          </a:xfrm>
          <a:prstGeom prst="roundRect">
            <a:avLst>
              <a:gd name="adj" fmla="val 50000"/>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gn="ctr">
              <a:lnSpc>
                <a:spcPct val="120000"/>
              </a:lnSpc>
            </a:pPr>
            <a:r>
              <a:rPr kumimoji="1" lang="ja-JP" altLang="en-US" sz="1600" b="1" dirty="0">
                <a:solidFill>
                  <a:schemeClr val="accent1"/>
                </a:solidFill>
                <a:latin typeface="Meiryo" panose="020B0604030504040204" pitchFamily="34" charset="-128"/>
                <a:ea typeface="Meiryo" panose="020B0604030504040204" pitchFamily="34" charset="-128"/>
              </a:rPr>
              <a:t>リーチ最大化したい場合</a:t>
            </a:r>
          </a:p>
        </p:txBody>
      </p:sp>
      <p:sp>
        <p:nvSpPr>
          <p:cNvPr id="21" name="角丸四角形 25">
            <a:extLst>
              <a:ext uri="{FF2B5EF4-FFF2-40B4-BE49-F238E27FC236}">
                <a16:creationId xmlns:a16="http://schemas.microsoft.com/office/drawing/2014/main" id="{16E55831-2ECD-EB16-119F-4B06EE0FC111}"/>
              </a:ext>
            </a:extLst>
          </p:cNvPr>
          <p:cNvSpPr/>
          <p:nvPr/>
        </p:nvSpPr>
        <p:spPr>
          <a:xfrm>
            <a:off x="4357445" y="1659551"/>
            <a:ext cx="3477109" cy="364798"/>
          </a:xfrm>
          <a:prstGeom prst="roundRect">
            <a:avLst>
              <a:gd name="adj" fmla="val 50000"/>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gn="ctr">
              <a:lnSpc>
                <a:spcPct val="120000"/>
              </a:lnSpc>
            </a:pPr>
            <a:r>
              <a:rPr kumimoji="1" lang="ja-JP" altLang="en-US" sz="1600" b="1" dirty="0">
                <a:solidFill>
                  <a:schemeClr val="accent1"/>
                </a:solidFill>
                <a:latin typeface="Meiryo" panose="020B0604030504040204" pitchFamily="34" charset="-128"/>
                <a:ea typeface="Meiryo" panose="020B0604030504040204" pitchFamily="34" charset="-128"/>
              </a:rPr>
              <a:t>展開デバイスが明確な場合</a:t>
            </a:r>
          </a:p>
        </p:txBody>
      </p:sp>
      <p:sp>
        <p:nvSpPr>
          <p:cNvPr id="23" name="角丸四角形 25">
            <a:extLst>
              <a:ext uri="{FF2B5EF4-FFF2-40B4-BE49-F238E27FC236}">
                <a16:creationId xmlns:a16="http://schemas.microsoft.com/office/drawing/2014/main" id="{60E07D3E-A93D-8EA2-0B36-102AABD6C24C}"/>
              </a:ext>
            </a:extLst>
          </p:cNvPr>
          <p:cNvSpPr/>
          <p:nvPr/>
        </p:nvSpPr>
        <p:spPr>
          <a:xfrm>
            <a:off x="8113287" y="1659551"/>
            <a:ext cx="3477109" cy="364798"/>
          </a:xfrm>
          <a:prstGeom prst="roundRect">
            <a:avLst>
              <a:gd name="adj" fmla="val 50000"/>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gn="ctr">
              <a:lnSpc>
                <a:spcPct val="120000"/>
              </a:lnSpc>
            </a:pPr>
            <a:r>
              <a:rPr kumimoji="1" lang="ja-JP" altLang="en-US" sz="1600" b="1" dirty="0">
                <a:solidFill>
                  <a:schemeClr val="accent1"/>
                </a:solidFill>
                <a:latin typeface="Meiryo" panose="020B0604030504040204" pitchFamily="34" charset="-128"/>
                <a:ea typeface="Meiryo" panose="020B0604030504040204" pitchFamily="34" charset="-128"/>
              </a:rPr>
              <a:t>特定層へリーチしたい場合</a:t>
            </a:r>
          </a:p>
        </p:txBody>
      </p:sp>
    </p:spTree>
    <p:extLst>
      <p:ext uri="{BB962C8B-B14F-4D97-AF65-F5344CB8AC3E}">
        <p14:creationId xmlns:p14="http://schemas.microsoft.com/office/powerpoint/2010/main" val="17440912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65CC5F-399F-CA37-0968-6C055CA441CB}"/>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337DBAA6-0A4E-501E-6B7F-5C25E9F71DBC}"/>
              </a:ext>
            </a:extLst>
          </p:cNvPr>
          <p:cNvSpPr>
            <a:spLocks noGrp="1"/>
          </p:cNvSpPr>
          <p:nvPr>
            <p:ph type="ctrTitle"/>
          </p:nvPr>
        </p:nvSpPr>
        <p:spPr/>
        <p:txBody>
          <a:bodyPr/>
          <a:lstStyle/>
          <a:p>
            <a:r>
              <a:rPr kumimoji="1" lang="en-US" altLang="ja-JP" sz="2400" dirty="0"/>
              <a:t>Yahoo! JAPAN</a:t>
            </a:r>
            <a:r>
              <a:rPr kumimoji="1" lang="ja-JP" altLang="en-US" sz="2400" dirty="0"/>
              <a:t>トップページ　トピックス</a:t>
            </a:r>
            <a:r>
              <a:rPr kumimoji="1" lang="en-US" altLang="ja-JP" sz="2400" dirty="0"/>
              <a:t>PR</a:t>
            </a:r>
            <a:r>
              <a:rPr kumimoji="1" lang="ja-JP" altLang="en-US" sz="2400" dirty="0"/>
              <a:t>　</a:t>
            </a:r>
            <a:r>
              <a:rPr kumimoji="1" lang="en-US" altLang="ja-JP" sz="2400" dirty="0"/>
              <a:t>MD</a:t>
            </a:r>
            <a:r>
              <a:rPr kumimoji="1" lang="ja-JP" altLang="en-US" sz="2400" dirty="0"/>
              <a:t>（</a:t>
            </a:r>
            <a:r>
              <a:rPr kumimoji="1" lang="en-US" altLang="ja-JP" sz="2400" dirty="0"/>
              <a:t>FQ1)</a:t>
            </a:r>
            <a:r>
              <a:rPr kumimoji="1" lang="ja-JP" altLang="en-US" sz="2400" dirty="0"/>
              <a:t>　月～金</a:t>
            </a:r>
          </a:p>
        </p:txBody>
      </p:sp>
      <p:sp>
        <p:nvSpPr>
          <p:cNvPr id="20" name="片側の 2 つの角を丸めた四角形 26">
            <a:extLst>
              <a:ext uri="{FF2B5EF4-FFF2-40B4-BE49-F238E27FC236}">
                <a16:creationId xmlns:a16="http://schemas.microsoft.com/office/drawing/2014/main" id="{86460D96-2ACC-34DB-B3EA-10A93FA28299}"/>
              </a:ext>
            </a:extLst>
          </p:cNvPr>
          <p:cNvSpPr/>
          <p:nvPr/>
        </p:nvSpPr>
        <p:spPr>
          <a:xfrm>
            <a:off x="755414" y="1208880"/>
            <a:ext cx="2321273" cy="601299"/>
          </a:xfrm>
          <a:prstGeom prst="round2SameRect">
            <a:avLst>
              <a:gd name="adj1" fmla="val 0"/>
              <a:gd name="adj2" fmla="val 0"/>
            </a:avLst>
          </a:prstGeom>
          <a:solidFill>
            <a:srgbClr val="00003E"/>
          </a:solidFill>
          <a:ln w="25400" cap="flat" cmpd="sng" algn="ctr">
            <a:solidFill>
              <a:srgbClr val="002060"/>
            </a:solid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kern="0" dirty="0">
                <a:solidFill>
                  <a:srgbClr val="F5F5F5"/>
                </a:solidFill>
                <a:latin typeface="メイリオ" panose="020B0604030504040204" pitchFamily="50" charset="-128"/>
                <a:ea typeface="メイリオ" panose="020B0604030504040204" pitchFamily="50" charset="-128"/>
              </a:rPr>
              <a:t>　　　 マルチデバイス</a:t>
            </a:r>
            <a:endParaRPr kumimoji="0" lang="en-US" altLang="ja-JP" sz="16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endParaRPr>
          </a:p>
        </p:txBody>
      </p:sp>
      <p:sp>
        <p:nvSpPr>
          <p:cNvPr id="27" name="テキスト ボックス 26">
            <a:extLst>
              <a:ext uri="{FF2B5EF4-FFF2-40B4-BE49-F238E27FC236}">
                <a16:creationId xmlns:a16="http://schemas.microsoft.com/office/drawing/2014/main" id="{E7D636B0-F1CC-2FE1-2E68-CFD8106B3FDD}"/>
              </a:ext>
            </a:extLst>
          </p:cNvPr>
          <p:cNvSpPr txBox="1"/>
          <p:nvPr/>
        </p:nvSpPr>
        <p:spPr>
          <a:xfrm>
            <a:off x="806579" y="5141288"/>
            <a:ext cx="10576200" cy="923330"/>
          </a:xfrm>
          <a:prstGeom prst="rect">
            <a:avLst/>
          </a:prstGeom>
          <a:noFill/>
        </p:spPr>
        <p:txBody>
          <a:bodyPr wrap="square">
            <a:spAutoFit/>
          </a:bodyPr>
          <a:lstStyle/>
          <a:p>
            <a:pPr eaLnBrk="1" fontAlgn="auto" hangingPunct="1">
              <a:spcBef>
                <a:spcPts val="0"/>
              </a:spcBef>
              <a:spcAft>
                <a:spcPts val="0"/>
              </a:spcAft>
            </a:pPr>
            <a:r>
              <a:rPr lang="ja-JP" altLang="en-US" dirty="0">
                <a:solidFill>
                  <a:srgbClr val="545454"/>
                </a:solidFill>
                <a:latin typeface="メイリオ" panose="020B0604030504040204" pitchFamily="50" charset="-128"/>
                <a:ea typeface="メイリオ" panose="020B0604030504040204" pitchFamily="50" charset="-128"/>
              </a:rPr>
              <a:t>掲載日に訪問したユーザーの</a:t>
            </a:r>
            <a:r>
              <a:rPr lang="en-US" altLang="ja-JP" dirty="0">
                <a:solidFill>
                  <a:srgbClr val="545454"/>
                </a:solidFill>
                <a:latin typeface="メイリオ" panose="020B0604030504040204" pitchFamily="50" charset="-128"/>
                <a:ea typeface="メイリオ" panose="020B0604030504040204" pitchFamily="50" charset="-128"/>
              </a:rPr>
              <a:t>SP</a:t>
            </a:r>
            <a:r>
              <a:rPr lang="ja-JP" altLang="en-US" dirty="0">
                <a:solidFill>
                  <a:srgbClr val="545454"/>
                </a:solidFill>
                <a:latin typeface="メイリオ" panose="020B0604030504040204" pitchFamily="50" charset="-128"/>
                <a:ea typeface="メイリオ" panose="020B0604030504040204" pitchFamily="50" charset="-128"/>
              </a:rPr>
              <a:t>（ウェブ・アプリ）または</a:t>
            </a:r>
            <a:r>
              <a:rPr lang="en-US" altLang="ja-JP" dirty="0">
                <a:solidFill>
                  <a:srgbClr val="545454"/>
                </a:solidFill>
                <a:latin typeface="メイリオ" panose="020B0604030504040204" pitchFamily="50" charset="-128"/>
                <a:ea typeface="メイリオ" panose="020B0604030504040204" pitchFamily="50" charset="-128"/>
              </a:rPr>
              <a:t>PC</a:t>
            </a:r>
            <a:r>
              <a:rPr lang="ja-JP" altLang="en-US" dirty="0">
                <a:solidFill>
                  <a:srgbClr val="545454"/>
                </a:solidFill>
                <a:latin typeface="メイリオ" panose="020B0604030504040204" pitchFamily="50" charset="-128"/>
                <a:ea typeface="メイリオ" panose="020B0604030504040204" pitchFamily="50" charset="-128"/>
              </a:rPr>
              <a:t>どちらかの初回訪問時に</a:t>
            </a:r>
            <a:endParaRPr lang="en-US" altLang="ja-JP" dirty="0">
              <a:solidFill>
                <a:srgbClr val="545454"/>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lang="en-US" altLang="ja-JP" dirty="0">
                <a:solidFill>
                  <a:srgbClr val="545454"/>
                </a:solidFill>
                <a:latin typeface="メイリオ" panose="020B0604030504040204" pitchFamily="50" charset="-128"/>
                <a:ea typeface="メイリオ" panose="020B0604030504040204" pitchFamily="50" charset="-128"/>
              </a:rPr>
              <a:t>100</a:t>
            </a:r>
            <a:r>
              <a:rPr lang="ja-JP" altLang="en-US" dirty="0">
                <a:solidFill>
                  <a:srgbClr val="545454"/>
                </a:solidFill>
                <a:latin typeface="メイリオ" panose="020B0604030504040204" pitchFamily="50" charset="-128"/>
                <a:ea typeface="メイリオ" panose="020B0604030504040204" pitchFamily="50" charset="-128"/>
              </a:rPr>
              <a:t>％掲出するため、</a:t>
            </a:r>
            <a:r>
              <a:rPr lang="en-US" altLang="ja-JP" dirty="0">
                <a:solidFill>
                  <a:srgbClr val="545454"/>
                </a:solidFill>
                <a:latin typeface="メイリオ" panose="020B0604030504040204" pitchFamily="50" charset="-128"/>
                <a:ea typeface="メイリオ" panose="020B0604030504040204" pitchFamily="50" charset="-128"/>
              </a:rPr>
              <a:t>LINE</a:t>
            </a:r>
            <a:r>
              <a:rPr lang="ja-JP" altLang="en-US" dirty="0">
                <a:solidFill>
                  <a:srgbClr val="545454"/>
                </a:solidFill>
                <a:latin typeface="メイリオ" panose="020B0604030504040204" pitchFamily="50" charset="-128"/>
                <a:ea typeface="メイリオ" panose="020B0604030504040204" pitchFamily="50" charset="-128"/>
              </a:rPr>
              <a:t>ヤフー広告としてリーチが最大になります。</a:t>
            </a:r>
            <a:endParaRPr lang="en-US" altLang="ja-JP" dirty="0">
              <a:solidFill>
                <a:srgbClr val="545454"/>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lang="ja-JP" altLang="en-US" dirty="0">
                <a:solidFill>
                  <a:srgbClr val="545454"/>
                </a:solidFill>
                <a:latin typeface="メイリオ" panose="020B0604030504040204" pitchFamily="50" charset="-128"/>
                <a:ea typeface="メイリオ" panose="020B0604030504040204" pitchFamily="50" charset="-128"/>
              </a:rPr>
              <a:t>幅広い層にリーチしたい場合におすすめです。</a:t>
            </a:r>
            <a:endParaRPr lang="en-US" altLang="ja-JP" dirty="0">
              <a:solidFill>
                <a:srgbClr val="545454"/>
              </a:solidFill>
              <a:latin typeface="メイリオ" panose="020B0604030504040204" pitchFamily="50" charset="-128"/>
              <a:ea typeface="メイリオ" panose="020B0604030504040204" pitchFamily="50" charset="-128"/>
            </a:endParaRPr>
          </a:p>
        </p:txBody>
      </p:sp>
      <p:sp>
        <p:nvSpPr>
          <p:cNvPr id="26" name="テキスト ボックス 25">
            <a:extLst>
              <a:ext uri="{FF2B5EF4-FFF2-40B4-BE49-F238E27FC236}">
                <a16:creationId xmlns:a16="http://schemas.microsoft.com/office/drawing/2014/main" id="{AA87A1C1-F23E-B718-5EED-66320D32C244}"/>
              </a:ext>
            </a:extLst>
          </p:cNvPr>
          <p:cNvSpPr txBox="1"/>
          <p:nvPr/>
        </p:nvSpPr>
        <p:spPr>
          <a:xfrm>
            <a:off x="1560243" y="2449890"/>
            <a:ext cx="3446874" cy="584775"/>
          </a:xfrm>
          <a:prstGeom prst="rect">
            <a:avLst/>
          </a:prstGeom>
          <a:noFill/>
        </p:spPr>
        <p:txBody>
          <a:bodyPr wrap="square">
            <a:spAutoFit/>
          </a:bodyPr>
          <a:lstStyle/>
          <a:p>
            <a:pPr algn="ctr" eaLnBrk="1" fontAlgn="auto" hangingPunct="1">
              <a:spcBef>
                <a:spcPts val="0"/>
              </a:spcBef>
              <a:spcAft>
                <a:spcPts val="0"/>
              </a:spcAft>
            </a:pPr>
            <a:r>
              <a:rPr lang="en-US" altLang="ja-JP" sz="1600" dirty="0">
                <a:solidFill>
                  <a:srgbClr val="545454"/>
                </a:solidFill>
                <a:latin typeface="メイリオ" panose="020B0604030504040204" pitchFamily="50" charset="-128"/>
                <a:ea typeface="メイリオ" panose="020B0604030504040204" pitchFamily="50" charset="-128"/>
              </a:rPr>
              <a:t>SP</a:t>
            </a:r>
            <a:r>
              <a:rPr lang="ja-JP" altLang="en-US" sz="1600" dirty="0">
                <a:solidFill>
                  <a:srgbClr val="545454"/>
                </a:solidFill>
                <a:latin typeface="メイリオ" panose="020B0604030504040204" pitchFamily="50" charset="-128"/>
                <a:ea typeface="メイリオ" panose="020B0604030504040204" pitchFamily="50" charset="-128"/>
              </a:rPr>
              <a:t>・</a:t>
            </a:r>
            <a:r>
              <a:rPr lang="en-US" altLang="ja-JP" sz="1600" dirty="0">
                <a:solidFill>
                  <a:srgbClr val="545454"/>
                </a:solidFill>
                <a:latin typeface="メイリオ" panose="020B0604030504040204" pitchFamily="50" charset="-128"/>
                <a:ea typeface="メイリオ" panose="020B0604030504040204" pitchFamily="50" charset="-128"/>
              </a:rPr>
              <a:t>PC</a:t>
            </a:r>
            <a:r>
              <a:rPr lang="ja-JP" altLang="en-US" sz="1600" dirty="0">
                <a:solidFill>
                  <a:srgbClr val="545454"/>
                </a:solidFill>
                <a:latin typeface="メイリオ" panose="020B0604030504040204" pitchFamily="50" charset="-128"/>
                <a:ea typeface="メイリオ" panose="020B0604030504040204" pitchFamily="50" charset="-128"/>
              </a:rPr>
              <a:t>いずれかの</a:t>
            </a:r>
            <a:endParaRPr lang="en-US" altLang="ja-JP" sz="1600" dirty="0">
              <a:solidFill>
                <a:srgbClr val="545454"/>
              </a:solidFill>
              <a:latin typeface="メイリオ" panose="020B0604030504040204" pitchFamily="50" charset="-128"/>
              <a:ea typeface="メイリオ" panose="020B0604030504040204" pitchFamily="50" charset="-128"/>
            </a:endParaRPr>
          </a:p>
          <a:p>
            <a:pPr algn="ctr" eaLnBrk="1" fontAlgn="auto" hangingPunct="1">
              <a:spcBef>
                <a:spcPts val="0"/>
              </a:spcBef>
              <a:spcAft>
                <a:spcPts val="0"/>
              </a:spcAft>
            </a:pPr>
            <a:r>
              <a:rPr lang="ja-JP" altLang="en-US" sz="1600" dirty="0">
                <a:solidFill>
                  <a:srgbClr val="545454"/>
                </a:solidFill>
                <a:latin typeface="メイリオ" panose="020B0604030504040204" pitchFamily="50" charset="-128"/>
                <a:ea typeface="メイリオ" panose="020B0604030504040204" pitchFamily="50" charset="-128"/>
              </a:rPr>
              <a:t>初回訪問時に</a:t>
            </a:r>
            <a:r>
              <a:rPr lang="en-US" altLang="ja-JP" sz="1600" dirty="0">
                <a:solidFill>
                  <a:srgbClr val="545454"/>
                </a:solidFill>
                <a:latin typeface="メイリオ" panose="020B0604030504040204" pitchFamily="50" charset="-128"/>
                <a:ea typeface="メイリオ" panose="020B0604030504040204" pitchFamily="50" charset="-128"/>
              </a:rPr>
              <a:t>1</a:t>
            </a:r>
            <a:r>
              <a:rPr lang="ja-JP" altLang="en-US" sz="1600" dirty="0">
                <a:solidFill>
                  <a:srgbClr val="545454"/>
                </a:solidFill>
                <a:latin typeface="メイリオ" panose="020B0604030504040204" pitchFamily="50" charset="-128"/>
                <a:ea typeface="メイリオ" panose="020B0604030504040204" pitchFamily="50" charset="-128"/>
              </a:rPr>
              <a:t>回表示</a:t>
            </a:r>
            <a:endParaRPr lang="en-US" altLang="ja-JP" sz="1600" dirty="0">
              <a:solidFill>
                <a:srgbClr val="545454"/>
              </a:solidFill>
              <a:latin typeface="メイリオ" panose="020B0604030504040204" pitchFamily="50" charset="-128"/>
              <a:ea typeface="メイリオ" panose="020B0604030504040204" pitchFamily="50" charset="-128"/>
            </a:endParaRPr>
          </a:p>
        </p:txBody>
      </p:sp>
      <p:sp>
        <p:nvSpPr>
          <p:cNvPr id="5" name="片側の 2 つの角を丸めた四角形 26">
            <a:extLst>
              <a:ext uri="{FF2B5EF4-FFF2-40B4-BE49-F238E27FC236}">
                <a16:creationId xmlns:a16="http://schemas.microsoft.com/office/drawing/2014/main" id="{FB16EC1F-2E96-ABDD-A6AA-8DA1334BC4CD}"/>
              </a:ext>
            </a:extLst>
          </p:cNvPr>
          <p:cNvSpPr/>
          <p:nvPr/>
        </p:nvSpPr>
        <p:spPr>
          <a:xfrm>
            <a:off x="3132073" y="1208879"/>
            <a:ext cx="8370077" cy="601299"/>
          </a:xfrm>
          <a:prstGeom prst="round2SameRect">
            <a:avLst>
              <a:gd name="adj1" fmla="val 0"/>
              <a:gd name="adj2" fmla="val 0"/>
            </a:avLst>
          </a:prstGeom>
          <a:solidFill>
            <a:schemeClr val="bg1"/>
          </a:solidFill>
          <a:ln w="19050" cap="flat" cmpd="sng" algn="ctr">
            <a:solidFill>
              <a:srgbClr val="002060"/>
            </a:solid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b="1" i="0" u="none" strike="noStrike" kern="0" cap="none" spc="0" normalizeH="0" baseline="0" noProof="0" dirty="0">
                <a:ln>
                  <a:noFill/>
                </a:ln>
                <a:effectLst/>
                <a:uLnTx/>
                <a:uFillTx/>
                <a:latin typeface="メイリオ" panose="020B0604030504040204" pitchFamily="50" charset="-128"/>
                <a:ea typeface="メイリオ" panose="020B0604030504040204" pitchFamily="50" charset="-128"/>
              </a:rPr>
              <a:t>Yahoo! JAPAN</a:t>
            </a:r>
            <a:r>
              <a:rPr kumimoji="0" lang="ja-JP" altLang="en-US" b="1" i="0" u="none" strike="noStrike" kern="0" cap="none" spc="0" normalizeH="0" baseline="0" noProof="0" dirty="0">
                <a:ln>
                  <a:noFill/>
                </a:ln>
                <a:effectLst/>
                <a:uLnTx/>
                <a:uFillTx/>
                <a:latin typeface="メイリオ" panose="020B0604030504040204" pitchFamily="50" charset="-128"/>
                <a:ea typeface="メイリオ" panose="020B0604030504040204" pitchFamily="50" charset="-128"/>
              </a:rPr>
              <a:t>トップページ　トピックス</a:t>
            </a:r>
            <a:r>
              <a:rPr kumimoji="0" lang="en-US" altLang="ja-JP" b="1" i="0" u="none" strike="noStrike" kern="0" cap="none" spc="0" normalizeH="0" baseline="0" noProof="0" dirty="0">
                <a:ln>
                  <a:noFill/>
                </a:ln>
                <a:effectLst/>
                <a:uLnTx/>
                <a:uFillTx/>
                <a:latin typeface="メイリオ" panose="020B0604030504040204" pitchFamily="50" charset="-128"/>
                <a:ea typeface="メイリオ" panose="020B0604030504040204" pitchFamily="50" charset="-128"/>
              </a:rPr>
              <a:t>PR</a:t>
            </a:r>
            <a:r>
              <a:rPr kumimoji="0" lang="ja-JP" altLang="en-US" b="1" i="0" u="none" strike="noStrike" kern="0" cap="none" spc="0" normalizeH="0" baseline="0" noProof="0" dirty="0">
                <a:ln>
                  <a:noFill/>
                </a:ln>
                <a:effectLst/>
                <a:uLnTx/>
                <a:uFillTx/>
                <a:latin typeface="メイリオ" panose="020B0604030504040204" pitchFamily="50" charset="-128"/>
                <a:ea typeface="メイリオ" panose="020B0604030504040204" pitchFamily="50" charset="-128"/>
              </a:rPr>
              <a:t>　</a:t>
            </a:r>
            <a:r>
              <a:rPr kumimoji="0" lang="en-US" altLang="ja-JP" b="1" i="0" u="none" strike="noStrike" kern="0" cap="none" spc="0" normalizeH="0" baseline="0" noProof="0" dirty="0">
                <a:ln>
                  <a:noFill/>
                </a:ln>
                <a:solidFill>
                  <a:schemeClr val="tx1">
                    <a:lumMod val="65000"/>
                    <a:lumOff val="35000"/>
                  </a:schemeClr>
                </a:solidFill>
                <a:effectLst/>
                <a:uLnTx/>
                <a:uFillTx/>
                <a:latin typeface="メイリオ" panose="020B0604030504040204" pitchFamily="50" charset="-128"/>
                <a:ea typeface="メイリオ" panose="020B0604030504040204" pitchFamily="50" charset="-128"/>
              </a:rPr>
              <a:t>MD</a:t>
            </a:r>
            <a:r>
              <a:rPr kumimoji="0" lang="ja-JP" altLang="en-US" b="1" i="0" u="none" strike="noStrike" kern="0" cap="none" spc="0" normalizeH="0" baseline="0" noProof="0" dirty="0">
                <a:ln>
                  <a:noFill/>
                </a:ln>
                <a:solidFill>
                  <a:schemeClr val="tx1">
                    <a:lumMod val="65000"/>
                    <a:lumOff val="35000"/>
                  </a:schemeClr>
                </a:solidFill>
                <a:effectLst/>
                <a:uLnTx/>
                <a:uFillTx/>
                <a:latin typeface="メイリオ" panose="020B0604030504040204" pitchFamily="50" charset="-128"/>
                <a:ea typeface="メイリオ" panose="020B0604030504040204" pitchFamily="50" charset="-128"/>
              </a:rPr>
              <a:t>（</a:t>
            </a:r>
            <a:r>
              <a:rPr kumimoji="0" lang="en-US" altLang="ja-JP" b="1" i="0" u="none" strike="noStrike" kern="0" cap="none" spc="0" normalizeH="0" baseline="0" noProof="0" dirty="0">
                <a:ln>
                  <a:noFill/>
                </a:ln>
                <a:solidFill>
                  <a:schemeClr val="tx1">
                    <a:lumMod val="65000"/>
                    <a:lumOff val="35000"/>
                  </a:schemeClr>
                </a:solidFill>
                <a:effectLst/>
                <a:uLnTx/>
                <a:uFillTx/>
                <a:latin typeface="メイリオ" panose="020B0604030504040204" pitchFamily="50" charset="-128"/>
                <a:ea typeface="メイリオ" panose="020B0604030504040204" pitchFamily="50" charset="-128"/>
              </a:rPr>
              <a:t>FQ1)</a:t>
            </a:r>
            <a:r>
              <a:rPr kumimoji="0" lang="ja-JP" altLang="en-US" b="1" i="0" u="none" strike="noStrike" kern="0" cap="none" spc="0" normalizeH="0" baseline="0" noProof="0" dirty="0">
                <a:ln>
                  <a:noFill/>
                </a:ln>
                <a:solidFill>
                  <a:schemeClr val="tx1">
                    <a:lumMod val="65000"/>
                    <a:lumOff val="35000"/>
                  </a:schemeClr>
                </a:solidFill>
                <a:effectLst/>
                <a:uLnTx/>
                <a:uFillTx/>
                <a:latin typeface="メイリオ" panose="020B0604030504040204" pitchFamily="50" charset="-128"/>
                <a:ea typeface="メイリオ" panose="020B0604030504040204" pitchFamily="50" charset="-128"/>
              </a:rPr>
              <a:t>　月～金</a:t>
            </a:r>
          </a:p>
        </p:txBody>
      </p:sp>
      <p:graphicFrame>
        <p:nvGraphicFramePr>
          <p:cNvPr id="3" name="表 2">
            <a:extLst>
              <a:ext uri="{FF2B5EF4-FFF2-40B4-BE49-F238E27FC236}">
                <a16:creationId xmlns:a16="http://schemas.microsoft.com/office/drawing/2014/main" id="{CAB62CA1-7F23-AC0D-7EAB-57D43CCBCDD2}"/>
              </a:ext>
            </a:extLst>
          </p:cNvPr>
          <p:cNvGraphicFramePr>
            <a:graphicFrameLocks noGrp="1"/>
          </p:cNvGraphicFramePr>
          <p:nvPr/>
        </p:nvGraphicFramePr>
        <p:xfrm>
          <a:off x="6089689" y="2465422"/>
          <a:ext cx="5302414" cy="2595880"/>
        </p:xfrm>
        <a:graphic>
          <a:graphicData uri="http://schemas.openxmlformats.org/drawingml/2006/table">
            <a:tbl>
              <a:tblPr firstRow="1" bandRow="1">
                <a:tableStyleId>{5C22544A-7EE6-4342-B048-85BDC9FD1C3A}</a:tableStyleId>
              </a:tblPr>
              <a:tblGrid>
                <a:gridCol w="2651207">
                  <a:extLst>
                    <a:ext uri="{9D8B030D-6E8A-4147-A177-3AD203B41FA5}">
                      <a16:colId xmlns:a16="http://schemas.microsoft.com/office/drawing/2014/main" val="1121193122"/>
                    </a:ext>
                  </a:extLst>
                </a:gridCol>
                <a:gridCol w="2651207">
                  <a:extLst>
                    <a:ext uri="{9D8B030D-6E8A-4147-A177-3AD203B41FA5}">
                      <a16:colId xmlns:a16="http://schemas.microsoft.com/office/drawing/2014/main" val="1846385556"/>
                    </a:ext>
                  </a:extLst>
                </a:gridCol>
              </a:tblGrid>
              <a:tr h="370840">
                <a:tc>
                  <a:txBody>
                    <a:bodyPr/>
                    <a:lstStyle/>
                    <a:p>
                      <a:r>
                        <a:rPr kumimoji="1" lang="ja-JP" altLang="en-US" sz="1600" b="0" dirty="0">
                          <a:solidFill>
                            <a:schemeClr val="tx1"/>
                          </a:solidFill>
                          <a:latin typeface="+mn-ea"/>
                          <a:ea typeface="+mn-ea"/>
                        </a:rPr>
                        <a:t>価格</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r>
                        <a:rPr kumimoji="1" lang="en-US" altLang="ja-JP" sz="1600" b="0" dirty="0">
                          <a:solidFill>
                            <a:schemeClr val="tx1"/>
                          </a:solidFill>
                          <a:latin typeface="+mn-ea"/>
                          <a:ea typeface="+mn-ea"/>
                        </a:rPr>
                        <a:t>1,600</a:t>
                      </a:r>
                      <a:r>
                        <a:rPr kumimoji="1" lang="ja-JP" altLang="en-US" sz="1600" b="0" dirty="0">
                          <a:solidFill>
                            <a:schemeClr val="tx1"/>
                          </a:solidFill>
                          <a:latin typeface="+mn-ea"/>
                          <a:ea typeface="+mn-ea"/>
                        </a:rPr>
                        <a:t>万円</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3557293342"/>
                  </a:ext>
                </a:extLst>
              </a:tr>
              <a:tr h="370840">
                <a:tc>
                  <a:txBody>
                    <a:bodyPr/>
                    <a:lstStyle/>
                    <a:p>
                      <a:r>
                        <a:rPr kumimoji="1" lang="ja-JP" altLang="en-US" sz="1600" dirty="0">
                          <a:latin typeface="+mn-ea"/>
                          <a:ea typeface="+mn-ea"/>
                        </a:rPr>
                        <a:t>想定掲載</a:t>
                      </a:r>
                      <a:r>
                        <a:rPr kumimoji="1" lang="en-US" altLang="ja-JP" sz="1600" dirty="0" err="1">
                          <a:latin typeface="+mn-ea"/>
                          <a:ea typeface="+mn-ea"/>
                        </a:rPr>
                        <a:t>vimps</a:t>
                      </a:r>
                      <a:endParaRPr kumimoji="1" lang="en-US" altLang="ja-JP" sz="1600" dirty="0">
                        <a:latin typeface="+mn-ea"/>
                        <a:ea typeface="+mn-ea"/>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r>
                        <a:rPr kumimoji="1" lang="en-US" altLang="ja-JP" sz="1600" dirty="0">
                          <a:latin typeface="+mn-ea"/>
                          <a:ea typeface="+mn-ea"/>
                        </a:rPr>
                        <a:t>2,700</a:t>
                      </a:r>
                      <a:r>
                        <a:rPr kumimoji="1" lang="ja-JP" altLang="en-US" sz="1600" dirty="0">
                          <a:latin typeface="+mn-ea"/>
                          <a:ea typeface="+mn-ea"/>
                        </a:rPr>
                        <a:t>万</a:t>
                      </a:r>
                      <a:r>
                        <a:rPr kumimoji="1" lang="en-US" altLang="ja-JP" sz="1600" dirty="0" err="1">
                          <a:latin typeface="+mn-ea"/>
                          <a:ea typeface="+mn-ea"/>
                        </a:rPr>
                        <a:t>vimps</a:t>
                      </a:r>
                      <a:endParaRPr kumimoji="1" lang="ja-JP" altLang="en-US" sz="1600" dirty="0">
                        <a:latin typeface="+mn-ea"/>
                        <a:ea typeface="+mn-ea"/>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2259181706"/>
                  </a:ext>
                </a:extLst>
              </a:tr>
              <a:tr h="370840">
                <a:tc>
                  <a:txBody>
                    <a:bodyPr/>
                    <a:lstStyle/>
                    <a:p>
                      <a:r>
                        <a:rPr kumimoji="1" lang="ja-JP" altLang="en-US" sz="1600" dirty="0">
                          <a:latin typeface="+mn-ea"/>
                          <a:ea typeface="+mn-ea"/>
                        </a:rPr>
                        <a:t>想定</a:t>
                      </a:r>
                      <a:r>
                        <a:rPr kumimoji="1" lang="en-US" altLang="ja-JP" sz="1600" dirty="0" err="1">
                          <a:latin typeface="+mn-ea"/>
                          <a:ea typeface="+mn-ea"/>
                        </a:rPr>
                        <a:t>vCPM</a:t>
                      </a:r>
                      <a:endParaRPr kumimoji="1" lang="ja-JP" altLang="en-US" sz="1600" dirty="0">
                        <a:latin typeface="+mn-ea"/>
                        <a:ea typeface="+mn-ea"/>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r>
                        <a:rPr kumimoji="1" lang="en-US" altLang="ja-JP" sz="1600" dirty="0">
                          <a:latin typeface="+mn-ea"/>
                          <a:ea typeface="+mn-ea"/>
                        </a:rPr>
                        <a:t>593</a:t>
                      </a:r>
                      <a:r>
                        <a:rPr kumimoji="1" lang="ja-JP" altLang="en-US" sz="1600" dirty="0">
                          <a:latin typeface="+mn-ea"/>
                          <a:ea typeface="+mn-ea"/>
                        </a:rPr>
                        <a:t>円</a:t>
                      </a:r>
                      <a:endParaRPr kumimoji="1" lang="en-US" altLang="ja-JP" sz="1600" dirty="0">
                        <a:latin typeface="+mn-ea"/>
                        <a:ea typeface="+mn-ea"/>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2434118622"/>
                  </a:ext>
                </a:extLst>
              </a:tr>
              <a:tr h="370840">
                <a:tc>
                  <a:txBody>
                    <a:bodyPr/>
                    <a:lstStyle/>
                    <a:p>
                      <a:r>
                        <a:rPr kumimoji="1" lang="ja-JP" altLang="en-US" sz="1600" dirty="0">
                          <a:latin typeface="+mn-ea"/>
                          <a:ea typeface="+mn-ea"/>
                        </a:rPr>
                        <a:t>想定リーチ数</a:t>
                      </a:r>
                      <a:endParaRPr kumimoji="1" lang="en-US" altLang="ja-JP" sz="1600" dirty="0">
                        <a:latin typeface="+mn-ea"/>
                        <a:ea typeface="+mn-ea"/>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r>
                        <a:rPr kumimoji="1" lang="en-US" altLang="ja-JP" sz="1600" dirty="0">
                          <a:latin typeface="+mn-ea"/>
                          <a:ea typeface="+mn-ea"/>
                        </a:rPr>
                        <a:t>2,700</a:t>
                      </a:r>
                      <a:r>
                        <a:rPr kumimoji="1" lang="ja-JP" altLang="en-US" sz="1600" dirty="0">
                          <a:latin typeface="+mn-ea"/>
                          <a:ea typeface="+mn-ea"/>
                        </a:rPr>
                        <a:t>万</a:t>
                      </a:r>
                      <a:r>
                        <a:rPr kumimoji="1" lang="en-US" altLang="ja-JP" sz="1600" dirty="0">
                          <a:latin typeface="+mn-ea"/>
                          <a:ea typeface="+mn-ea"/>
                        </a:rPr>
                        <a:t>v</a:t>
                      </a:r>
                      <a:r>
                        <a:rPr kumimoji="1" lang="ja-JP" altLang="en-US" sz="1600" dirty="0">
                          <a:latin typeface="+mn-ea"/>
                          <a:ea typeface="+mn-ea"/>
                        </a:rPr>
                        <a:t>リーチ</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2068175609"/>
                  </a:ext>
                </a:extLst>
              </a:tr>
              <a:tr h="370840">
                <a:tc>
                  <a:txBody>
                    <a:bodyPr/>
                    <a:lstStyle/>
                    <a:p>
                      <a:r>
                        <a:rPr kumimoji="1" lang="ja-JP" altLang="en-US" sz="1600" dirty="0">
                          <a:latin typeface="+mn-ea"/>
                          <a:ea typeface="+mn-ea"/>
                        </a:rPr>
                        <a:t>想定リーチ単価</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r>
                        <a:rPr kumimoji="1" lang="en-US" altLang="ja-JP" sz="1600" dirty="0">
                          <a:latin typeface="+mn-ea"/>
                          <a:ea typeface="+mn-ea"/>
                        </a:rPr>
                        <a:t>0.59</a:t>
                      </a:r>
                      <a:r>
                        <a:rPr kumimoji="1" lang="ja-JP" altLang="en-US" sz="1600" dirty="0">
                          <a:latin typeface="+mn-ea"/>
                          <a:ea typeface="+mn-ea"/>
                        </a:rPr>
                        <a:t>円</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2443646750"/>
                  </a:ext>
                </a:extLst>
              </a:tr>
              <a:tr h="370840">
                <a:tc>
                  <a:txBody>
                    <a:bodyPr/>
                    <a:lstStyle/>
                    <a:p>
                      <a:r>
                        <a:rPr kumimoji="1" lang="ja-JP" altLang="en-US" sz="1600" dirty="0">
                          <a:latin typeface="+mn-ea"/>
                          <a:ea typeface="+mn-ea"/>
                        </a:rPr>
                        <a:t>想定</a:t>
                      </a:r>
                      <a:r>
                        <a:rPr kumimoji="1" lang="en-US" altLang="ja-JP" sz="1600" dirty="0" err="1">
                          <a:latin typeface="+mn-ea"/>
                          <a:ea typeface="+mn-ea"/>
                        </a:rPr>
                        <a:t>vCTR</a:t>
                      </a:r>
                      <a:endParaRPr kumimoji="1" lang="ja-JP" altLang="en-US" sz="1600" dirty="0">
                        <a:latin typeface="+mn-ea"/>
                        <a:ea typeface="+mn-ea"/>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r>
                        <a:rPr kumimoji="1" lang="en-US" altLang="ja-JP" sz="1600" dirty="0">
                          <a:latin typeface="+mn-ea"/>
                          <a:ea typeface="+mn-ea"/>
                        </a:rPr>
                        <a:t>0.78</a:t>
                      </a:r>
                      <a:r>
                        <a:rPr kumimoji="1" lang="ja-JP" altLang="en-US" sz="1600" dirty="0">
                          <a:latin typeface="+mn-ea"/>
                          <a:ea typeface="+mn-ea"/>
                        </a:rPr>
                        <a:t>％　</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1656649221"/>
                  </a:ext>
                </a:extLst>
              </a:tr>
              <a:tr h="370840">
                <a:tc>
                  <a:txBody>
                    <a:bodyPr/>
                    <a:lstStyle/>
                    <a:p>
                      <a:r>
                        <a:rPr kumimoji="1" lang="ja-JP" altLang="en-US" sz="1600" dirty="0">
                          <a:latin typeface="+mn-ea"/>
                          <a:ea typeface="+mn-ea"/>
                        </a:rPr>
                        <a:t>想定</a:t>
                      </a:r>
                      <a:r>
                        <a:rPr kumimoji="1" lang="en-US" altLang="ja-JP" sz="1600" dirty="0">
                          <a:latin typeface="+mn-ea"/>
                          <a:ea typeface="+mn-ea"/>
                        </a:rPr>
                        <a:t>CPC</a:t>
                      </a:r>
                      <a:endParaRPr kumimoji="1" lang="ja-JP" altLang="en-US" sz="1600" dirty="0">
                        <a:latin typeface="+mn-ea"/>
                        <a:ea typeface="+mn-ea"/>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r>
                        <a:rPr kumimoji="1" lang="en-US" altLang="ja-JP" sz="1600" dirty="0">
                          <a:latin typeface="+mn-ea"/>
                          <a:ea typeface="+mn-ea"/>
                        </a:rPr>
                        <a:t>76</a:t>
                      </a:r>
                      <a:r>
                        <a:rPr kumimoji="1" lang="ja-JP" altLang="en-US" sz="1600" dirty="0">
                          <a:latin typeface="+mn-ea"/>
                          <a:ea typeface="+mn-ea"/>
                        </a:rPr>
                        <a:t>円　</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2457387103"/>
                  </a:ext>
                </a:extLst>
              </a:tr>
            </a:tbl>
          </a:graphicData>
        </a:graphic>
      </p:graphicFrame>
      <p:sp>
        <p:nvSpPr>
          <p:cNvPr id="9" name="テキスト ボックス 8">
            <a:extLst>
              <a:ext uri="{FF2B5EF4-FFF2-40B4-BE49-F238E27FC236}">
                <a16:creationId xmlns:a16="http://schemas.microsoft.com/office/drawing/2014/main" id="{1950B233-28D2-1047-534D-E1655C370A6B}"/>
              </a:ext>
            </a:extLst>
          </p:cNvPr>
          <p:cNvSpPr txBox="1"/>
          <p:nvPr/>
        </p:nvSpPr>
        <p:spPr>
          <a:xfrm>
            <a:off x="5451230" y="6156951"/>
            <a:ext cx="6150753" cy="577081"/>
          </a:xfrm>
          <a:prstGeom prst="rect">
            <a:avLst/>
          </a:prstGeom>
          <a:noFill/>
        </p:spPr>
        <p:txBody>
          <a:bodyPr wrap="square">
            <a:spAutoFit/>
          </a:bodyPr>
          <a:lstStyle/>
          <a:p>
            <a:pPr eaLnBrk="1" fontAlgn="auto" hangingPunct="1">
              <a:spcBef>
                <a:spcPts val="0"/>
              </a:spcBef>
              <a:spcAft>
                <a:spcPts val="0"/>
              </a:spcAft>
            </a:pPr>
            <a:r>
              <a:rPr lang="en-US" altLang="ja-JP" sz="1050" dirty="0">
                <a:solidFill>
                  <a:srgbClr val="545454"/>
                </a:solidFill>
                <a:latin typeface="メイリオ" panose="020B0604030504040204" pitchFamily="50" charset="-128"/>
                <a:ea typeface="メイリオ" panose="020B0604030504040204" pitchFamily="50" charset="-128"/>
              </a:rPr>
              <a:t>※</a:t>
            </a:r>
            <a:r>
              <a:rPr lang="ja-JP" altLang="en-US" sz="1050" dirty="0">
                <a:solidFill>
                  <a:srgbClr val="545454"/>
                </a:solidFill>
                <a:latin typeface="メイリオ" panose="020B0604030504040204" pitchFamily="50" charset="-128"/>
                <a:ea typeface="メイリオ" panose="020B0604030504040204" pitchFamily="50" charset="-128"/>
              </a:rPr>
              <a:t>土日、祝日はスペックが異なります。詳細スペック、入稿規定などは下記資料をご確認ください。</a:t>
            </a:r>
            <a:endParaRPr lang="en-US" altLang="ja-JP" sz="1050" dirty="0">
              <a:solidFill>
                <a:srgbClr val="545454"/>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lang="ja-JP" altLang="en-US" sz="1050" dirty="0">
                <a:solidFill>
                  <a:srgbClr val="545454"/>
                </a:solidFill>
                <a:latin typeface="メイリオ" panose="020B0604030504040204" pitchFamily="50" charset="-128"/>
                <a:ea typeface="メイリオ" panose="020B0604030504040204" pitchFamily="50" charset="-128"/>
              </a:rPr>
              <a:t>　詳細はセールスシートをご確認ください。</a:t>
            </a:r>
            <a:endParaRPr lang="en-US" altLang="ja-JP" sz="1050" dirty="0">
              <a:solidFill>
                <a:srgbClr val="545454"/>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lang="en-US" altLang="ja-JP" sz="1050" dirty="0">
                <a:solidFill>
                  <a:srgbClr val="545454"/>
                </a:solidFill>
                <a:latin typeface="メイリオ" panose="020B0604030504040204" pitchFamily="50" charset="-128"/>
                <a:ea typeface="メイリオ" panose="020B0604030504040204" pitchFamily="50" charset="-128"/>
              </a:rPr>
              <a:t>※</a:t>
            </a:r>
            <a:r>
              <a:rPr lang="ja-JP" altLang="en-US" sz="1050" dirty="0">
                <a:solidFill>
                  <a:srgbClr val="545454"/>
                </a:solidFill>
                <a:latin typeface="メイリオ" panose="020B0604030504040204" pitchFamily="50" charset="-128"/>
                <a:ea typeface="メイリオ" panose="020B0604030504040204" pitchFamily="50" charset="-128"/>
              </a:rPr>
              <a:t>広告スペックはあくまでも想定数値であり、確約するものではありません。</a:t>
            </a:r>
            <a:endParaRPr lang="en-US" altLang="ja-JP" sz="1050" dirty="0">
              <a:solidFill>
                <a:srgbClr val="545454"/>
              </a:solidFill>
              <a:latin typeface="メイリオ" panose="020B0604030504040204" pitchFamily="50" charset="-128"/>
              <a:ea typeface="メイリオ" panose="020B0604030504040204" pitchFamily="50" charset="-128"/>
            </a:endParaRPr>
          </a:p>
        </p:txBody>
      </p:sp>
      <p:grpSp>
        <p:nvGrpSpPr>
          <p:cNvPr id="13" name="グループ化 12">
            <a:extLst>
              <a:ext uri="{FF2B5EF4-FFF2-40B4-BE49-F238E27FC236}">
                <a16:creationId xmlns:a16="http://schemas.microsoft.com/office/drawing/2014/main" id="{AD8AF946-CEF7-1148-17C0-E84B61A80A05}"/>
              </a:ext>
            </a:extLst>
          </p:cNvPr>
          <p:cNvGrpSpPr/>
          <p:nvPr/>
        </p:nvGrpSpPr>
        <p:grpSpPr>
          <a:xfrm>
            <a:off x="4104242" y="3668104"/>
            <a:ext cx="1532629" cy="1145562"/>
            <a:chOff x="4057943" y="3443771"/>
            <a:chExt cx="1532629" cy="1145562"/>
          </a:xfrm>
        </p:grpSpPr>
        <p:pic>
          <p:nvPicPr>
            <p:cNvPr id="4" name="図 3">
              <a:extLst>
                <a:ext uri="{FF2B5EF4-FFF2-40B4-BE49-F238E27FC236}">
                  <a16:creationId xmlns:a16="http://schemas.microsoft.com/office/drawing/2014/main" id="{8B008A31-4FFE-C121-BD94-649802CDD039}"/>
                </a:ext>
              </a:extLst>
            </p:cNvPr>
            <p:cNvPicPr>
              <a:picLocks noChangeAspect="1"/>
            </p:cNvPicPr>
            <p:nvPr/>
          </p:nvPicPr>
          <p:blipFill>
            <a:blip r:embed="rId3"/>
            <a:srcRect/>
            <a:stretch/>
          </p:blipFill>
          <p:spPr>
            <a:xfrm>
              <a:off x="4765816" y="3466921"/>
              <a:ext cx="824756" cy="1122412"/>
            </a:xfrm>
            <a:prstGeom prst="rect">
              <a:avLst/>
            </a:prstGeom>
          </p:spPr>
        </p:pic>
        <p:pic>
          <p:nvPicPr>
            <p:cNvPr id="11" name="図 10" descr="アイコン&#10;&#10;中程度の精度で自動的に生成された説明">
              <a:extLst>
                <a:ext uri="{FF2B5EF4-FFF2-40B4-BE49-F238E27FC236}">
                  <a16:creationId xmlns:a16="http://schemas.microsoft.com/office/drawing/2014/main" id="{792A4DB1-FC5A-9070-A437-7C01E4D90F5D}"/>
                </a:ext>
              </a:extLst>
            </p:cNvPr>
            <p:cNvPicPr>
              <a:picLocks noChangeAspect="1"/>
            </p:cNvPicPr>
            <p:nvPr/>
          </p:nvPicPr>
          <p:blipFill>
            <a:blip r:embed="rId4"/>
            <a:srcRect b="7168"/>
            <a:stretch/>
          </p:blipFill>
          <p:spPr>
            <a:xfrm>
              <a:off x="4057943" y="3443771"/>
              <a:ext cx="783083" cy="1122412"/>
            </a:xfrm>
            <a:prstGeom prst="rect">
              <a:avLst/>
            </a:prstGeom>
          </p:spPr>
        </p:pic>
      </p:grpSp>
      <p:pic>
        <p:nvPicPr>
          <p:cNvPr id="12" name="図 11">
            <a:extLst>
              <a:ext uri="{FF2B5EF4-FFF2-40B4-BE49-F238E27FC236}">
                <a16:creationId xmlns:a16="http://schemas.microsoft.com/office/drawing/2014/main" id="{57FBEDEF-2EA6-D7CD-5DB3-705357C1FD6B}"/>
              </a:ext>
            </a:extLst>
          </p:cNvPr>
          <p:cNvPicPr>
            <a:picLocks noChangeAspect="1"/>
          </p:cNvPicPr>
          <p:nvPr/>
        </p:nvPicPr>
        <p:blipFill>
          <a:blip r:embed="rId5"/>
          <a:stretch>
            <a:fillRect/>
          </a:stretch>
        </p:blipFill>
        <p:spPr>
          <a:xfrm>
            <a:off x="1916050" y="3240890"/>
            <a:ext cx="1972446" cy="1572776"/>
          </a:xfrm>
          <a:prstGeom prst="rect">
            <a:avLst/>
          </a:prstGeom>
        </p:spPr>
      </p:pic>
      <p:pic>
        <p:nvPicPr>
          <p:cNvPr id="10" name="図 9"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C007B425-C58D-B5E5-7EE5-534BED93DE40}"/>
              </a:ext>
            </a:extLst>
          </p:cNvPr>
          <p:cNvPicPr>
            <a:picLocks noChangeAspect="1"/>
          </p:cNvPicPr>
          <p:nvPr/>
        </p:nvPicPr>
        <p:blipFill>
          <a:blip r:embed="rId6"/>
          <a:srcRect t="65199" b="25250"/>
          <a:stretch/>
        </p:blipFill>
        <p:spPr>
          <a:xfrm>
            <a:off x="1034011" y="3080832"/>
            <a:ext cx="1966455" cy="460021"/>
          </a:xfrm>
          <a:prstGeom prst="rect">
            <a:avLst/>
          </a:prstGeom>
          <a:ln>
            <a:solidFill>
              <a:schemeClr val="bg1">
                <a:lumMod val="75000"/>
              </a:schemeClr>
            </a:solidFill>
          </a:ln>
        </p:spPr>
      </p:pic>
      <p:sp>
        <p:nvSpPr>
          <p:cNvPr id="6" name="角丸四角形 25">
            <a:extLst>
              <a:ext uri="{FF2B5EF4-FFF2-40B4-BE49-F238E27FC236}">
                <a16:creationId xmlns:a16="http://schemas.microsoft.com/office/drawing/2014/main" id="{8A9B605E-AED4-E986-4DEA-E071729612DB}"/>
              </a:ext>
            </a:extLst>
          </p:cNvPr>
          <p:cNvSpPr/>
          <p:nvPr/>
        </p:nvSpPr>
        <p:spPr>
          <a:xfrm>
            <a:off x="755414" y="1972475"/>
            <a:ext cx="4952114" cy="364798"/>
          </a:xfrm>
          <a:prstGeom prst="roundRect">
            <a:avLst>
              <a:gd name="adj" fmla="val 50000"/>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gn="ctr">
              <a:lnSpc>
                <a:spcPct val="120000"/>
              </a:lnSpc>
            </a:pPr>
            <a:r>
              <a:rPr kumimoji="1" lang="ja-JP" altLang="en-US" sz="1600" b="1" dirty="0">
                <a:solidFill>
                  <a:schemeClr val="accent1"/>
                </a:solidFill>
                <a:latin typeface="Meiryo" panose="020B0604030504040204" pitchFamily="34" charset="-128"/>
                <a:ea typeface="Meiryo" panose="020B0604030504040204" pitchFamily="34" charset="-128"/>
              </a:rPr>
              <a:t>掲載イメージ</a:t>
            </a:r>
          </a:p>
        </p:txBody>
      </p:sp>
      <p:sp>
        <p:nvSpPr>
          <p:cNvPr id="8" name="角丸四角形 25">
            <a:extLst>
              <a:ext uri="{FF2B5EF4-FFF2-40B4-BE49-F238E27FC236}">
                <a16:creationId xmlns:a16="http://schemas.microsoft.com/office/drawing/2014/main" id="{8EEF6181-DD64-1B71-7E5D-126F103A9192}"/>
              </a:ext>
            </a:extLst>
          </p:cNvPr>
          <p:cNvSpPr/>
          <p:nvPr/>
        </p:nvSpPr>
        <p:spPr>
          <a:xfrm>
            <a:off x="5943436" y="1955401"/>
            <a:ext cx="5594920" cy="364798"/>
          </a:xfrm>
          <a:prstGeom prst="roundRect">
            <a:avLst>
              <a:gd name="adj" fmla="val 50000"/>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gn="ctr">
              <a:lnSpc>
                <a:spcPct val="120000"/>
              </a:lnSpc>
            </a:pPr>
            <a:r>
              <a:rPr kumimoji="1" lang="ja-JP" altLang="en-US" sz="1600" b="1" dirty="0">
                <a:solidFill>
                  <a:schemeClr val="accent1"/>
                </a:solidFill>
                <a:latin typeface="Meiryo" panose="020B0604030504040204" pitchFamily="34" charset="-128"/>
                <a:ea typeface="Meiryo" panose="020B0604030504040204" pitchFamily="34" charset="-128"/>
              </a:rPr>
              <a:t>商品スペック</a:t>
            </a:r>
          </a:p>
        </p:txBody>
      </p:sp>
      <p:pic>
        <p:nvPicPr>
          <p:cNvPr id="7" name="図 6">
            <a:extLst>
              <a:ext uri="{FF2B5EF4-FFF2-40B4-BE49-F238E27FC236}">
                <a16:creationId xmlns:a16="http://schemas.microsoft.com/office/drawing/2014/main" id="{2B997D7D-F175-5B23-214B-5829D5B73736}"/>
              </a:ext>
            </a:extLst>
          </p:cNvPr>
          <p:cNvPicPr>
            <a:picLocks noChangeAspect="1"/>
          </p:cNvPicPr>
          <p:nvPr/>
        </p:nvPicPr>
        <p:blipFill>
          <a:blip r:embed="rId7"/>
          <a:stretch>
            <a:fillRect/>
          </a:stretch>
        </p:blipFill>
        <p:spPr>
          <a:xfrm>
            <a:off x="1264503" y="1304981"/>
            <a:ext cx="230424" cy="397595"/>
          </a:xfrm>
          <a:prstGeom prst="rect">
            <a:avLst/>
          </a:prstGeom>
        </p:spPr>
      </p:pic>
      <p:pic>
        <p:nvPicPr>
          <p:cNvPr id="14" name="図 13">
            <a:extLst>
              <a:ext uri="{FF2B5EF4-FFF2-40B4-BE49-F238E27FC236}">
                <a16:creationId xmlns:a16="http://schemas.microsoft.com/office/drawing/2014/main" id="{A4B3E8EA-5DB0-BECD-F0C2-C954065D5928}"/>
              </a:ext>
            </a:extLst>
          </p:cNvPr>
          <p:cNvPicPr>
            <a:picLocks noChangeAspect="1"/>
          </p:cNvPicPr>
          <p:nvPr/>
        </p:nvPicPr>
        <p:blipFill>
          <a:blip r:embed="rId8"/>
          <a:srcRect/>
          <a:stretch/>
        </p:blipFill>
        <p:spPr>
          <a:xfrm>
            <a:off x="806579" y="1337129"/>
            <a:ext cx="406759" cy="364193"/>
          </a:xfrm>
          <a:prstGeom prst="rect">
            <a:avLst/>
          </a:prstGeom>
        </p:spPr>
      </p:pic>
    </p:spTree>
    <p:extLst>
      <p:ext uri="{BB962C8B-B14F-4D97-AF65-F5344CB8AC3E}">
        <p14:creationId xmlns:p14="http://schemas.microsoft.com/office/powerpoint/2010/main" val="195101660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FD3223-B642-A6CD-0402-CA39D4C39886}"/>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0CB4C71F-0085-FD3A-50B8-6E54996B9D73}"/>
              </a:ext>
            </a:extLst>
          </p:cNvPr>
          <p:cNvSpPr>
            <a:spLocks noGrp="1"/>
          </p:cNvSpPr>
          <p:nvPr>
            <p:ph type="ctrTitle"/>
          </p:nvPr>
        </p:nvSpPr>
        <p:spPr/>
        <p:txBody>
          <a:bodyPr/>
          <a:lstStyle/>
          <a:p>
            <a:r>
              <a:rPr lang="en-US" altLang="ja-JP" sz="2400" dirty="0"/>
              <a:t>Yahoo! JAPAN</a:t>
            </a:r>
            <a:r>
              <a:rPr lang="ja-JP" altLang="en-US" sz="2400" dirty="0"/>
              <a:t>トップページ　トピックス</a:t>
            </a:r>
            <a:r>
              <a:rPr lang="en-US" altLang="ja-JP" sz="2400" dirty="0"/>
              <a:t>PR</a:t>
            </a:r>
            <a:r>
              <a:rPr lang="ja-JP" altLang="en-US" sz="2400" dirty="0"/>
              <a:t>　</a:t>
            </a:r>
            <a:r>
              <a:rPr lang="en-US" altLang="ja-JP" sz="2400" dirty="0"/>
              <a:t>SP</a:t>
            </a:r>
            <a:r>
              <a:rPr lang="ja-JP" altLang="en-US" sz="2400" dirty="0"/>
              <a:t>（オールリーチ）</a:t>
            </a:r>
            <a:br>
              <a:rPr lang="ja-JP" altLang="en-US" sz="2400" dirty="0"/>
            </a:br>
            <a:endParaRPr kumimoji="1" lang="ja-JP" altLang="en-US" sz="2400" dirty="0"/>
          </a:p>
        </p:txBody>
      </p:sp>
      <p:sp>
        <p:nvSpPr>
          <p:cNvPr id="20" name="片側の 2 つの角を丸めた四角形 26">
            <a:extLst>
              <a:ext uri="{FF2B5EF4-FFF2-40B4-BE49-F238E27FC236}">
                <a16:creationId xmlns:a16="http://schemas.microsoft.com/office/drawing/2014/main" id="{1C49A47E-09C9-0494-5992-EC4A60F01177}"/>
              </a:ext>
            </a:extLst>
          </p:cNvPr>
          <p:cNvSpPr/>
          <p:nvPr/>
        </p:nvSpPr>
        <p:spPr>
          <a:xfrm>
            <a:off x="755414" y="1208880"/>
            <a:ext cx="2321273" cy="601299"/>
          </a:xfrm>
          <a:prstGeom prst="round2SameRect">
            <a:avLst>
              <a:gd name="adj1" fmla="val 0"/>
              <a:gd name="adj2" fmla="val 0"/>
            </a:avLst>
          </a:prstGeom>
          <a:solidFill>
            <a:srgbClr val="00003E"/>
          </a:solidFill>
          <a:ln w="25400" cap="flat" cmpd="sng" algn="ctr">
            <a:solidFill>
              <a:srgbClr val="002060"/>
            </a:solid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rPr>
              <a:t>　スマートフォン</a:t>
            </a:r>
            <a:endParaRPr kumimoji="0" lang="en-US" altLang="ja-JP" sz="16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endParaRPr>
          </a:p>
        </p:txBody>
      </p:sp>
      <p:sp>
        <p:nvSpPr>
          <p:cNvPr id="27" name="テキスト ボックス 26">
            <a:extLst>
              <a:ext uri="{FF2B5EF4-FFF2-40B4-BE49-F238E27FC236}">
                <a16:creationId xmlns:a16="http://schemas.microsoft.com/office/drawing/2014/main" id="{F4499B7C-30D4-A994-9E19-A9B11201943D}"/>
              </a:ext>
            </a:extLst>
          </p:cNvPr>
          <p:cNvSpPr txBox="1"/>
          <p:nvPr/>
        </p:nvSpPr>
        <p:spPr>
          <a:xfrm>
            <a:off x="806579" y="5141288"/>
            <a:ext cx="10576200" cy="923330"/>
          </a:xfrm>
          <a:prstGeom prst="rect">
            <a:avLst/>
          </a:prstGeom>
          <a:noFill/>
        </p:spPr>
        <p:txBody>
          <a:bodyPr wrap="square">
            <a:spAutoFit/>
          </a:bodyPr>
          <a:lstStyle/>
          <a:p>
            <a:pPr eaLnBrk="1" fontAlgn="auto" hangingPunct="1">
              <a:spcBef>
                <a:spcPts val="0"/>
              </a:spcBef>
              <a:spcAft>
                <a:spcPts val="0"/>
              </a:spcAft>
            </a:pPr>
            <a:r>
              <a:rPr lang="ja-JP" altLang="en-US" sz="1800" dirty="0">
                <a:solidFill>
                  <a:srgbClr val="545454"/>
                </a:solidFill>
                <a:latin typeface="メイリオ" panose="020B0604030504040204" pitchFamily="50" charset="-128"/>
                <a:ea typeface="メイリオ" panose="020B0604030504040204" pitchFamily="50" charset="-128"/>
              </a:rPr>
              <a:t>掲載日に</a:t>
            </a:r>
            <a:r>
              <a:rPr lang="en-US" altLang="ja-JP" sz="1800" dirty="0">
                <a:solidFill>
                  <a:srgbClr val="545454"/>
                </a:solidFill>
                <a:latin typeface="メイリオ" panose="020B0604030504040204" pitchFamily="50" charset="-128"/>
                <a:ea typeface="メイリオ" panose="020B0604030504040204" pitchFamily="50" charset="-128"/>
              </a:rPr>
              <a:t>SP</a:t>
            </a:r>
            <a:r>
              <a:rPr lang="ja-JP" altLang="en-US" sz="1800" dirty="0">
                <a:solidFill>
                  <a:srgbClr val="545454"/>
                </a:solidFill>
                <a:latin typeface="メイリオ" panose="020B0604030504040204" pitchFamily="50" charset="-128"/>
                <a:ea typeface="メイリオ" panose="020B0604030504040204" pitchFamily="50" charset="-128"/>
              </a:rPr>
              <a:t>版ヤフーに訪問したユーザーの初回訪問時に</a:t>
            </a:r>
            <a:endParaRPr lang="en-US" altLang="ja-JP" sz="1800" dirty="0">
              <a:solidFill>
                <a:srgbClr val="545454"/>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lang="en-US" altLang="ja-JP" sz="1800" dirty="0">
                <a:solidFill>
                  <a:srgbClr val="545454"/>
                </a:solidFill>
                <a:latin typeface="メイリオ" panose="020B0604030504040204" pitchFamily="50" charset="-128"/>
                <a:ea typeface="メイリオ" panose="020B0604030504040204" pitchFamily="50" charset="-128"/>
              </a:rPr>
              <a:t>100</a:t>
            </a:r>
            <a:r>
              <a:rPr lang="ja-JP" altLang="en-US" sz="1800" dirty="0">
                <a:solidFill>
                  <a:srgbClr val="545454"/>
                </a:solidFill>
                <a:latin typeface="メイリオ" panose="020B0604030504040204" pitchFamily="50" charset="-128"/>
                <a:ea typeface="メイリオ" panose="020B0604030504040204" pitchFamily="50" charset="-128"/>
              </a:rPr>
              <a:t>％掲出するため、</a:t>
            </a:r>
            <a:r>
              <a:rPr lang="en-US" altLang="ja-JP" sz="1800" dirty="0">
                <a:solidFill>
                  <a:srgbClr val="545454"/>
                </a:solidFill>
                <a:latin typeface="メイリオ" panose="020B0604030504040204" pitchFamily="50" charset="-128"/>
                <a:ea typeface="メイリオ" panose="020B0604030504040204" pitchFamily="50" charset="-128"/>
              </a:rPr>
              <a:t>SP</a:t>
            </a:r>
            <a:r>
              <a:rPr lang="ja-JP" altLang="en-US" sz="1800" dirty="0">
                <a:solidFill>
                  <a:srgbClr val="545454"/>
                </a:solidFill>
                <a:latin typeface="メイリオ" panose="020B0604030504040204" pitchFamily="50" charset="-128"/>
                <a:ea typeface="メイリオ" panose="020B0604030504040204" pitchFamily="50" charset="-128"/>
              </a:rPr>
              <a:t>版</a:t>
            </a:r>
            <a:r>
              <a:rPr lang="en-US" altLang="ja-JP" sz="1800" dirty="0">
                <a:solidFill>
                  <a:srgbClr val="545454"/>
                </a:solidFill>
                <a:latin typeface="メイリオ" panose="020B0604030504040204" pitchFamily="50" charset="-128"/>
                <a:ea typeface="メイリオ" panose="020B0604030504040204" pitchFamily="50" charset="-128"/>
              </a:rPr>
              <a:t>Yahoo!</a:t>
            </a:r>
            <a:r>
              <a:rPr lang="ja-JP" altLang="en-US" sz="1800" dirty="0">
                <a:solidFill>
                  <a:srgbClr val="545454"/>
                </a:solidFill>
                <a:latin typeface="メイリオ" panose="020B0604030504040204" pitchFamily="50" charset="-128"/>
                <a:ea typeface="メイリオ" panose="020B0604030504040204" pitchFamily="50" charset="-128"/>
              </a:rPr>
              <a:t>ニューストピックスに訪れた全ユーザーにリーチ可能</a:t>
            </a:r>
            <a:endParaRPr lang="en-US" altLang="ja-JP" sz="1800" dirty="0">
              <a:solidFill>
                <a:srgbClr val="545454"/>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lang="ja-JP" altLang="en-US" dirty="0">
                <a:solidFill>
                  <a:srgbClr val="545454"/>
                </a:solidFill>
                <a:latin typeface="メイリオ" panose="020B0604030504040204" pitchFamily="50" charset="-128"/>
                <a:ea typeface="メイリオ" panose="020B0604030504040204" pitchFamily="50" charset="-128"/>
              </a:rPr>
              <a:t>アプリサービスなどスマホに特化したサービスの訴求時におすすめです。</a:t>
            </a:r>
            <a:endParaRPr lang="en-US" altLang="ja-JP" dirty="0">
              <a:solidFill>
                <a:srgbClr val="545454"/>
              </a:solidFill>
              <a:latin typeface="メイリオ" panose="020B0604030504040204" pitchFamily="50" charset="-128"/>
              <a:ea typeface="メイリオ" panose="020B0604030504040204" pitchFamily="50" charset="-128"/>
            </a:endParaRPr>
          </a:p>
        </p:txBody>
      </p:sp>
      <p:sp>
        <p:nvSpPr>
          <p:cNvPr id="26" name="テキスト ボックス 25">
            <a:extLst>
              <a:ext uri="{FF2B5EF4-FFF2-40B4-BE49-F238E27FC236}">
                <a16:creationId xmlns:a16="http://schemas.microsoft.com/office/drawing/2014/main" id="{8F127621-94A3-9EC7-9BE4-1AEE75E9F73D}"/>
              </a:ext>
            </a:extLst>
          </p:cNvPr>
          <p:cNvSpPr txBox="1"/>
          <p:nvPr/>
        </p:nvSpPr>
        <p:spPr>
          <a:xfrm>
            <a:off x="1553257" y="2621930"/>
            <a:ext cx="3446874" cy="369332"/>
          </a:xfrm>
          <a:prstGeom prst="rect">
            <a:avLst/>
          </a:prstGeom>
          <a:noFill/>
        </p:spPr>
        <p:txBody>
          <a:bodyPr wrap="square">
            <a:spAutoFit/>
          </a:bodyPr>
          <a:lstStyle/>
          <a:p>
            <a:pPr algn="ctr" eaLnBrk="1" fontAlgn="auto" hangingPunct="1">
              <a:spcBef>
                <a:spcPts val="0"/>
              </a:spcBef>
              <a:spcAft>
                <a:spcPts val="0"/>
              </a:spcAft>
            </a:pPr>
            <a:r>
              <a:rPr lang="en-US" altLang="ja-JP" dirty="0">
                <a:solidFill>
                  <a:srgbClr val="545454"/>
                </a:solidFill>
                <a:latin typeface="メイリオ" panose="020B0604030504040204" pitchFamily="50" charset="-128"/>
                <a:ea typeface="メイリオ" panose="020B0604030504040204" pitchFamily="50" charset="-128"/>
              </a:rPr>
              <a:t>SP</a:t>
            </a:r>
            <a:r>
              <a:rPr lang="ja-JP" altLang="en-US" dirty="0">
                <a:solidFill>
                  <a:srgbClr val="545454"/>
                </a:solidFill>
                <a:latin typeface="メイリオ" panose="020B0604030504040204" pitchFamily="50" charset="-128"/>
                <a:ea typeface="メイリオ" panose="020B0604030504040204" pitchFamily="50" charset="-128"/>
              </a:rPr>
              <a:t>版初回訪問時に</a:t>
            </a:r>
            <a:r>
              <a:rPr lang="en-US" altLang="ja-JP" dirty="0">
                <a:solidFill>
                  <a:srgbClr val="545454"/>
                </a:solidFill>
                <a:latin typeface="メイリオ" panose="020B0604030504040204" pitchFamily="50" charset="-128"/>
                <a:ea typeface="メイリオ" panose="020B0604030504040204" pitchFamily="50" charset="-128"/>
              </a:rPr>
              <a:t>1</a:t>
            </a:r>
            <a:r>
              <a:rPr lang="ja-JP" altLang="en-US" dirty="0">
                <a:solidFill>
                  <a:srgbClr val="545454"/>
                </a:solidFill>
                <a:latin typeface="メイリオ" panose="020B0604030504040204" pitchFamily="50" charset="-128"/>
                <a:ea typeface="メイリオ" panose="020B0604030504040204" pitchFamily="50" charset="-128"/>
              </a:rPr>
              <a:t>回表示</a:t>
            </a:r>
            <a:endParaRPr lang="en-US" altLang="ja-JP" dirty="0">
              <a:solidFill>
                <a:srgbClr val="545454"/>
              </a:solidFill>
              <a:latin typeface="メイリオ" panose="020B0604030504040204" pitchFamily="50" charset="-128"/>
              <a:ea typeface="メイリオ" panose="020B0604030504040204" pitchFamily="50" charset="-128"/>
            </a:endParaRPr>
          </a:p>
        </p:txBody>
      </p:sp>
      <p:sp>
        <p:nvSpPr>
          <p:cNvPr id="5" name="片側の 2 つの角を丸めた四角形 26">
            <a:extLst>
              <a:ext uri="{FF2B5EF4-FFF2-40B4-BE49-F238E27FC236}">
                <a16:creationId xmlns:a16="http://schemas.microsoft.com/office/drawing/2014/main" id="{912B6448-F991-7F87-4CA2-DC8D50E9F55B}"/>
              </a:ext>
            </a:extLst>
          </p:cNvPr>
          <p:cNvSpPr/>
          <p:nvPr/>
        </p:nvSpPr>
        <p:spPr>
          <a:xfrm>
            <a:off x="3132073" y="1208879"/>
            <a:ext cx="8370077" cy="601299"/>
          </a:xfrm>
          <a:prstGeom prst="round2SameRect">
            <a:avLst>
              <a:gd name="adj1" fmla="val 0"/>
              <a:gd name="adj2" fmla="val 0"/>
            </a:avLst>
          </a:prstGeom>
          <a:solidFill>
            <a:schemeClr val="bg1"/>
          </a:solidFill>
          <a:ln w="19050" cap="flat" cmpd="sng" algn="ctr">
            <a:solidFill>
              <a:srgbClr val="002060"/>
            </a:solid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b="1" i="0" u="none" strike="noStrike" kern="0" cap="none" spc="0" normalizeH="0" baseline="0" noProof="0" dirty="0">
                <a:ln>
                  <a:noFill/>
                </a:ln>
                <a:effectLst/>
                <a:uLnTx/>
                <a:uFillTx/>
                <a:latin typeface="メイリオ" panose="020B0604030504040204" pitchFamily="50" charset="-128"/>
                <a:ea typeface="メイリオ" panose="020B0604030504040204" pitchFamily="50" charset="-128"/>
              </a:rPr>
              <a:t>Yahoo! JAPAN</a:t>
            </a:r>
            <a:r>
              <a:rPr kumimoji="0" lang="ja-JP" altLang="en-US" b="1" i="0" u="none" strike="noStrike" kern="0" cap="none" spc="0" normalizeH="0" baseline="0" noProof="0" dirty="0">
                <a:ln>
                  <a:noFill/>
                </a:ln>
                <a:effectLst/>
                <a:uLnTx/>
                <a:uFillTx/>
                <a:latin typeface="メイリオ" panose="020B0604030504040204" pitchFamily="50" charset="-128"/>
                <a:ea typeface="メイリオ" panose="020B0604030504040204" pitchFamily="50" charset="-128"/>
              </a:rPr>
              <a:t>トップページ　トピックス</a:t>
            </a:r>
            <a:r>
              <a:rPr kumimoji="0" lang="en-US" altLang="ja-JP" b="1" i="0" u="none" strike="noStrike" kern="0" cap="none" spc="0" normalizeH="0" baseline="0" noProof="0" dirty="0">
                <a:ln>
                  <a:noFill/>
                </a:ln>
                <a:effectLst/>
                <a:uLnTx/>
                <a:uFillTx/>
                <a:latin typeface="メイリオ" panose="020B0604030504040204" pitchFamily="50" charset="-128"/>
                <a:ea typeface="メイリオ" panose="020B0604030504040204" pitchFamily="50" charset="-128"/>
              </a:rPr>
              <a:t>PR</a:t>
            </a:r>
            <a:r>
              <a:rPr kumimoji="0" lang="ja-JP" altLang="en-US" b="1" i="0" u="none" strike="noStrike" kern="0" cap="none" spc="0" normalizeH="0" baseline="0" noProof="0" dirty="0">
                <a:ln>
                  <a:noFill/>
                </a:ln>
                <a:effectLst/>
                <a:uLnTx/>
                <a:uFillTx/>
                <a:latin typeface="メイリオ" panose="020B0604030504040204" pitchFamily="50" charset="-128"/>
                <a:ea typeface="メイリオ" panose="020B0604030504040204" pitchFamily="50" charset="-128"/>
              </a:rPr>
              <a:t>　</a:t>
            </a:r>
            <a:r>
              <a:rPr kumimoji="0" lang="en-US" altLang="ja-JP" b="1" i="0" u="none" strike="noStrike" kern="0" cap="none" spc="0" normalizeH="0" baseline="0" noProof="0" dirty="0">
                <a:ln>
                  <a:noFill/>
                </a:ln>
                <a:solidFill>
                  <a:schemeClr val="tx1">
                    <a:lumMod val="65000"/>
                    <a:lumOff val="35000"/>
                  </a:schemeClr>
                </a:solidFill>
                <a:effectLst/>
                <a:uLnTx/>
                <a:uFillTx/>
                <a:latin typeface="メイリオ" panose="020B0604030504040204" pitchFamily="50" charset="-128"/>
                <a:ea typeface="メイリオ" panose="020B0604030504040204" pitchFamily="50" charset="-128"/>
              </a:rPr>
              <a:t>SP</a:t>
            </a:r>
            <a:r>
              <a:rPr kumimoji="0" lang="ja-JP" altLang="en-US" b="1" i="0" u="none" strike="noStrike" kern="0" cap="none" spc="0" normalizeH="0" baseline="0" noProof="0" dirty="0">
                <a:ln>
                  <a:noFill/>
                </a:ln>
                <a:solidFill>
                  <a:schemeClr val="tx1">
                    <a:lumMod val="65000"/>
                    <a:lumOff val="35000"/>
                  </a:schemeClr>
                </a:solidFill>
                <a:effectLst/>
                <a:uLnTx/>
                <a:uFillTx/>
                <a:latin typeface="メイリオ" panose="020B0604030504040204" pitchFamily="50" charset="-128"/>
                <a:ea typeface="メイリオ" panose="020B0604030504040204" pitchFamily="50" charset="-128"/>
              </a:rPr>
              <a:t>（オールリーチ）</a:t>
            </a:r>
            <a:endParaRPr kumimoji="0" lang="en-US" altLang="ja-JP" b="1" i="0" u="none" strike="noStrike" kern="0" cap="none" spc="0" normalizeH="0" baseline="0" noProof="0" dirty="0">
              <a:ln>
                <a:noFill/>
              </a:ln>
              <a:solidFill>
                <a:schemeClr val="tx1">
                  <a:lumMod val="65000"/>
                  <a:lumOff val="35000"/>
                </a:schemeClr>
              </a:solidFill>
              <a:effectLst/>
              <a:uLnTx/>
              <a:uFillTx/>
              <a:latin typeface="メイリオ" panose="020B0604030504040204" pitchFamily="50" charset="-128"/>
              <a:ea typeface="メイリオ" panose="020B0604030504040204" pitchFamily="50" charset="-128"/>
            </a:endParaRPr>
          </a:p>
        </p:txBody>
      </p:sp>
      <p:graphicFrame>
        <p:nvGraphicFramePr>
          <p:cNvPr id="3" name="表 2">
            <a:extLst>
              <a:ext uri="{FF2B5EF4-FFF2-40B4-BE49-F238E27FC236}">
                <a16:creationId xmlns:a16="http://schemas.microsoft.com/office/drawing/2014/main" id="{A6B2BC0A-E8F3-E2AC-A48B-ED87766C2F6A}"/>
              </a:ext>
            </a:extLst>
          </p:cNvPr>
          <p:cNvGraphicFramePr>
            <a:graphicFrameLocks noGrp="1"/>
          </p:cNvGraphicFramePr>
          <p:nvPr>
            <p:extLst>
              <p:ext uri="{D42A27DB-BD31-4B8C-83A1-F6EECF244321}">
                <p14:modId xmlns:p14="http://schemas.microsoft.com/office/powerpoint/2010/main" val="643673133"/>
              </p:ext>
            </p:extLst>
          </p:nvPr>
        </p:nvGraphicFramePr>
        <p:xfrm>
          <a:off x="6097506" y="2465422"/>
          <a:ext cx="5286780" cy="2595880"/>
        </p:xfrm>
        <a:graphic>
          <a:graphicData uri="http://schemas.openxmlformats.org/drawingml/2006/table">
            <a:tbl>
              <a:tblPr firstRow="1" bandRow="1">
                <a:tableStyleId>{5C22544A-7EE6-4342-B048-85BDC9FD1C3A}</a:tableStyleId>
              </a:tblPr>
              <a:tblGrid>
                <a:gridCol w="2643390">
                  <a:extLst>
                    <a:ext uri="{9D8B030D-6E8A-4147-A177-3AD203B41FA5}">
                      <a16:colId xmlns:a16="http://schemas.microsoft.com/office/drawing/2014/main" val="1121193122"/>
                    </a:ext>
                  </a:extLst>
                </a:gridCol>
                <a:gridCol w="2643390">
                  <a:extLst>
                    <a:ext uri="{9D8B030D-6E8A-4147-A177-3AD203B41FA5}">
                      <a16:colId xmlns:a16="http://schemas.microsoft.com/office/drawing/2014/main" val="1846385556"/>
                    </a:ext>
                  </a:extLst>
                </a:gridCol>
              </a:tblGrid>
              <a:tr h="370840">
                <a:tc>
                  <a:txBody>
                    <a:bodyPr/>
                    <a:lstStyle/>
                    <a:p>
                      <a:r>
                        <a:rPr kumimoji="1" lang="ja-JP" altLang="en-US" sz="1600" b="0" dirty="0">
                          <a:solidFill>
                            <a:schemeClr val="tx1"/>
                          </a:solidFill>
                          <a:latin typeface="+mn-ea"/>
                          <a:ea typeface="+mn-ea"/>
                        </a:rPr>
                        <a:t>価格</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r>
                        <a:rPr kumimoji="1" lang="en-US" altLang="ja-JP" sz="1600" b="0" dirty="0">
                          <a:solidFill>
                            <a:schemeClr val="tx1"/>
                          </a:solidFill>
                          <a:latin typeface="+mn-ea"/>
                          <a:ea typeface="+mn-ea"/>
                        </a:rPr>
                        <a:t>1300</a:t>
                      </a:r>
                      <a:r>
                        <a:rPr kumimoji="1" lang="ja-JP" altLang="en-US" sz="1600" b="0" dirty="0">
                          <a:solidFill>
                            <a:schemeClr val="tx1"/>
                          </a:solidFill>
                          <a:latin typeface="+mn-ea"/>
                          <a:ea typeface="+mn-ea"/>
                        </a:rPr>
                        <a:t>万円</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3557293342"/>
                  </a:ext>
                </a:extLst>
              </a:tr>
              <a:tr h="370840">
                <a:tc>
                  <a:txBody>
                    <a:bodyPr/>
                    <a:lstStyle/>
                    <a:p>
                      <a:r>
                        <a:rPr kumimoji="1" lang="ja-JP" altLang="en-US" sz="1600" dirty="0">
                          <a:latin typeface="+mn-ea"/>
                          <a:ea typeface="+mn-ea"/>
                        </a:rPr>
                        <a:t>想定掲載</a:t>
                      </a:r>
                      <a:r>
                        <a:rPr kumimoji="1" lang="en-US" altLang="ja-JP" sz="1600" dirty="0" err="1">
                          <a:latin typeface="+mn-ea"/>
                          <a:ea typeface="+mn-ea"/>
                        </a:rPr>
                        <a:t>vimps</a:t>
                      </a:r>
                      <a:endParaRPr kumimoji="1" lang="en-US" altLang="ja-JP" sz="1600" dirty="0">
                        <a:latin typeface="+mn-ea"/>
                        <a:ea typeface="+mn-ea"/>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r>
                        <a:rPr kumimoji="1" lang="en-US" altLang="ja-JP" sz="1600" dirty="0">
                          <a:latin typeface="+mn-ea"/>
                          <a:ea typeface="+mn-ea"/>
                        </a:rPr>
                        <a:t>1750</a:t>
                      </a:r>
                      <a:r>
                        <a:rPr kumimoji="1" lang="ja-JP" altLang="en-US" sz="1600" dirty="0">
                          <a:latin typeface="+mn-ea"/>
                          <a:ea typeface="+mn-ea"/>
                        </a:rPr>
                        <a:t>万</a:t>
                      </a:r>
                      <a:r>
                        <a:rPr kumimoji="1" lang="en-US" altLang="ja-JP" sz="1600" dirty="0" err="1">
                          <a:latin typeface="+mn-ea"/>
                          <a:ea typeface="+mn-ea"/>
                        </a:rPr>
                        <a:t>vimps</a:t>
                      </a:r>
                      <a:endParaRPr kumimoji="1" lang="ja-JP" altLang="en-US" sz="1600" dirty="0">
                        <a:latin typeface="+mn-ea"/>
                        <a:ea typeface="+mn-ea"/>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2259181706"/>
                  </a:ext>
                </a:extLst>
              </a:tr>
              <a:tr h="370840">
                <a:tc>
                  <a:txBody>
                    <a:bodyPr/>
                    <a:lstStyle/>
                    <a:p>
                      <a:r>
                        <a:rPr kumimoji="1" lang="ja-JP" altLang="en-US" sz="1600" dirty="0">
                          <a:latin typeface="+mn-ea"/>
                          <a:ea typeface="+mn-ea"/>
                        </a:rPr>
                        <a:t>想定</a:t>
                      </a:r>
                      <a:r>
                        <a:rPr kumimoji="1" lang="en-US" altLang="ja-JP" sz="1600" dirty="0" err="1">
                          <a:latin typeface="+mn-ea"/>
                          <a:ea typeface="+mn-ea"/>
                        </a:rPr>
                        <a:t>vCPM</a:t>
                      </a:r>
                      <a:endParaRPr kumimoji="1" lang="ja-JP" altLang="en-US" sz="1600" dirty="0">
                        <a:latin typeface="+mn-ea"/>
                        <a:ea typeface="+mn-ea"/>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r>
                        <a:rPr kumimoji="1" lang="en-US" altLang="ja-JP" sz="1600" dirty="0">
                          <a:latin typeface="+mn-ea"/>
                          <a:ea typeface="+mn-ea"/>
                        </a:rPr>
                        <a:t>743</a:t>
                      </a:r>
                      <a:r>
                        <a:rPr kumimoji="1" lang="ja-JP" altLang="en-US" sz="1600" dirty="0">
                          <a:latin typeface="+mn-ea"/>
                          <a:ea typeface="+mn-ea"/>
                        </a:rPr>
                        <a:t>円</a:t>
                      </a:r>
                      <a:endParaRPr kumimoji="1" lang="en-US" altLang="ja-JP" sz="1600" dirty="0">
                        <a:latin typeface="+mn-ea"/>
                        <a:ea typeface="+mn-ea"/>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2434118622"/>
                  </a:ext>
                </a:extLst>
              </a:tr>
              <a:tr h="370840">
                <a:tc>
                  <a:txBody>
                    <a:bodyPr/>
                    <a:lstStyle/>
                    <a:p>
                      <a:r>
                        <a:rPr kumimoji="1" lang="ja-JP" altLang="en-US" sz="1600" dirty="0">
                          <a:latin typeface="+mn-ea"/>
                          <a:ea typeface="+mn-ea"/>
                        </a:rPr>
                        <a:t>想定リーチ数</a:t>
                      </a:r>
                      <a:endParaRPr kumimoji="1" lang="en-US" altLang="ja-JP" sz="1600" dirty="0">
                        <a:latin typeface="+mn-ea"/>
                        <a:ea typeface="+mn-ea"/>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r>
                        <a:rPr kumimoji="1" lang="en-US" altLang="ja-JP" sz="1600" dirty="0">
                          <a:latin typeface="+mn-ea"/>
                          <a:ea typeface="+mn-ea"/>
                        </a:rPr>
                        <a:t>1750</a:t>
                      </a:r>
                      <a:r>
                        <a:rPr kumimoji="1" lang="ja-JP" altLang="en-US" sz="1600" dirty="0">
                          <a:latin typeface="+mn-ea"/>
                          <a:ea typeface="+mn-ea"/>
                        </a:rPr>
                        <a:t>万</a:t>
                      </a:r>
                      <a:r>
                        <a:rPr kumimoji="1" lang="en-US" altLang="ja-JP" sz="1600" dirty="0">
                          <a:latin typeface="+mn-ea"/>
                          <a:ea typeface="+mn-ea"/>
                        </a:rPr>
                        <a:t>v</a:t>
                      </a:r>
                      <a:r>
                        <a:rPr kumimoji="1" lang="ja-JP" altLang="en-US" sz="1600" dirty="0">
                          <a:latin typeface="+mn-ea"/>
                          <a:ea typeface="+mn-ea"/>
                        </a:rPr>
                        <a:t>リーチ</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2068175609"/>
                  </a:ext>
                </a:extLst>
              </a:tr>
              <a:tr h="370840">
                <a:tc>
                  <a:txBody>
                    <a:bodyPr/>
                    <a:lstStyle/>
                    <a:p>
                      <a:r>
                        <a:rPr kumimoji="1" lang="ja-JP" altLang="en-US" sz="1600" dirty="0">
                          <a:latin typeface="+mn-ea"/>
                          <a:ea typeface="+mn-ea"/>
                        </a:rPr>
                        <a:t>想定リーチ単価</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r>
                        <a:rPr kumimoji="1" lang="en-US" altLang="ja-JP" sz="1600" dirty="0">
                          <a:latin typeface="+mn-ea"/>
                          <a:ea typeface="+mn-ea"/>
                        </a:rPr>
                        <a:t>0.74</a:t>
                      </a:r>
                      <a:r>
                        <a:rPr kumimoji="1" lang="ja-JP" altLang="en-US" sz="1600" dirty="0">
                          <a:latin typeface="+mn-ea"/>
                          <a:ea typeface="+mn-ea"/>
                        </a:rPr>
                        <a:t>円</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2443646750"/>
                  </a:ext>
                </a:extLst>
              </a:tr>
              <a:tr h="370840">
                <a:tc>
                  <a:txBody>
                    <a:bodyPr/>
                    <a:lstStyle/>
                    <a:p>
                      <a:r>
                        <a:rPr kumimoji="1" lang="ja-JP" altLang="en-US" sz="1600" dirty="0">
                          <a:latin typeface="+mn-ea"/>
                          <a:ea typeface="+mn-ea"/>
                        </a:rPr>
                        <a:t>想定</a:t>
                      </a:r>
                      <a:r>
                        <a:rPr kumimoji="1" lang="en-US" altLang="ja-JP" sz="1600" dirty="0" err="1">
                          <a:latin typeface="+mn-ea"/>
                          <a:ea typeface="+mn-ea"/>
                        </a:rPr>
                        <a:t>vCTR</a:t>
                      </a:r>
                      <a:endParaRPr kumimoji="1" lang="ja-JP" altLang="en-US" sz="1600" dirty="0">
                        <a:latin typeface="+mn-ea"/>
                        <a:ea typeface="+mn-ea"/>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r>
                        <a:rPr kumimoji="1" lang="en-US" altLang="ja-JP" sz="1600" dirty="0">
                          <a:latin typeface="+mn-ea"/>
                          <a:ea typeface="+mn-ea"/>
                        </a:rPr>
                        <a:t>1.14</a:t>
                      </a:r>
                      <a:r>
                        <a:rPr kumimoji="1" lang="ja-JP" altLang="en-US" sz="1600" dirty="0">
                          <a:latin typeface="+mn-ea"/>
                          <a:ea typeface="+mn-ea"/>
                        </a:rPr>
                        <a:t>％　</a:t>
                      </a:r>
                      <a:r>
                        <a:rPr kumimoji="1" lang="en-US" altLang="ja-JP" sz="1050" dirty="0">
                          <a:latin typeface="+mn-ea"/>
                          <a:ea typeface="+mn-ea"/>
                        </a:rPr>
                        <a:t>※1</a:t>
                      </a:r>
                      <a:endParaRPr kumimoji="1" lang="ja-JP" altLang="en-US" sz="1600" dirty="0">
                        <a:latin typeface="+mn-ea"/>
                        <a:ea typeface="+mn-ea"/>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1656649221"/>
                  </a:ext>
                </a:extLst>
              </a:tr>
              <a:tr h="370840">
                <a:tc>
                  <a:txBody>
                    <a:bodyPr/>
                    <a:lstStyle/>
                    <a:p>
                      <a:r>
                        <a:rPr kumimoji="1" lang="ja-JP" altLang="en-US" sz="1600" dirty="0">
                          <a:latin typeface="+mn-ea"/>
                          <a:ea typeface="+mn-ea"/>
                        </a:rPr>
                        <a:t>想定</a:t>
                      </a:r>
                      <a:r>
                        <a:rPr kumimoji="1" lang="en-US" altLang="ja-JP" sz="1600" dirty="0">
                          <a:latin typeface="+mn-ea"/>
                          <a:ea typeface="+mn-ea"/>
                        </a:rPr>
                        <a:t>CPC</a:t>
                      </a:r>
                      <a:endParaRPr kumimoji="1" lang="ja-JP" altLang="en-US" sz="1600" dirty="0">
                        <a:latin typeface="+mn-ea"/>
                        <a:ea typeface="+mn-ea"/>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r>
                        <a:rPr kumimoji="1" lang="en-US" altLang="ja-JP" sz="1600" dirty="0">
                          <a:latin typeface="+mn-ea"/>
                          <a:ea typeface="+mn-ea"/>
                        </a:rPr>
                        <a:t>78</a:t>
                      </a:r>
                      <a:r>
                        <a:rPr kumimoji="1" lang="ja-JP" altLang="en-US" sz="1600" dirty="0">
                          <a:latin typeface="+mn-ea"/>
                          <a:ea typeface="+mn-ea"/>
                        </a:rPr>
                        <a:t>円　</a:t>
                      </a:r>
                      <a:r>
                        <a:rPr kumimoji="1" lang="en-US" altLang="ja-JP" sz="1050" dirty="0">
                          <a:latin typeface="+mn-ea"/>
                          <a:ea typeface="+mn-ea"/>
                        </a:rPr>
                        <a:t>※1</a:t>
                      </a:r>
                      <a:endParaRPr kumimoji="1" lang="ja-JP" altLang="en-US" sz="1600" dirty="0">
                        <a:latin typeface="+mn-ea"/>
                        <a:ea typeface="+mn-ea"/>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2457387103"/>
                  </a:ext>
                </a:extLst>
              </a:tr>
            </a:tbl>
          </a:graphicData>
        </a:graphic>
      </p:graphicFrame>
      <p:sp>
        <p:nvSpPr>
          <p:cNvPr id="9" name="テキスト ボックス 8">
            <a:extLst>
              <a:ext uri="{FF2B5EF4-FFF2-40B4-BE49-F238E27FC236}">
                <a16:creationId xmlns:a16="http://schemas.microsoft.com/office/drawing/2014/main" id="{3D7BF6F1-D159-A23B-D84C-F12FE4A0E91A}"/>
              </a:ext>
            </a:extLst>
          </p:cNvPr>
          <p:cNvSpPr txBox="1"/>
          <p:nvPr/>
        </p:nvSpPr>
        <p:spPr>
          <a:xfrm>
            <a:off x="3986368" y="6124945"/>
            <a:ext cx="7615615" cy="577081"/>
          </a:xfrm>
          <a:prstGeom prst="rect">
            <a:avLst/>
          </a:prstGeom>
          <a:noFill/>
        </p:spPr>
        <p:txBody>
          <a:bodyPr wrap="square">
            <a:spAutoFit/>
          </a:bodyPr>
          <a:lstStyle/>
          <a:p>
            <a:pPr eaLnBrk="1" fontAlgn="auto" hangingPunct="1">
              <a:spcBef>
                <a:spcPts val="0"/>
              </a:spcBef>
              <a:spcAft>
                <a:spcPts val="0"/>
              </a:spcAft>
            </a:pPr>
            <a:r>
              <a:rPr lang="en-US" altLang="ja-JP" sz="1050" dirty="0">
                <a:solidFill>
                  <a:srgbClr val="545454"/>
                </a:solidFill>
                <a:latin typeface="メイリオ" panose="020B0604030504040204" pitchFamily="50" charset="-128"/>
                <a:ea typeface="メイリオ" panose="020B0604030504040204" pitchFamily="50" charset="-128"/>
              </a:rPr>
              <a:t>※</a:t>
            </a:r>
            <a:r>
              <a:rPr lang="ja-JP" altLang="en-US" sz="1050" dirty="0">
                <a:solidFill>
                  <a:srgbClr val="545454"/>
                </a:solidFill>
                <a:latin typeface="メイリオ" panose="020B0604030504040204" pitchFamily="50" charset="-128"/>
                <a:ea typeface="メイリオ" panose="020B0604030504040204" pitchFamily="50" charset="-128"/>
              </a:rPr>
              <a:t>広告スペックはあくまでも想定数値であり、確約するものではありません。</a:t>
            </a:r>
            <a:endParaRPr lang="en-US" altLang="ja-JP" sz="1050" dirty="0">
              <a:solidFill>
                <a:srgbClr val="545454"/>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lang="ja-JP" altLang="en-US" sz="1050" dirty="0">
                <a:solidFill>
                  <a:srgbClr val="545454"/>
                </a:solidFill>
                <a:latin typeface="メイリオ" panose="020B0604030504040204" pitchFamily="50" charset="-128"/>
                <a:ea typeface="メイリオ" panose="020B0604030504040204" pitchFamily="50" charset="-128"/>
              </a:rPr>
              <a:t>　</a:t>
            </a:r>
            <a:r>
              <a:rPr lang="en-US" altLang="ja-JP" sz="1050" dirty="0">
                <a:solidFill>
                  <a:srgbClr val="545454"/>
                </a:solidFill>
                <a:latin typeface="メイリオ" panose="020B0604030504040204" pitchFamily="50" charset="-128"/>
                <a:ea typeface="メイリオ" panose="020B0604030504040204" pitchFamily="50" charset="-128"/>
              </a:rPr>
              <a:t>4</a:t>
            </a:r>
            <a:r>
              <a:rPr lang="ja-JP" altLang="en-US" sz="1050" dirty="0">
                <a:solidFill>
                  <a:srgbClr val="545454"/>
                </a:solidFill>
                <a:latin typeface="メイリオ" panose="020B0604030504040204" pitchFamily="50" charset="-128"/>
                <a:ea typeface="メイリオ" panose="020B0604030504040204" pitchFamily="50" charset="-128"/>
              </a:rPr>
              <a:t>回表示する</a:t>
            </a:r>
            <a:r>
              <a:rPr lang="en-US" altLang="ja-JP" sz="1050" dirty="0">
                <a:solidFill>
                  <a:srgbClr val="545454"/>
                </a:solidFill>
                <a:latin typeface="メイリオ" panose="020B0604030504040204" pitchFamily="50" charset="-128"/>
                <a:ea typeface="メイリオ" panose="020B0604030504040204" pitchFamily="50" charset="-128"/>
              </a:rPr>
              <a:t>FQ4</a:t>
            </a:r>
            <a:r>
              <a:rPr lang="ja-JP" altLang="en-US" sz="1050" dirty="0">
                <a:solidFill>
                  <a:srgbClr val="545454"/>
                </a:solidFill>
                <a:latin typeface="メイリオ" panose="020B0604030504040204" pitchFamily="50" charset="-128"/>
                <a:ea typeface="メイリオ" panose="020B0604030504040204" pitchFamily="50" charset="-128"/>
              </a:rPr>
              <a:t>商品もご用意しています。スペックはそれぞれ異なりますので、詳細はセールスシートをご確認ください。</a:t>
            </a:r>
            <a:endParaRPr lang="en-US" altLang="ja-JP" sz="1050" dirty="0">
              <a:solidFill>
                <a:srgbClr val="545454"/>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lang="en-US" altLang="ja-JP" sz="1050" dirty="0">
                <a:solidFill>
                  <a:srgbClr val="545454"/>
                </a:solidFill>
                <a:latin typeface="メイリオ" panose="020B0604030504040204" pitchFamily="50" charset="-128"/>
                <a:ea typeface="メイリオ" panose="020B0604030504040204" pitchFamily="50" charset="-128"/>
              </a:rPr>
              <a:t>※1</a:t>
            </a:r>
            <a:r>
              <a:rPr lang="ja-JP" altLang="en-US" sz="1050" dirty="0">
                <a:solidFill>
                  <a:srgbClr val="545454"/>
                </a:solidFill>
                <a:latin typeface="メイリオ" panose="020B0604030504040204" pitchFamily="50" charset="-128"/>
                <a:ea typeface="メイリオ" panose="020B0604030504040204" pitchFamily="50" charset="-128"/>
              </a:rPr>
              <a:t>：</a:t>
            </a:r>
            <a:r>
              <a:rPr lang="en-US" altLang="ja-JP" sz="1050" dirty="0">
                <a:solidFill>
                  <a:srgbClr val="545454"/>
                </a:solidFill>
                <a:latin typeface="メイリオ" panose="020B0604030504040204" pitchFamily="50" charset="-128"/>
                <a:ea typeface="メイリオ" panose="020B0604030504040204" pitchFamily="50" charset="-128"/>
              </a:rPr>
              <a:t>2025</a:t>
            </a:r>
            <a:r>
              <a:rPr lang="ja-JP" altLang="en-US" sz="1050" dirty="0">
                <a:solidFill>
                  <a:srgbClr val="545454"/>
                </a:solidFill>
                <a:latin typeface="メイリオ" panose="020B0604030504040204" pitchFamily="50" charset="-128"/>
                <a:ea typeface="メイリオ" panose="020B0604030504040204" pitchFamily="50" charset="-128"/>
              </a:rPr>
              <a:t>年</a:t>
            </a:r>
            <a:r>
              <a:rPr lang="en-US" altLang="ja-JP" sz="1050" dirty="0">
                <a:solidFill>
                  <a:srgbClr val="545454"/>
                </a:solidFill>
                <a:latin typeface="メイリオ" panose="020B0604030504040204" pitchFamily="50" charset="-128"/>
                <a:ea typeface="メイリオ" panose="020B0604030504040204" pitchFamily="50" charset="-128"/>
              </a:rPr>
              <a:t>4</a:t>
            </a:r>
            <a:r>
              <a:rPr lang="ja-JP" altLang="en-US" sz="1050" dirty="0">
                <a:solidFill>
                  <a:srgbClr val="545454"/>
                </a:solidFill>
                <a:latin typeface="メイリオ" panose="020B0604030504040204" pitchFamily="50" charset="-128"/>
                <a:ea typeface="メイリオ" panose="020B0604030504040204" pitchFamily="50" charset="-128"/>
              </a:rPr>
              <a:t>月～</a:t>
            </a:r>
            <a:r>
              <a:rPr lang="en-US" altLang="ja-JP" sz="1050" dirty="0">
                <a:solidFill>
                  <a:srgbClr val="545454"/>
                </a:solidFill>
                <a:latin typeface="メイリオ" panose="020B0604030504040204" pitchFamily="50" charset="-128"/>
                <a:ea typeface="メイリオ" panose="020B0604030504040204" pitchFamily="50" charset="-128"/>
              </a:rPr>
              <a:t>12</a:t>
            </a:r>
            <a:r>
              <a:rPr lang="ja-JP" altLang="en-US" sz="1050" dirty="0">
                <a:solidFill>
                  <a:srgbClr val="545454"/>
                </a:solidFill>
                <a:latin typeface="メイリオ" panose="020B0604030504040204" pitchFamily="50" charset="-128"/>
                <a:ea typeface="メイリオ" panose="020B0604030504040204" pitchFamily="50" charset="-128"/>
              </a:rPr>
              <a:t>月実績</a:t>
            </a:r>
            <a:endParaRPr lang="en-US" altLang="ja-JP" sz="1050" dirty="0">
              <a:solidFill>
                <a:srgbClr val="545454"/>
              </a:solidFill>
              <a:latin typeface="メイリオ" panose="020B0604030504040204" pitchFamily="50" charset="-128"/>
              <a:ea typeface="メイリオ" panose="020B0604030504040204" pitchFamily="50" charset="-128"/>
            </a:endParaRPr>
          </a:p>
        </p:txBody>
      </p:sp>
      <p:pic>
        <p:nvPicPr>
          <p:cNvPr id="10" name="図 9"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7B5CCE8E-3DDB-4832-11C6-129732D391D0}"/>
              </a:ext>
            </a:extLst>
          </p:cNvPr>
          <p:cNvPicPr>
            <a:picLocks noChangeAspect="1"/>
          </p:cNvPicPr>
          <p:nvPr/>
        </p:nvPicPr>
        <p:blipFill>
          <a:blip r:embed="rId2"/>
          <a:srcRect t="65199" b="25250"/>
          <a:stretch/>
        </p:blipFill>
        <p:spPr>
          <a:xfrm>
            <a:off x="1034011" y="3169874"/>
            <a:ext cx="3227394" cy="754998"/>
          </a:xfrm>
          <a:prstGeom prst="rect">
            <a:avLst/>
          </a:prstGeom>
          <a:ln>
            <a:solidFill>
              <a:schemeClr val="bg1">
                <a:lumMod val="75000"/>
              </a:schemeClr>
            </a:solidFill>
          </a:ln>
        </p:spPr>
      </p:pic>
      <p:pic>
        <p:nvPicPr>
          <p:cNvPr id="11" name="図 10" descr="アイコン&#10;&#10;中程度の精度で自動的に生成された説明">
            <a:extLst>
              <a:ext uri="{FF2B5EF4-FFF2-40B4-BE49-F238E27FC236}">
                <a16:creationId xmlns:a16="http://schemas.microsoft.com/office/drawing/2014/main" id="{39B218EB-AE1C-6320-BBF8-46C77973DE88}"/>
              </a:ext>
            </a:extLst>
          </p:cNvPr>
          <p:cNvPicPr>
            <a:picLocks noChangeAspect="1"/>
          </p:cNvPicPr>
          <p:nvPr/>
        </p:nvPicPr>
        <p:blipFill>
          <a:blip r:embed="rId3"/>
          <a:srcRect b="7168"/>
          <a:stretch/>
        </p:blipFill>
        <p:spPr>
          <a:xfrm>
            <a:off x="4257736" y="3363557"/>
            <a:ext cx="962321" cy="1379319"/>
          </a:xfrm>
          <a:prstGeom prst="rect">
            <a:avLst/>
          </a:prstGeom>
        </p:spPr>
      </p:pic>
      <p:sp>
        <p:nvSpPr>
          <p:cNvPr id="6" name="角丸四角形 25">
            <a:extLst>
              <a:ext uri="{FF2B5EF4-FFF2-40B4-BE49-F238E27FC236}">
                <a16:creationId xmlns:a16="http://schemas.microsoft.com/office/drawing/2014/main" id="{FEE3B466-09E1-9398-272A-6505838BA837}"/>
              </a:ext>
            </a:extLst>
          </p:cNvPr>
          <p:cNvSpPr/>
          <p:nvPr/>
        </p:nvSpPr>
        <p:spPr>
          <a:xfrm>
            <a:off x="755414" y="1972475"/>
            <a:ext cx="4952114" cy="364798"/>
          </a:xfrm>
          <a:prstGeom prst="roundRect">
            <a:avLst>
              <a:gd name="adj" fmla="val 50000"/>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gn="ctr">
              <a:lnSpc>
                <a:spcPct val="120000"/>
              </a:lnSpc>
            </a:pPr>
            <a:r>
              <a:rPr kumimoji="1" lang="ja-JP" altLang="en-US" sz="1600" b="1" dirty="0">
                <a:solidFill>
                  <a:schemeClr val="accent1"/>
                </a:solidFill>
                <a:latin typeface="Meiryo" panose="020B0604030504040204" pitchFamily="34" charset="-128"/>
                <a:ea typeface="Meiryo" panose="020B0604030504040204" pitchFamily="34" charset="-128"/>
              </a:rPr>
              <a:t>掲載イメージ</a:t>
            </a:r>
          </a:p>
        </p:txBody>
      </p:sp>
      <p:sp>
        <p:nvSpPr>
          <p:cNvPr id="7" name="角丸四角形 25">
            <a:extLst>
              <a:ext uri="{FF2B5EF4-FFF2-40B4-BE49-F238E27FC236}">
                <a16:creationId xmlns:a16="http://schemas.microsoft.com/office/drawing/2014/main" id="{264148C4-76F0-A00D-E337-4A5ED31DAB92}"/>
              </a:ext>
            </a:extLst>
          </p:cNvPr>
          <p:cNvSpPr/>
          <p:nvPr/>
        </p:nvSpPr>
        <p:spPr>
          <a:xfrm>
            <a:off x="5943436" y="1955401"/>
            <a:ext cx="5594920" cy="364798"/>
          </a:xfrm>
          <a:prstGeom prst="roundRect">
            <a:avLst>
              <a:gd name="adj" fmla="val 50000"/>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gn="ctr">
              <a:lnSpc>
                <a:spcPct val="120000"/>
              </a:lnSpc>
            </a:pPr>
            <a:r>
              <a:rPr kumimoji="1" lang="ja-JP" altLang="en-US" sz="1600" b="1" dirty="0">
                <a:solidFill>
                  <a:schemeClr val="accent1"/>
                </a:solidFill>
                <a:latin typeface="Meiryo" panose="020B0604030504040204" pitchFamily="34" charset="-128"/>
                <a:ea typeface="Meiryo" panose="020B0604030504040204" pitchFamily="34" charset="-128"/>
              </a:rPr>
              <a:t>商品スペック</a:t>
            </a:r>
          </a:p>
        </p:txBody>
      </p:sp>
      <p:pic>
        <p:nvPicPr>
          <p:cNvPr id="4" name="図 3">
            <a:extLst>
              <a:ext uri="{FF2B5EF4-FFF2-40B4-BE49-F238E27FC236}">
                <a16:creationId xmlns:a16="http://schemas.microsoft.com/office/drawing/2014/main" id="{DD391AA1-B3EB-C795-4690-EAE8F74B3D8B}"/>
              </a:ext>
            </a:extLst>
          </p:cNvPr>
          <p:cNvPicPr>
            <a:picLocks noChangeAspect="1"/>
          </p:cNvPicPr>
          <p:nvPr/>
        </p:nvPicPr>
        <p:blipFill>
          <a:blip r:embed="rId4"/>
          <a:stretch>
            <a:fillRect/>
          </a:stretch>
        </p:blipFill>
        <p:spPr>
          <a:xfrm>
            <a:off x="977222" y="1318599"/>
            <a:ext cx="229707" cy="396358"/>
          </a:xfrm>
          <a:prstGeom prst="rect">
            <a:avLst/>
          </a:prstGeom>
        </p:spPr>
      </p:pic>
    </p:spTree>
    <p:extLst>
      <p:ext uri="{BB962C8B-B14F-4D97-AF65-F5344CB8AC3E}">
        <p14:creationId xmlns:p14="http://schemas.microsoft.com/office/powerpoint/2010/main" val="34558415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FD9888-36F8-9CDB-00C8-95C16CB75BBC}"/>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90BA501A-3CF3-1628-9341-9429FBE558BE}"/>
              </a:ext>
            </a:extLst>
          </p:cNvPr>
          <p:cNvSpPr>
            <a:spLocks noGrp="1"/>
          </p:cNvSpPr>
          <p:nvPr>
            <p:ph type="ctrTitle"/>
          </p:nvPr>
        </p:nvSpPr>
        <p:spPr/>
        <p:txBody>
          <a:bodyPr/>
          <a:lstStyle/>
          <a:p>
            <a:r>
              <a:rPr lang="en-US" altLang="ja-JP" sz="2400" dirty="0"/>
              <a:t>Yahoo! JAPAN</a:t>
            </a:r>
            <a:r>
              <a:rPr lang="ja-JP" altLang="en-US" sz="2400" dirty="0"/>
              <a:t>トップページ　トピックス</a:t>
            </a:r>
            <a:r>
              <a:rPr lang="en-US" altLang="ja-JP" sz="2400" dirty="0"/>
              <a:t>PR</a:t>
            </a:r>
            <a:r>
              <a:rPr lang="ja-JP" altLang="en-US" sz="2400" dirty="0"/>
              <a:t>　</a:t>
            </a:r>
            <a:r>
              <a:rPr lang="en-US" altLang="ja-JP" sz="2400" dirty="0"/>
              <a:t>PC</a:t>
            </a:r>
            <a:r>
              <a:rPr lang="ja-JP" altLang="en-US" sz="2400" dirty="0"/>
              <a:t>（</a:t>
            </a:r>
            <a:r>
              <a:rPr lang="en-US" altLang="ja-JP" sz="2400" dirty="0"/>
              <a:t>FQ4</a:t>
            </a:r>
            <a:r>
              <a:rPr lang="ja-JP" altLang="en-US" sz="2400" dirty="0"/>
              <a:t>）　月～金</a:t>
            </a:r>
          </a:p>
        </p:txBody>
      </p:sp>
      <p:sp>
        <p:nvSpPr>
          <p:cNvPr id="20" name="片側の 2 つの角を丸めた四角形 26">
            <a:extLst>
              <a:ext uri="{FF2B5EF4-FFF2-40B4-BE49-F238E27FC236}">
                <a16:creationId xmlns:a16="http://schemas.microsoft.com/office/drawing/2014/main" id="{E68CDE4F-BB94-6C8E-C532-39CCBB8BDDA6}"/>
              </a:ext>
            </a:extLst>
          </p:cNvPr>
          <p:cNvSpPr/>
          <p:nvPr/>
        </p:nvSpPr>
        <p:spPr>
          <a:xfrm>
            <a:off x="755414" y="1208880"/>
            <a:ext cx="2321273" cy="601299"/>
          </a:xfrm>
          <a:prstGeom prst="round2SameRect">
            <a:avLst>
              <a:gd name="adj1" fmla="val 0"/>
              <a:gd name="adj2" fmla="val 0"/>
            </a:avLst>
          </a:prstGeom>
          <a:solidFill>
            <a:srgbClr val="00003E"/>
          </a:solidFill>
          <a:ln w="25400" cap="flat" cmpd="sng" algn="ctr">
            <a:solidFill>
              <a:srgbClr val="002060"/>
            </a:solid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6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rPr>
              <a:t>PC</a:t>
            </a:r>
          </a:p>
        </p:txBody>
      </p:sp>
      <p:sp>
        <p:nvSpPr>
          <p:cNvPr id="27" name="テキスト ボックス 26">
            <a:extLst>
              <a:ext uri="{FF2B5EF4-FFF2-40B4-BE49-F238E27FC236}">
                <a16:creationId xmlns:a16="http://schemas.microsoft.com/office/drawing/2014/main" id="{197C8A6D-B648-E127-4A04-C6CD15541CFC}"/>
              </a:ext>
            </a:extLst>
          </p:cNvPr>
          <p:cNvSpPr txBox="1"/>
          <p:nvPr/>
        </p:nvSpPr>
        <p:spPr>
          <a:xfrm>
            <a:off x="806579" y="5141288"/>
            <a:ext cx="10576200" cy="923330"/>
          </a:xfrm>
          <a:prstGeom prst="rect">
            <a:avLst/>
          </a:prstGeom>
          <a:noFill/>
        </p:spPr>
        <p:txBody>
          <a:bodyPr wrap="square">
            <a:spAutoFit/>
          </a:bodyPr>
          <a:lstStyle/>
          <a:p>
            <a:pPr eaLnBrk="1" fontAlgn="auto" hangingPunct="1">
              <a:spcBef>
                <a:spcPts val="0"/>
              </a:spcBef>
              <a:spcAft>
                <a:spcPts val="0"/>
              </a:spcAft>
            </a:pPr>
            <a:r>
              <a:rPr lang="ja-JP" altLang="en-US" dirty="0">
                <a:solidFill>
                  <a:srgbClr val="545454"/>
                </a:solidFill>
                <a:latin typeface="メイリオ" panose="020B0604030504040204" pitchFamily="50" charset="-128"/>
                <a:ea typeface="メイリオ" panose="020B0604030504040204" pitchFamily="50" charset="-128"/>
              </a:rPr>
              <a:t>掲載日に</a:t>
            </a:r>
            <a:r>
              <a:rPr lang="en-US" altLang="ja-JP" dirty="0">
                <a:solidFill>
                  <a:srgbClr val="545454"/>
                </a:solidFill>
                <a:latin typeface="メイリオ" panose="020B0604030504040204" pitchFamily="50" charset="-128"/>
                <a:ea typeface="メイリオ" panose="020B0604030504040204" pitchFamily="50" charset="-128"/>
              </a:rPr>
              <a:t>PC</a:t>
            </a:r>
            <a:r>
              <a:rPr lang="ja-JP" altLang="en-US" dirty="0">
                <a:solidFill>
                  <a:srgbClr val="545454"/>
                </a:solidFill>
                <a:latin typeface="メイリオ" panose="020B0604030504040204" pitchFamily="50" charset="-128"/>
                <a:ea typeface="メイリオ" panose="020B0604030504040204" pitchFamily="50" charset="-128"/>
              </a:rPr>
              <a:t>版ヤフー（ウェブ及びアプリ）訪問したユーザーに最大</a:t>
            </a:r>
            <a:r>
              <a:rPr lang="en-US" altLang="ja-JP" dirty="0">
                <a:solidFill>
                  <a:srgbClr val="545454"/>
                </a:solidFill>
                <a:latin typeface="メイリオ" panose="020B0604030504040204" pitchFamily="50" charset="-128"/>
                <a:ea typeface="メイリオ" panose="020B0604030504040204" pitchFamily="50" charset="-128"/>
              </a:rPr>
              <a:t>4</a:t>
            </a:r>
            <a:r>
              <a:rPr lang="ja-JP" altLang="en-US" dirty="0">
                <a:solidFill>
                  <a:srgbClr val="545454"/>
                </a:solidFill>
                <a:latin typeface="メイリオ" panose="020B0604030504040204" pitchFamily="50" charset="-128"/>
                <a:ea typeface="メイリオ" panose="020B0604030504040204" pitchFamily="50" charset="-128"/>
              </a:rPr>
              <a:t>回まで掲出。</a:t>
            </a:r>
            <a:endParaRPr lang="en-US" altLang="ja-JP" dirty="0">
              <a:solidFill>
                <a:srgbClr val="545454"/>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lang="ja-JP" altLang="en-US" sz="1800" dirty="0">
                <a:solidFill>
                  <a:srgbClr val="545454"/>
                </a:solidFill>
                <a:latin typeface="メイリオ" panose="020B0604030504040204" pitchFamily="50" charset="-128"/>
                <a:ea typeface="メイリオ" panose="020B0604030504040204" pitchFamily="50" charset="-128"/>
              </a:rPr>
              <a:t>刷り込みによる認知効果が期待できます。</a:t>
            </a:r>
            <a:endParaRPr lang="en-US" altLang="ja-JP" sz="1800" dirty="0">
              <a:solidFill>
                <a:srgbClr val="545454"/>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lang="ja-JP" altLang="en-US" dirty="0">
                <a:solidFill>
                  <a:srgbClr val="545454"/>
                </a:solidFill>
                <a:latin typeface="メイリオ" panose="020B0604030504040204" pitchFamily="50" charset="-128"/>
                <a:ea typeface="メイリオ" panose="020B0604030504040204" pitchFamily="50" charset="-128"/>
              </a:rPr>
              <a:t>ソフトウェアサービスなど</a:t>
            </a:r>
            <a:r>
              <a:rPr lang="en-US" altLang="ja-JP" dirty="0" err="1">
                <a:solidFill>
                  <a:srgbClr val="545454"/>
                </a:solidFill>
                <a:latin typeface="メイリオ" panose="020B0604030504040204" pitchFamily="50" charset="-128"/>
                <a:ea typeface="メイリオ" panose="020B0604030504040204" pitchFamily="50" charset="-128"/>
              </a:rPr>
              <a:t>toB</a:t>
            </a:r>
            <a:r>
              <a:rPr lang="ja-JP" altLang="en-US" dirty="0">
                <a:solidFill>
                  <a:srgbClr val="545454"/>
                </a:solidFill>
                <a:latin typeface="メイリオ" panose="020B0604030504040204" pitchFamily="50" charset="-128"/>
                <a:ea typeface="メイリオ" panose="020B0604030504040204" pitchFamily="50" charset="-128"/>
              </a:rPr>
              <a:t>向けサービスを平日掲載で訴求するのがおすすめです。</a:t>
            </a:r>
            <a:endParaRPr lang="en-US" altLang="ja-JP" dirty="0">
              <a:solidFill>
                <a:srgbClr val="545454"/>
              </a:solidFill>
              <a:latin typeface="メイリオ" panose="020B0604030504040204" pitchFamily="50" charset="-128"/>
              <a:ea typeface="メイリオ" panose="020B0604030504040204" pitchFamily="50" charset="-128"/>
            </a:endParaRPr>
          </a:p>
        </p:txBody>
      </p:sp>
      <p:sp>
        <p:nvSpPr>
          <p:cNvPr id="26" name="テキスト ボックス 25">
            <a:extLst>
              <a:ext uri="{FF2B5EF4-FFF2-40B4-BE49-F238E27FC236}">
                <a16:creationId xmlns:a16="http://schemas.microsoft.com/office/drawing/2014/main" id="{D016D8D4-4D9A-D9C4-1C32-AE29E4037EA6}"/>
              </a:ext>
            </a:extLst>
          </p:cNvPr>
          <p:cNvSpPr txBox="1"/>
          <p:nvPr/>
        </p:nvSpPr>
        <p:spPr>
          <a:xfrm>
            <a:off x="1541231" y="2589572"/>
            <a:ext cx="3446874" cy="369332"/>
          </a:xfrm>
          <a:prstGeom prst="rect">
            <a:avLst/>
          </a:prstGeom>
          <a:noFill/>
        </p:spPr>
        <p:txBody>
          <a:bodyPr wrap="square">
            <a:spAutoFit/>
          </a:bodyPr>
          <a:lstStyle/>
          <a:p>
            <a:pPr algn="ctr" eaLnBrk="1" fontAlgn="auto" hangingPunct="1">
              <a:spcBef>
                <a:spcPts val="0"/>
              </a:spcBef>
              <a:spcAft>
                <a:spcPts val="0"/>
              </a:spcAft>
            </a:pPr>
            <a:r>
              <a:rPr lang="en-US" altLang="ja-JP" dirty="0">
                <a:solidFill>
                  <a:srgbClr val="545454"/>
                </a:solidFill>
                <a:latin typeface="メイリオ" panose="020B0604030504040204" pitchFamily="50" charset="-128"/>
                <a:ea typeface="メイリオ" panose="020B0604030504040204" pitchFamily="50" charset="-128"/>
              </a:rPr>
              <a:t>PC</a:t>
            </a:r>
            <a:r>
              <a:rPr lang="ja-JP" altLang="en-US" dirty="0">
                <a:solidFill>
                  <a:srgbClr val="545454"/>
                </a:solidFill>
                <a:latin typeface="メイリオ" panose="020B0604030504040204" pitchFamily="50" charset="-128"/>
                <a:ea typeface="メイリオ" panose="020B0604030504040204" pitchFamily="50" charset="-128"/>
              </a:rPr>
              <a:t>版訪問時に</a:t>
            </a:r>
            <a:r>
              <a:rPr lang="en-US" altLang="ja-JP" dirty="0">
                <a:solidFill>
                  <a:srgbClr val="545454"/>
                </a:solidFill>
                <a:latin typeface="メイリオ" panose="020B0604030504040204" pitchFamily="50" charset="-128"/>
                <a:ea typeface="メイリオ" panose="020B0604030504040204" pitchFamily="50" charset="-128"/>
              </a:rPr>
              <a:t>4</a:t>
            </a:r>
            <a:r>
              <a:rPr lang="ja-JP" altLang="en-US" dirty="0">
                <a:solidFill>
                  <a:srgbClr val="545454"/>
                </a:solidFill>
                <a:latin typeface="メイリオ" panose="020B0604030504040204" pitchFamily="50" charset="-128"/>
                <a:ea typeface="メイリオ" panose="020B0604030504040204" pitchFamily="50" charset="-128"/>
              </a:rPr>
              <a:t>回まで表示</a:t>
            </a:r>
            <a:endParaRPr lang="en-US" altLang="ja-JP" dirty="0">
              <a:solidFill>
                <a:srgbClr val="545454"/>
              </a:solidFill>
              <a:latin typeface="メイリオ" panose="020B0604030504040204" pitchFamily="50" charset="-128"/>
              <a:ea typeface="メイリオ" panose="020B0604030504040204" pitchFamily="50" charset="-128"/>
            </a:endParaRPr>
          </a:p>
        </p:txBody>
      </p:sp>
      <p:sp>
        <p:nvSpPr>
          <p:cNvPr id="5" name="片側の 2 つの角を丸めた四角形 26">
            <a:extLst>
              <a:ext uri="{FF2B5EF4-FFF2-40B4-BE49-F238E27FC236}">
                <a16:creationId xmlns:a16="http://schemas.microsoft.com/office/drawing/2014/main" id="{61179E03-DE51-DD70-EEA1-F2CF003B16D3}"/>
              </a:ext>
            </a:extLst>
          </p:cNvPr>
          <p:cNvSpPr/>
          <p:nvPr/>
        </p:nvSpPr>
        <p:spPr>
          <a:xfrm>
            <a:off x="3132073" y="1208879"/>
            <a:ext cx="8370077" cy="601299"/>
          </a:xfrm>
          <a:prstGeom prst="round2SameRect">
            <a:avLst>
              <a:gd name="adj1" fmla="val 0"/>
              <a:gd name="adj2" fmla="val 0"/>
            </a:avLst>
          </a:prstGeom>
          <a:solidFill>
            <a:schemeClr val="bg1"/>
          </a:solidFill>
          <a:ln w="19050" cap="flat" cmpd="sng" algn="ctr">
            <a:solidFill>
              <a:srgbClr val="002060"/>
            </a:solid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b="1" i="0" u="none" strike="noStrike" kern="0" cap="none" spc="0" normalizeH="0" baseline="0" noProof="0" dirty="0">
                <a:ln>
                  <a:noFill/>
                </a:ln>
                <a:effectLst/>
                <a:uLnTx/>
                <a:uFillTx/>
                <a:latin typeface="メイリオ" panose="020B0604030504040204" pitchFamily="50" charset="-128"/>
                <a:ea typeface="メイリオ" panose="020B0604030504040204" pitchFamily="50" charset="-128"/>
              </a:rPr>
              <a:t>Yahoo!</a:t>
            </a:r>
            <a:r>
              <a:rPr kumimoji="0" lang="ja-JP" altLang="en-US" b="1" kern="0" dirty="0">
                <a:latin typeface="メイリオ" panose="020B0604030504040204" pitchFamily="50" charset="-128"/>
                <a:ea typeface="メイリオ" panose="020B0604030504040204" pitchFamily="50" charset="-128"/>
              </a:rPr>
              <a:t> </a:t>
            </a:r>
            <a:r>
              <a:rPr kumimoji="0" lang="en-US" altLang="ja-JP" b="1" kern="0" dirty="0">
                <a:latin typeface="メイリオ" panose="020B0604030504040204" pitchFamily="50" charset="-128"/>
                <a:ea typeface="メイリオ" panose="020B0604030504040204" pitchFamily="50" charset="-128"/>
              </a:rPr>
              <a:t>JAPAN</a:t>
            </a:r>
            <a:r>
              <a:rPr kumimoji="0" lang="ja-JP" altLang="en-US" b="1" kern="0" dirty="0">
                <a:latin typeface="メイリオ" panose="020B0604030504040204" pitchFamily="50" charset="-128"/>
                <a:ea typeface="メイリオ" panose="020B0604030504040204" pitchFamily="50" charset="-128"/>
              </a:rPr>
              <a:t>トップページ　</a:t>
            </a:r>
            <a:r>
              <a:rPr kumimoji="0" lang="ja-JP" altLang="en-US" b="1" i="0" u="none" strike="noStrike" kern="0" cap="none" spc="0" normalizeH="0" baseline="0" noProof="0" dirty="0">
                <a:ln>
                  <a:noFill/>
                </a:ln>
                <a:effectLst/>
                <a:uLnTx/>
                <a:uFillTx/>
                <a:latin typeface="メイリオ" panose="020B0604030504040204" pitchFamily="50" charset="-128"/>
                <a:ea typeface="メイリオ" panose="020B0604030504040204" pitchFamily="50" charset="-128"/>
              </a:rPr>
              <a:t>トピックス</a:t>
            </a:r>
            <a:r>
              <a:rPr kumimoji="0" lang="en-US" altLang="ja-JP" b="1" i="0" u="none" strike="noStrike" kern="0" cap="none" spc="0" normalizeH="0" baseline="0" noProof="0" dirty="0">
                <a:ln>
                  <a:noFill/>
                </a:ln>
                <a:effectLst/>
                <a:uLnTx/>
                <a:uFillTx/>
                <a:latin typeface="メイリオ" panose="020B0604030504040204" pitchFamily="50" charset="-128"/>
                <a:ea typeface="メイリオ" panose="020B0604030504040204" pitchFamily="50" charset="-128"/>
              </a:rPr>
              <a:t>PR</a:t>
            </a:r>
            <a:r>
              <a:rPr kumimoji="0" lang="ja-JP" altLang="en-US" b="1" i="0" u="none" strike="noStrike" kern="0" cap="none" spc="0" normalizeH="0" baseline="0" noProof="0" dirty="0">
                <a:ln>
                  <a:noFill/>
                </a:ln>
                <a:effectLst/>
                <a:uLnTx/>
                <a:uFillTx/>
                <a:latin typeface="メイリオ" panose="020B0604030504040204" pitchFamily="50" charset="-128"/>
                <a:ea typeface="メイリオ" panose="020B0604030504040204" pitchFamily="50" charset="-128"/>
              </a:rPr>
              <a:t>　</a:t>
            </a:r>
            <a:r>
              <a:rPr kumimoji="0" lang="en-US" altLang="ja-JP" b="1" i="0" u="none" strike="noStrike" kern="0" cap="none" spc="0" normalizeH="0" baseline="0" noProof="0" dirty="0">
                <a:ln>
                  <a:noFill/>
                </a:ln>
                <a:solidFill>
                  <a:schemeClr val="tx1">
                    <a:lumMod val="65000"/>
                    <a:lumOff val="35000"/>
                  </a:schemeClr>
                </a:solidFill>
                <a:effectLst/>
                <a:uLnTx/>
                <a:uFillTx/>
                <a:latin typeface="メイリオ" panose="020B0604030504040204" pitchFamily="50" charset="-128"/>
                <a:ea typeface="メイリオ" panose="020B0604030504040204" pitchFamily="50" charset="-128"/>
              </a:rPr>
              <a:t>PC</a:t>
            </a:r>
            <a:r>
              <a:rPr kumimoji="0" lang="ja-JP" altLang="en-US" b="1" i="0" u="none" strike="noStrike" kern="0" cap="none" spc="0" normalizeH="0" baseline="0" noProof="0" dirty="0">
                <a:ln>
                  <a:noFill/>
                </a:ln>
                <a:solidFill>
                  <a:schemeClr val="tx1">
                    <a:lumMod val="65000"/>
                    <a:lumOff val="35000"/>
                  </a:schemeClr>
                </a:solidFill>
                <a:effectLst/>
                <a:uLnTx/>
                <a:uFillTx/>
                <a:latin typeface="メイリオ" panose="020B0604030504040204" pitchFamily="50" charset="-128"/>
                <a:ea typeface="メイリオ" panose="020B0604030504040204" pitchFamily="50" charset="-128"/>
              </a:rPr>
              <a:t>（</a:t>
            </a:r>
            <a:r>
              <a:rPr kumimoji="0" lang="en-US" altLang="ja-JP" b="1" i="0" u="none" strike="noStrike" kern="0" cap="none" spc="0" normalizeH="0" baseline="0" noProof="0" dirty="0">
                <a:ln>
                  <a:noFill/>
                </a:ln>
                <a:solidFill>
                  <a:schemeClr val="tx1">
                    <a:lumMod val="65000"/>
                    <a:lumOff val="35000"/>
                  </a:schemeClr>
                </a:solidFill>
                <a:effectLst/>
                <a:uLnTx/>
                <a:uFillTx/>
                <a:latin typeface="メイリオ" panose="020B0604030504040204" pitchFamily="50" charset="-128"/>
                <a:ea typeface="メイリオ" panose="020B0604030504040204" pitchFamily="50" charset="-128"/>
              </a:rPr>
              <a:t>FQ4</a:t>
            </a:r>
            <a:r>
              <a:rPr kumimoji="0" lang="ja-JP" altLang="en-US" b="1" i="0" u="none" strike="noStrike" kern="0" cap="none" spc="0" normalizeH="0" baseline="0" noProof="0" dirty="0">
                <a:ln>
                  <a:noFill/>
                </a:ln>
                <a:solidFill>
                  <a:schemeClr val="tx1">
                    <a:lumMod val="65000"/>
                    <a:lumOff val="35000"/>
                  </a:schemeClr>
                </a:solidFill>
                <a:effectLst/>
                <a:uLnTx/>
                <a:uFillTx/>
                <a:latin typeface="メイリオ" panose="020B0604030504040204" pitchFamily="50" charset="-128"/>
                <a:ea typeface="メイリオ" panose="020B0604030504040204" pitchFamily="50" charset="-128"/>
              </a:rPr>
              <a:t>）　月～金</a:t>
            </a:r>
          </a:p>
        </p:txBody>
      </p:sp>
      <p:graphicFrame>
        <p:nvGraphicFramePr>
          <p:cNvPr id="3" name="表 2">
            <a:extLst>
              <a:ext uri="{FF2B5EF4-FFF2-40B4-BE49-F238E27FC236}">
                <a16:creationId xmlns:a16="http://schemas.microsoft.com/office/drawing/2014/main" id="{EC2A01B2-6D0C-FFFA-7728-D889D542E6C3}"/>
              </a:ext>
            </a:extLst>
          </p:cNvPr>
          <p:cNvGraphicFramePr>
            <a:graphicFrameLocks noGrp="1"/>
          </p:cNvGraphicFramePr>
          <p:nvPr/>
        </p:nvGraphicFramePr>
        <p:xfrm>
          <a:off x="6096000" y="2453075"/>
          <a:ext cx="5286780" cy="2595880"/>
        </p:xfrm>
        <a:graphic>
          <a:graphicData uri="http://schemas.openxmlformats.org/drawingml/2006/table">
            <a:tbl>
              <a:tblPr firstRow="1" bandRow="1">
                <a:tableStyleId>{5C22544A-7EE6-4342-B048-85BDC9FD1C3A}</a:tableStyleId>
              </a:tblPr>
              <a:tblGrid>
                <a:gridCol w="2643390">
                  <a:extLst>
                    <a:ext uri="{9D8B030D-6E8A-4147-A177-3AD203B41FA5}">
                      <a16:colId xmlns:a16="http://schemas.microsoft.com/office/drawing/2014/main" val="1121193122"/>
                    </a:ext>
                  </a:extLst>
                </a:gridCol>
                <a:gridCol w="2643390">
                  <a:extLst>
                    <a:ext uri="{9D8B030D-6E8A-4147-A177-3AD203B41FA5}">
                      <a16:colId xmlns:a16="http://schemas.microsoft.com/office/drawing/2014/main" val="1846385556"/>
                    </a:ext>
                  </a:extLst>
                </a:gridCol>
              </a:tblGrid>
              <a:tr h="370840">
                <a:tc>
                  <a:txBody>
                    <a:bodyPr/>
                    <a:lstStyle/>
                    <a:p>
                      <a:r>
                        <a:rPr kumimoji="1" lang="ja-JP" altLang="en-US" sz="1600" b="0" dirty="0">
                          <a:solidFill>
                            <a:schemeClr val="tx1"/>
                          </a:solidFill>
                          <a:latin typeface="+mn-ea"/>
                          <a:ea typeface="+mn-ea"/>
                        </a:rPr>
                        <a:t>価格</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r>
                        <a:rPr kumimoji="1" lang="en-US" altLang="ja-JP" sz="1600" b="0" dirty="0">
                          <a:solidFill>
                            <a:schemeClr val="tx1"/>
                          </a:solidFill>
                          <a:latin typeface="+mn-ea"/>
                          <a:ea typeface="+mn-ea"/>
                        </a:rPr>
                        <a:t>500</a:t>
                      </a:r>
                      <a:r>
                        <a:rPr kumimoji="1" lang="ja-JP" altLang="en-US" sz="1600" b="0" dirty="0">
                          <a:solidFill>
                            <a:schemeClr val="tx1"/>
                          </a:solidFill>
                          <a:latin typeface="+mn-ea"/>
                          <a:ea typeface="+mn-ea"/>
                        </a:rPr>
                        <a:t>万円</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3557293342"/>
                  </a:ext>
                </a:extLst>
              </a:tr>
              <a:tr h="370840">
                <a:tc>
                  <a:txBody>
                    <a:bodyPr/>
                    <a:lstStyle/>
                    <a:p>
                      <a:r>
                        <a:rPr kumimoji="1" lang="ja-JP" altLang="en-US" sz="1600" dirty="0">
                          <a:latin typeface="+mn-ea"/>
                          <a:ea typeface="+mn-ea"/>
                        </a:rPr>
                        <a:t>想定掲載</a:t>
                      </a:r>
                      <a:r>
                        <a:rPr kumimoji="1" lang="en-US" altLang="ja-JP" sz="1600" dirty="0" err="1">
                          <a:latin typeface="+mn-ea"/>
                          <a:ea typeface="+mn-ea"/>
                        </a:rPr>
                        <a:t>vimps</a:t>
                      </a:r>
                      <a:endParaRPr kumimoji="1" lang="en-US" altLang="ja-JP" sz="1600" dirty="0">
                        <a:latin typeface="+mn-ea"/>
                        <a:ea typeface="+mn-ea"/>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r>
                        <a:rPr kumimoji="1" lang="en-US" altLang="ja-JP" sz="1600" dirty="0">
                          <a:latin typeface="+mn-ea"/>
                          <a:ea typeface="+mn-ea"/>
                        </a:rPr>
                        <a:t>2,600</a:t>
                      </a:r>
                      <a:r>
                        <a:rPr kumimoji="1" lang="ja-JP" altLang="en-US" sz="1600" dirty="0">
                          <a:latin typeface="+mn-ea"/>
                          <a:ea typeface="+mn-ea"/>
                        </a:rPr>
                        <a:t>万</a:t>
                      </a:r>
                      <a:r>
                        <a:rPr kumimoji="1" lang="en-US" altLang="ja-JP" sz="1600" dirty="0" err="1">
                          <a:latin typeface="+mn-ea"/>
                          <a:ea typeface="+mn-ea"/>
                        </a:rPr>
                        <a:t>vimps</a:t>
                      </a:r>
                      <a:endParaRPr kumimoji="1" lang="ja-JP" altLang="en-US" sz="1600" dirty="0">
                        <a:latin typeface="+mn-ea"/>
                        <a:ea typeface="+mn-ea"/>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2259181706"/>
                  </a:ext>
                </a:extLst>
              </a:tr>
              <a:tr h="370840">
                <a:tc>
                  <a:txBody>
                    <a:bodyPr/>
                    <a:lstStyle/>
                    <a:p>
                      <a:r>
                        <a:rPr kumimoji="1" lang="ja-JP" altLang="en-US" sz="1600" dirty="0">
                          <a:latin typeface="+mn-ea"/>
                          <a:ea typeface="+mn-ea"/>
                        </a:rPr>
                        <a:t>想定</a:t>
                      </a:r>
                      <a:r>
                        <a:rPr kumimoji="1" lang="en-US" altLang="ja-JP" sz="1600" dirty="0" err="1">
                          <a:latin typeface="+mn-ea"/>
                          <a:ea typeface="+mn-ea"/>
                        </a:rPr>
                        <a:t>vCPM</a:t>
                      </a:r>
                      <a:endParaRPr kumimoji="1" lang="ja-JP" altLang="en-US" sz="1600" dirty="0">
                        <a:latin typeface="+mn-ea"/>
                        <a:ea typeface="+mn-ea"/>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r>
                        <a:rPr kumimoji="1" lang="en-US" altLang="ja-JP" sz="1600" dirty="0">
                          <a:latin typeface="+mn-ea"/>
                          <a:ea typeface="+mn-ea"/>
                        </a:rPr>
                        <a:t>192</a:t>
                      </a:r>
                      <a:r>
                        <a:rPr kumimoji="1" lang="ja-JP" altLang="en-US" sz="1600" dirty="0">
                          <a:latin typeface="+mn-ea"/>
                          <a:ea typeface="+mn-ea"/>
                        </a:rPr>
                        <a:t>円</a:t>
                      </a:r>
                      <a:endParaRPr kumimoji="1" lang="en-US" altLang="ja-JP" sz="1600" dirty="0">
                        <a:latin typeface="+mn-ea"/>
                        <a:ea typeface="+mn-ea"/>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2434118622"/>
                  </a:ext>
                </a:extLst>
              </a:tr>
              <a:tr h="370840">
                <a:tc>
                  <a:txBody>
                    <a:bodyPr/>
                    <a:lstStyle/>
                    <a:p>
                      <a:r>
                        <a:rPr kumimoji="1" lang="ja-JP" altLang="en-US" sz="1600" dirty="0">
                          <a:latin typeface="+mn-ea"/>
                          <a:ea typeface="+mn-ea"/>
                        </a:rPr>
                        <a:t>想定リーチ数</a:t>
                      </a:r>
                      <a:endParaRPr kumimoji="1" lang="en-US" altLang="ja-JP" sz="1600" dirty="0">
                        <a:latin typeface="+mn-ea"/>
                        <a:ea typeface="+mn-ea"/>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r>
                        <a:rPr kumimoji="1" lang="en-US" altLang="ja-JP" sz="1600" dirty="0">
                          <a:latin typeface="+mn-ea"/>
                          <a:ea typeface="+mn-ea"/>
                        </a:rPr>
                        <a:t>970</a:t>
                      </a:r>
                      <a:r>
                        <a:rPr kumimoji="1" lang="ja-JP" altLang="en-US" sz="1600" dirty="0">
                          <a:latin typeface="+mn-ea"/>
                          <a:ea typeface="+mn-ea"/>
                        </a:rPr>
                        <a:t>万</a:t>
                      </a:r>
                      <a:r>
                        <a:rPr kumimoji="1" lang="en-US" altLang="ja-JP" sz="1600" dirty="0">
                          <a:latin typeface="+mn-ea"/>
                          <a:ea typeface="+mn-ea"/>
                        </a:rPr>
                        <a:t>v</a:t>
                      </a:r>
                      <a:r>
                        <a:rPr kumimoji="1" lang="ja-JP" altLang="en-US" sz="1600" dirty="0">
                          <a:latin typeface="+mn-ea"/>
                          <a:ea typeface="+mn-ea"/>
                        </a:rPr>
                        <a:t>リーチ</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2068175609"/>
                  </a:ext>
                </a:extLst>
              </a:tr>
              <a:tr h="370840">
                <a:tc>
                  <a:txBody>
                    <a:bodyPr/>
                    <a:lstStyle/>
                    <a:p>
                      <a:r>
                        <a:rPr kumimoji="1" lang="ja-JP" altLang="en-US" sz="1600" dirty="0">
                          <a:latin typeface="+mn-ea"/>
                          <a:ea typeface="+mn-ea"/>
                        </a:rPr>
                        <a:t>想定リーチ単価</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r>
                        <a:rPr kumimoji="1" lang="en-US" altLang="ja-JP" sz="1600" dirty="0">
                          <a:latin typeface="+mn-ea"/>
                          <a:ea typeface="+mn-ea"/>
                        </a:rPr>
                        <a:t>0.52</a:t>
                      </a:r>
                      <a:r>
                        <a:rPr kumimoji="1" lang="ja-JP" altLang="en-US" sz="1600" dirty="0">
                          <a:latin typeface="+mn-ea"/>
                          <a:ea typeface="+mn-ea"/>
                        </a:rPr>
                        <a:t>円</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2443646750"/>
                  </a:ext>
                </a:extLst>
              </a:tr>
              <a:tr h="370840">
                <a:tc>
                  <a:txBody>
                    <a:bodyPr/>
                    <a:lstStyle/>
                    <a:p>
                      <a:r>
                        <a:rPr kumimoji="1" lang="ja-JP" altLang="en-US" sz="1600" dirty="0">
                          <a:latin typeface="+mn-ea"/>
                          <a:ea typeface="+mn-ea"/>
                        </a:rPr>
                        <a:t>想定</a:t>
                      </a:r>
                      <a:r>
                        <a:rPr kumimoji="1" lang="en-US" altLang="ja-JP" sz="1600" dirty="0" err="1">
                          <a:latin typeface="+mn-ea"/>
                          <a:ea typeface="+mn-ea"/>
                        </a:rPr>
                        <a:t>vCTR</a:t>
                      </a:r>
                      <a:endParaRPr kumimoji="1" lang="ja-JP" altLang="en-US" sz="1600" dirty="0">
                        <a:latin typeface="+mn-ea"/>
                        <a:ea typeface="+mn-ea"/>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r>
                        <a:rPr kumimoji="1" lang="en-US" altLang="ja-JP" sz="1600" dirty="0">
                          <a:latin typeface="+mn-ea"/>
                          <a:ea typeface="+mn-ea"/>
                        </a:rPr>
                        <a:t>0.10</a:t>
                      </a:r>
                      <a:r>
                        <a:rPr kumimoji="1" lang="ja-JP" altLang="en-US" sz="1600" dirty="0">
                          <a:latin typeface="+mn-ea"/>
                          <a:ea typeface="+mn-ea"/>
                        </a:rPr>
                        <a:t>％</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1656649221"/>
                  </a:ext>
                </a:extLst>
              </a:tr>
              <a:tr h="370840">
                <a:tc>
                  <a:txBody>
                    <a:bodyPr/>
                    <a:lstStyle/>
                    <a:p>
                      <a:r>
                        <a:rPr kumimoji="1" lang="ja-JP" altLang="en-US" sz="1600" dirty="0">
                          <a:latin typeface="+mn-ea"/>
                          <a:ea typeface="+mn-ea"/>
                        </a:rPr>
                        <a:t>想定</a:t>
                      </a:r>
                      <a:r>
                        <a:rPr kumimoji="1" lang="en-US" altLang="ja-JP" sz="1600" dirty="0">
                          <a:latin typeface="+mn-ea"/>
                          <a:ea typeface="+mn-ea"/>
                        </a:rPr>
                        <a:t>CPC</a:t>
                      </a:r>
                      <a:endParaRPr kumimoji="1" lang="ja-JP" altLang="en-US" sz="1600" dirty="0">
                        <a:latin typeface="+mn-ea"/>
                        <a:ea typeface="+mn-ea"/>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r>
                        <a:rPr kumimoji="1" lang="en-US" altLang="ja-JP" sz="1600" dirty="0">
                          <a:latin typeface="+mn-ea"/>
                          <a:ea typeface="+mn-ea"/>
                        </a:rPr>
                        <a:t>192</a:t>
                      </a:r>
                      <a:r>
                        <a:rPr kumimoji="1" lang="ja-JP" altLang="en-US" sz="1600" dirty="0">
                          <a:latin typeface="+mn-ea"/>
                          <a:ea typeface="+mn-ea"/>
                        </a:rPr>
                        <a:t>円</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2457387103"/>
                  </a:ext>
                </a:extLst>
              </a:tr>
            </a:tbl>
          </a:graphicData>
        </a:graphic>
      </p:graphicFrame>
      <p:pic>
        <p:nvPicPr>
          <p:cNvPr id="13" name="図 12">
            <a:extLst>
              <a:ext uri="{FF2B5EF4-FFF2-40B4-BE49-F238E27FC236}">
                <a16:creationId xmlns:a16="http://schemas.microsoft.com/office/drawing/2014/main" id="{C558E858-7E74-F0FD-6312-A2BDAAECB73F}"/>
              </a:ext>
            </a:extLst>
          </p:cNvPr>
          <p:cNvPicPr>
            <a:picLocks noChangeAspect="1"/>
          </p:cNvPicPr>
          <p:nvPr/>
        </p:nvPicPr>
        <p:blipFill>
          <a:blip r:embed="rId2"/>
          <a:stretch>
            <a:fillRect/>
          </a:stretch>
        </p:blipFill>
        <p:spPr>
          <a:xfrm>
            <a:off x="1505169" y="3099266"/>
            <a:ext cx="1972446" cy="1572776"/>
          </a:xfrm>
          <a:prstGeom prst="rect">
            <a:avLst/>
          </a:prstGeom>
        </p:spPr>
      </p:pic>
      <p:grpSp>
        <p:nvGrpSpPr>
          <p:cNvPr id="18" name="グループ化 17">
            <a:extLst>
              <a:ext uri="{FF2B5EF4-FFF2-40B4-BE49-F238E27FC236}">
                <a16:creationId xmlns:a16="http://schemas.microsoft.com/office/drawing/2014/main" id="{267CD758-76AE-D9C5-A26A-4E0FC4207EA3}"/>
              </a:ext>
            </a:extLst>
          </p:cNvPr>
          <p:cNvGrpSpPr/>
          <p:nvPr/>
        </p:nvGrpSpPr>
        <p:grpSpPr>
          <a:xfrm>
            <a:off x="3681460" y="3509042"/>
            <a:ext cx="1465532" cy="1163000"/>
            <a:chOff x="4150359" y="3686890"/>
            <a:chExt cx="1465532" cy="1163000"/>
          </a:xfrm>
        </p:grpSpPr>
        <p:pic>
          <p:nvPicPr>
            <p:cNvPr id="14" name="図 13">
              <a:extLst>
                <a:ext uri="{FF2B5EF4-FFF2-40B4-BE49-F238E27FC236}">
                  <a16:creationId xmlns:a16="http://schemas.microsoft.com/office/drawing/2014/main" id="{597F4E4E-2482-8702-5691-893106B520F5}"/>
                </a:ext>
              </a:extLst>
            </p:cNvPr>
            <p:cNvPicPr>
              <a:picLocks noChangeAspect="1"/>
            </p:cNvPicPr>
            <p:nvPr/>
          </p:nvPicPr>
          <p:blipFill>
            <a:blip r:embed="rId3"/>
            <a:srcRect/>
            <a:stretch/>
          </p:blipFill>
          <p:spPr>
            <a:xfrm>
              <a:off x="4150359" y="3686890"/>
              <a:ext cx="844550" cy="1149350"/>
            </a:xfrm>
            <a:prstGeom prst="rect">
              <a:avLst/>
            </a:prstGeom>
          </p:spPr>
        </p:pic>
        <p:pic>
          <p:nvPicPr>
            <p:cNvPr id="15" name="図 14">
              <a:extLst>
                <a:ext uri="{FF2B5EF4-FFF2-40B4-BE49-F238E27FC236}">
                  <a16:creationId xmlns:a16="http://schemas.microsoft.com/office/drawing/2014/main" id="{6E0A4E77-B2FB-A845-FABD-8BF83346836B}"/>
                </a:ext>
              </a:extLst>
            </p:cNvPr>
            <p:cNvPicPr>
              <a:picLocks noChangeAspect="1"/>
            </p:cNvPicPr>
            <p:nvPr/>
          </p:nvPicPr>
          <p:blipFill>
            <a:blip r:embed="rId3"/>
            <a:srcRect/>
            <a:stretch/>
          </p:blipFill>
          <p:spPr>
            <a:xfrm>
              <a:off x="4373927" y="3700540"/>
              <a:ext cx="844550" cy="1149350"/>
            </a:xfrm>
            <a:prstGeom prst="rect">
              <a:avLst/>
            </a:prstGeom>
          </p:spPr>
        </p:pic>
        <p:pic>
          <p:nvPicPr>
            <p:cNvPr id="16" name="図 15">
              <a:extLst>
                <a:ext uri="{FF2B5EF4-FFF2-40B4-BE49-F238E27FC236}">
                  <a16:creationId xmlns:a16="http://schemas.microsoft.com/office/drawing/2014/main" id="{08D4ECD6-64CC-31FF-3C0A-241253819D5F}"/>
                </a:ext>
              </a:extLst>
            </p:cNvPr>
            <p:cNvPicPr>
              <a:picLocks noChangeAspect="1"/>
            </p:cNvPicPr>
            <p:nvPr/>
          </p:nvPicPr>
          <p:blipFill>
            <a:blip r:embed="rId3"/>
            <a:srcRect/>
            <a:stretch/>
          </p:blipFill>
          <p:spPr>
            <a:xfrm>
              <a:off x="4572634" y="3693715"/>
              <a:ext cx="844550" cy="1149350"/>
            </a:xfrm>
            <a:prstGeom prst="rect">
              <a:avLst/>
            </a:prstGeom>
          </p:spPr>
        </p:pic>
        <p:pic>
          <p:nvPicPr>
            <p:cNvPr id="17" name="図 16">
              <a:extLst>
                <a:ext uri="{FF2B5EF4-FFF2-40B4-BE49-F238E27FC236}">
                  <a16:creationId xmlns:a16="http://schemas.microsoft.com/office/drawing/2014/main" id="{D3FB1954-511A-E8FB-24F5-730A7B00E247}"/>
                </a:ext>
              </a:extLst>
            </p:cNvPr>
            <p:cNvPicPr>
              <a:picLocks noChangeAspect="1"/>
            </p:cNvPicPr>
            <p:nvPr/>
          </p:nvPicPr>
          <p:blipFill>
            <a:blip r:embed="rId3"/>
            <a:srcRect/>
            <a:stretch/>
          </p:blipFill>
          <p:spPr>
            <a:xfrm>
              <a:off x="4771341" y="3694839"/>
              <a:ext cx="844550" cy="1149350"/>
            </a:xfrm>
            <a:prstGeom prst="rect">
              <a:avLst/>
            </a:prstGeom>
          </p:spPr>
        </p:pic>
      </p:grpSp>
      <p:sp>
        <p:nvSpPr>
          <p:cNvPr id="19" name="テキスト ボックス 18">
            <a:extLst>
              <a:ext uri="{FF2B5EF4-FFF2-40B4-BE49-F238E27FC236}">
                <a16:creationId xmlns:a16="http://schemas.microsoft.com/office/drawing/2014/main" id="{A45AB4DB-7175-5692-0607-4B862482DC34}"/>
              </a:ext>
            </a:extLst>
          </p:cNvPr>
          <p:cNvSpPr txBox="1"/>
          <p:nvPr/>
        </p:nvSpPr>
        <p:spPr>
          <a:xfrm>
            <a:off x="6005146" y="6156951"/>
            <a:ext cx="5701720" cy="415498"/>
          </a:xfrm>
          <a:prstGeom prst="rect">
            <a:avLst/>
          </a:prstGeom>
          <a:noFill/>
        </p:spPr>
        <p:txBody>
          <a:bodyPr wrap="square">
            <a:spAutoFit/>
          </a:bodyPr>
          <a:lstStyle/>
          <a:p>
            <a:pPr eaLnBrk="1" fontAlgn="auto" hangingPunct="1">
              <a:spcBef>
                <a:spcPts val="0"/>
              </a:spcBef>
              <a:spcAft>
                <a:spcPts val="0"/>
              </a:spcAft>
            </a:pPr>
            <a:r>
              <a:rPr lang="en-US" altLang="ja-JP" sz="1050" dirty="0">
                <a:solidFill>
                  <a:srgbClr val="545454"/>
                </a:solidFill>
                <a:latin typeface="メイリオ" panose="020B0604030504040204" pitchFamily="50" charset="-128"/>
                <a:ea typeface="メイリオ" panose="020B0604030504040204" pitchFamily="50" charset="-128"/>
              </a:rPr>
              <a:t>※</a:t>
            </a:r>
            <a:r>
              <a:rPr lang="ja-JP" altLang="en-US" sz="1050" dirty="0">
                <a:solidFill>
                  <a:srgbClr val="545454"/>
                </a:solidFill>
                <a:latin typeface="メイリオ" panose="020B0604030504040204" pitchFamily="50" charset="-128"/>
                <a:ea typeface="メイリオ" panose="020B0604030504040204" pitchFamily="50" charset="-128"/>
              </a:rPr>
              <a:t>土日、祝日はスペックが異なります。詳細スペックはセールスシートをご確認ください。</a:t>
            </a:r>
            <a:endParaRPr lang="en-US" altLang="ja-JP" sz="1050" dirty="0">
              <a:solidFill>
                <a:srgbClr val="545454"/>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lang="en-US" altLang="ja-JP" sz="1050" dirty="0">
                <a:solidFill>
                  <a:srgbClr val="545454"/>
                </a:solidFill>
                <a:latin typeface="メイリオ" panose="020B0604030504040204" pitchFamily="50" charset="-128"/>
                <a:ea typeface="メイリオ" panose="020B0604030504040204" pitchFamily="50" charset="-128"/>
              </a:rPr>
              <a:t>※</a:t>
            </a:r>
            <a:r>
              <a:rPr lang="ja-JP" altLang="en-US" sz="1050" dirty="0">
                <a:solidFill>
                  <a:srgbClr val="545454"/>
                </a:solidFill>
                <a:latin typeface="メイリオ" panose="020B0604030504040204" pitchFamily="50" charset="-128"/>
                <a:ea typeface="メイリオ" panose="020B0604030504040204" pitchFamily="50" charset="-128"/>
              </a:rPr>
              <a:t>広告スペックはあくまでも想定数値であり、確約するものではありません。</a:t>
            </a:r>
            <a:endParaRPr lang="en-US" altLang="ja-JP" sz="1050" dirty="0">
              <a:solidFill>
                <a:srgbClr val="545454"/>
              </a:solidFill>
              <a:latin typeface="メイリオ" panose="020B0604030504040204" pitchFamily="50" charset="-128"/>
              <a:ea typeface="メイリオ" panose="020B0604030504040204" pitchFamily="50" charset="-128"/>
            </a:endParaRPr>
          </a:p>
        </p:txBody>
      </p:sp>
      <p:sp>
        <p:nvSpPr>
          <p:cNvPr id="6" name="角丸四角形 25">
            <a:extLst>
              <a:ext uri="{FF2B5EF4-FFF2-40B4-BE49-F238E27FC236}">
                <a16:creationId xmlns:a16="http://schemas.microsoft.com/office/drawing/2014/main" id="{6D522E78-0665-5971-BECF-77AF3E876B9C}"/>
              </a:ext>
            </a:extLst>
          </p:cNvPr>
          <p:cNvSpPr/>
          <p:nvPr/>
        </p:nvSpPr>
        <p:spPr>
          <a:xfrm>
            <a:off x="755414" y="1972475"/>
            <a:ext cx="4952114" cy="364798"/>
          </a:xfrm>
          <a:prstGeom prst="roundRect">
            <a:avLst>
              <a:gd name="adj" fmla="val 50000"/>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gn="ctr">
              <a:lnSpc>
                <a:spcPct val="120000"/>
              </a:lnSpc>
            </a:pPr>
            <a:r>
              <a:rPr kumimoji="1" lang="ja-JP" altLang="en-US" sz="1600" b="1" dirty="0">
                <a:solidFill>
                  <a:schemeClr val="accent1"/>
                </a:solidFill>
                <a:latin typeface="Meiryo" panose="020B0604030504040204" pitchFamily="34" charset="-128"/>
                <a:ea typeface="Meiryo" panose="020B0604030504040204" pitchFamily="34" charset="-128"/>
              </a:rPr>
              <a:t>掲載イメージ</a:t>
            </a:r>
          </a:p>
        </p:txBody>
      </p:sp>
      <p:sp>
        <p:nvSpPr>
          <p:cNvPr id="7" name="角丸四角形 25">
            <a:extLst>
              <a:ext uri="{FF2B5EF4-FFF2-40B4-BE49-F238E27FC236}">
                <a16:creationId xmlns:a16="http://schemas.microsoft.com/office/drawing/2014/main" id="{D4DC3F56-1621-AE16-000E-0FA630E7F944}"/>
              </a:ext>
            </a:extLst>
          </p:cNvPr>
          <p:cNvSpPr/>
          <p:nvPr/>
        </p:nvSpPr>
        <p:spPr>
          <a:xfrm>
            <a:off x="5943436" y="1955401"/>
            <a:ext cx="5594920" cy="364798"/>
          </a:xfrm>
          <a:prstGeom prst="roundRect">
            <a:avLst>
              <a:gd name="adj" fmla="val 50000"/>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gn="ctr">
              <a:lnSpc>
                <a:spcPct val="120000"/>
              </a:lnSpc>
            </a:pPr>
            <a:r>
              <a:rPr kumimoji="1" lang="ja-JP" altLang="en-US" sz="1600" b="1" dirty="0">
                <a:solidFill>
                  <a:schemeClr val="accent1"/>
                </a:solidFill>
                <a:latin typeface="Meiryo" panose="020B0604030504040204" pitchFamily="34" charset="-128"/>
                <a:ea typeface="Meiryo" panose="020B0604030504040204" pitchFamily="34" charset="-128"/>
              </a:rPr>
              <a:t>商品スペック</a:t>
            </a:r>
          </a:p>
        </p:txBody>
      </p:sp>
      <p:pic>
        <p:nvPicPr>
          <p:cNvPr id="8" name="図 7">
            <a:extLst>
              <a:ext uri="{FF2B5EF4-FFF2-40B4-BE49-F238E27FC236}">
                <a16:creationId xmlns:a16="http://schemas.microsoft.com/office/drawing/2014/main" id="{78DB9552-4E01-76C2-9A2C-21B508FFF4A7}"/>
              </a:ext>
            </a:extLst>
          </p:cNvPr>
          <p:cNvPicPr>
            <a:picLocks noChangeAspect="1"/>
          </p:cNvPicPr>
          <p:nvPr/>
        </p:nvPicPr>
        <p:blipFill>
          <a:blip r:embed="rId4"/>
          <a:srcRect/>
          <a:stretch/>
        </p:blipFill>
        <p:spPr>
          <a:xfrm>
            <a:off x="1092127" y="1318070"/>
            <a:ext cx="449104" cy="402106"/>
          </a:xfrm>
          <a:prstGeom prst="rect">
            <a:avLst/>
          </a:prstGeom>
        </p:spPr>
      </p:pic>
    </p:spTree>
    <p:extLst>
      <p:ext uri="{BB962C8B-B14F-4D97-AF65-F5344CB8AC3E}">
        <p14:creationId xmlns:p14="http://schemas.microsoft.com/office/powerpoint/2010/main" val="127681601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正方形/長方形 20">
            <a:extLst>
              <a:ext uri="{FF2B5EF4-FFF2-40B4-BE49-F238E27FC236}">
                <a16:creationId xmlns:a16="http://schemas.microsoft.com/office/drawing/2014/main" id="{70AA662E-602B-918D-E715-E2A9FC7AD73C}"/>
              </a:ext>
            </a:extLst>
          </p:cNvPr>
          <p:cNvSpPr/>
          <p:nvPr/>
        </p:nvSpPr>
        <p:spPr>
          <a:xfrm>
            <a:off x="4352177" y="1734083"/>
            <a:ext cx="3491346" cy="4215867"/>
          </a:xfrm>
          <a:prstGeom prst="rect">
            <a:avLst/>
          </a:prstGeom>
          <a:solidFill>
            <a:srgbClr val="00003E">
              <a:alpha val="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正方形/長方形 21">
            <a:extLst>
              <a:ext uri="{FF2B5EF4-FFF2-40B4-BE49-F238E27FC236}">
                <a16:creationId xmlns:a16="http://schemas.microsoft.com/office/drawing/2014/main" id="{186B7F4B-87C0-1A2B-1035-EBEBBE4F7731}"/>
              </a:ext>
            </a:extLst>
          </p:cNvPr>
          <p:cNvSpPr/>
          <p:nvPr/>
        </p:nvSpPr>
        <p:spPr>
          <a:xfrm>
            <a:off x="8066391" y="1753479"/>
            <a:ext cx="3491346" cy="4215867"/>
          </a:xfrm>
          <a:prstGeom prst="rect">
            <a:avLst/>
          </a:prstGeom>
          <a:solidFill>
            <a:srgbClr val="00003E">
              <a:alpha val="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正方形/長方形 19">
            <a:extLst>
              <a:ext uri="{FF2B5EF4-FFF2-40B4-BE49-F238E27FC236}">
                <a16:creationId xmlns:a16="http://schemas.microsoft.com/office/drawing/2014/main" id="{6096522E-F580-1D44-64CB-CA767C144BC5}"/>
              </a:ext>
            </a:extLst>
          </p:cNvPr>
          <p:cNvSpPr/>
          <p:nvPr/>
        </p:nvSpPr>
        <p:spPr>
          <a:xfrm>
            <a:off x="595082" y="1656742"/>
            <a:ext cx="3491346" cy="4293208"/>
          </a:xfrm>
          <a:prstGeom prst="rect">
            <a:avLst/>
          </a:prstGeom>
          <a:solidFill>
            <a:srgbClr val="00003E">
              <a:alpha val="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B13964FC-A242-719D-7A59-42F673732D3E}"/>
              </a:ext>
            </a:extLst>
          </p:cNvPr>
          <p:cNvSpPr>
            <a:spLocks noGrp="1"/>
          </p:cNvSpPr>
          <p:nvPr>
            <p:ph type="ctrTitle"/>
          </p:nvPr>
        </p:nvSpPr>
        <p:spPr/>
        <p:txBody>
          <a:bodyPr/>
          <a:lstStyle/>
          <a:p>
            <a:r>
              <a:rPr kumimoji="1" lang="en-US" altLang="ja-JP" dirty="0"/>
              <a:t>Yahoo! JAPAN</a:t>
            </a:r>
            <a:r>
              <a:rPr kumimoji="1" lang="ja-JP" altLang="en-US" dirty="0"/>
              <a:t>トップページ　トピックス</a:t>
            </a:r>
            <a:r>
              <a:rPr kumimoji="1" lang="en-US" altLang="ja-JP" dirty="0"/>
              <a:t>PR</a:t>
            </a:r>
            <a:r>
              <a:rPr kumimoji="1" lang="ja-JP" altLang="en-US" dirty="0"/>
              <a:t>　クリエイティブ例</a:t>
            </a:r>
          </a:p>
        </p:txBody>
      </p:sp>
      <p:pic>
        <p:nvPicPr>
          <p:cNvPr id="5" name="図 4"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939234E1-6A96-39F9-C18D-81FB180E5C06}"/>
              </a:ext>
            </a:extLst>
          </p:cNvPr>
          <p:cNvPicPr>
            <a:picLocks noChangeAspect="1"/>
          </p:cNvPicPr>
          <p:nvPr/>
        </p:nvPicPr>
        <p:blipFill>
          <a:blip r:embed="rId2"/>
          <a:srcRect t="65199" b="25250"/>
          <a:stretch/>
        </p:blipFill>
        <p:spPr>
          <a:xfrm>
            <a:off x="721528" y="2128061"/>
            <a:ext cx="3227394" cy="754998"/>
          </a:xfrm>
          <a:prstGeom prst="rect">
            <a:avLst/>
          </a:prstGeom>
        </p:spPr>
      </p:pic>
      <p:sp>
        <p:nvSpPr>
          <p:cNvPr id="10" name="四角形: 角を丸くする 4">
            <a:extLst>
              <a:ext uri="{FF2B5EF4-FFF2-40B4-BE49-F238E27FC236}">
                <a16:creationId xmlns:a16="http://schemas.microsoft.com/office/drawing/2014/main" id="{F2AE4649-9F0B-62E8-290D-18B70F8B0508}"/>
              </a:ext>
            </a:extLst>
          </p:cNvPr>
          <p:cNvSpPr/>
          <p:nvPr/>
        </p:nvSpPr>
        <p:spPr>
          <a:xfrm>
            <a:off x="589226" y="1279070"/>
            <a:ext cx="3492000" cy="471319"/>
          </a:xfrm>
          <a:prstGeom prst="roundRect">
            <a:avLst>
              <a:gd name="adj" fmla="val 0"/>
            </a:avLst>
          </a:prstGeom>
          <a:solidFill>
            <a:schemeClr val="accent1"/>
          </a:solidFill>
          <a:ln w="6350">
            <a:noFill/>
          </a:ln>
        </p:spPr>
        <p:style>
          <a:lnRef idx="2">
            <a:schemeClr val="accent1">
              <a:shade val="15000"/>
            </a:schemeClr>
          </a:lnRef>
          <a:fillRef idx="1">
            <a:schemeClr val="accent1"/>
          </a:fillRef>
          <a:effectRef idx="0">
            <a:schemeClr val="accent1"/>
          </a:effectRef>
          <a:fontRef idx="minor">
            <a:schemeClr val="lt1"/>
          </a:fontRef>
        </p:style>
        <p:txBody>
          <a:bodyPr tIns="108000" rtlCol="0" anchor="ctr"/>
          <a:lstStyle/>
          <a:p>
            <a:pPr algn="ctr"/>
            <a:r>
              <a:rPr lang="ja-JP" altLang="en-US" sz="1600" b="1">
                <a:solidFill>
                  <a:schemeClr val="bg1"/>
                </a:solidFill>
                <a:latin typeface="+mn-ea"/>
              </a:rPr>
              <a:t>旅行業種</a:t>
            </a:r>
            <a:endParaRPr kumimoji="1" lang="ja-JP" altLang="en-US" sz="1600" b="1">
              <a:solidFill>
                <a:schemeClr val="bg1"/>
              </a:solidFill>
              <a:latin typeface="+mn-ea"/>
            </a:endParaRPr>
          </a:p>
        </p:txBody>
      </p:sp>
      <p:sp>
        <p:nvSpPr>
          <p:cNvPr id="11" name="四角形: 角を丸くする 4">
            <a:extLst>
              <a:ext uri="{FF2B5EF4-FFF2-40B4-BE49-F238E27FC236}">
                <a16:creationId xmlns:a16="http://schemas.microsoft.com/office/drawing/2014/main" id="{502CC1BF-3B90-4C10-5590-7CF5447F0B8C}"/>
              </a:ext>
            </a:extLst>
          </p:cNvPr>
          <p:cNvSpPr/>
          <p:nvPr/>
        </p:nvSpPr>
        <p:spPr>
          <a:xfrm>
            <a:off x="4350529" y="1279070"/>
            <a:ext cx="3492000" cy="471319"/>
          </a:xfrm>
          <a:prstGeom prst="roundRect">
            <a:avLst>
              <a:gd name="adj" fmla="val 0"/>
            </a:avLst>
          </a:prstGeom>
          <a:solidFill>
            <a:schemeClr val="accent1"/>
          </a:solidFill>
          <a:ln w="6350">
            <a:noFill/>
          </a:ln>
        </p:spPr>
        <p:style>
          <a:lnRef idx="2">
            <a:schemeClr val="accent1">
              <a:shade val="15000"/>
            </a:schemeClr>
          </a:lnRef>
          <a:fillRef idx="1">
            <a:schemeClr val="accent1"/>
          </a:fillRef>
          <a:effectRef idx="0">
            <a:schemeClr val="accent1"/>
          </a:effectRef>
          <a:fontRef idx="minor">
            <a:schemeClr val="lt1"/>
          </a:fontRef>
        </p:style>
        <p:txBody>
          <a:bodyPr tIns="108000" rtlCol="0" anchor="ctr"/>
          <a:lstStyle/>
          <a:p>
            <a:pPr algn="ctr"/>
            <a:r>
              <a:rPr lang="ja-JP" altLang="en-US" sz="1600" b="1">
                <a:solidFill>
                  <a:schemeClr val="bg1"/>
                </a:solidFill>
                <a:latin typeface="+mn-ea"/>
              </a:rPr>
              <a:t>金融</a:t>
            </a:r>
            <a:r>
              <a:rPr kumimoji="1" lang="ja-JP" altLang="en-US" sz="1600" b="1">
                <a:solidFill>
                  <a:schemeClr val="bg1"/>
                </a:solidFill>
                <a:latin typeface="+mn-ea"/>
              </a:rPr>
              <a:t>業種</a:t>
            </a:r>
          </a:p>
        </p:txBody>
      </p:sp>
      <p:sp>
        <p:nvSpPr>
          <p:cNvPr id="12" name="四角形: 角を丸くする 4">
            <a:extLst>
              <a:ext uri="{FF2B5EF4-FFF2-40B4-BE49-F238E27FC236}">
                <a16:creationId xmlns:a16="http://schemas.microsoft.com/office/drawing/2014/main" id="{B041AE50-4F61-71BF-38A1-B2ABCE01E1B5}"/>
              </a:ext>
            </a:extLst>
          </p:cNvPr>
          <p:cNvSpPr/>
          <p:nvPr/>
        </p:nvSpPr>
        <p:spPr>
          <a:xfrm>
            <a:off x="8076113" y="1279070"/>
            <a:ext cx="3492000" cy="471319"/>
          </a:xfrm>
          <a:prstGeom prst="roundRect">
            <a:avLst>
              <a:gd name="adj" fmla="val 0"/>
            </a:avLst>
          </a:prstGeom>
          <a:solidFill>
            <a:schemeClr val="accent1"/>
          </a:solidFill>
          <a:ln w="6350">
            <a:noFill/>
          </a:ln>
        </p:spPr>
        <p:style>
          <a:lnRef idx="2">
            <a:schemeClr val="accent1">
              <a:shade val="15000"/>
            </a:schemeClr>
          </a:lnRef>
          <a:fillRef idx="1">
            <a:schemeClr val="accent1"/>
          </a:fillRef>
          <a:effectRef idx="0">
            <a:schemeClr val="accent1"/>
          </a:effectRef>
          <a:fontRef idx="minor">
            <a:schemeClr val="lt1"/>
          </a:fontRef>
        </p:style>
        <p:txBody>
          <a:bodyPr tIns="108000" rtlCol="0" anchor="ctr"/>
          <a:lstStyle/>
          <a:p>
            <a:pPr algn="ctr"/>
            <a:r>
              <a:rPr kumimoji="1" lang="ja-JP" altLang="en-US" sz="1600" b="1">
                <a:solidFill>
                  <a:schemeClr val="bg1"/>
                </a:solidFill>
                <a:latin typeface="+mn-ea"/>
              </a:rPr>
              <a:t>ソフトウェア業種</a:t>
            </a:r>
          </a:p>
        </p:txBody>
      </p:sp>
      <p:pic>
        <p:nvPicPr>
          <p:cNvPr id="9" name="図 8"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925ECFCE-C7E3-FB71-7EDF-57145DD902E0}"/>
              </a:ext>
            </a:extLst>
          </p:cNvPr>
          <p:cNvPicPr>
            <a:picLocks noChangeAspect="1"/>
          </p:cNvPicPr>
          <p:nvPr/>
        </p:nvPicPr>
        <p:blipFill>
          <a:blip r:embed="rId3"/>
          <a:srcRect t="65085" b="24573"/>
          <a:stretch/>
        </p:blipFill>
        <p:spPr>
          <a:xfrm>
            <a:off x="4484153" y="2121313"/>
            <a:ext cx="3227394" cy="817547"/>
          </a:xfrm>
          <a:prstGeom prst="rect">
            <a:avLst/>
          </a:prstGeom>
        </p:spPr>
      </p:pic>
      <p:grpSp>
        <p:nvGrpSpPr>
          <p:cNvPr id="14" name="グループ化 13">
            <a:extLst>
              <a:ext uri="{FF2B5EF4-FFF2-40B4-BE49-F238E27FC236}">
                <a16:creationId xmlns:a16="http://schemas.microsoft.com/office/drawing/2014/main" id="{33CFC40C-839B-DE76-9553-ED20AAB598FC}"/>
              </a:ext>
            </a:extLst>
          </p:cNvPr>
          <p:cNvGrpSpPr/>
          <p:nvPr/>
        </p:nvGrpSpPr>
        <p:grpSpPr>
          <a:xfrm>
            <a:off x="721528" y="3210762"/>
            <a:ext cx="3227394" cy="2580626"/>
            <a:chOff x="721528" y="3106062"/>
            <a:chExt cx="3227394" cy="2580626"/>
          </a:xfrm>
        </p:grpSpPr>
        <p:pic>
          <p:nvPicPr>
            <p:cNvPr id="15" name="図 14" descr="グラフィカル ユーザー インターフェイス, アプリケーション&#10;&#10;自動的に生成された説明">
              <a:extLst>
                <a:ext uri="{FF2B5EF4-FFF2-40B4-BE49-F238E27FC236}">
                  <a16:creationId xmlns:a16="http://schemas.microsoft.com/office/drawing/2014/main" id="{4DEFFFCF-F6F1-F771-EAF3-BF98BC0DA9EF}"/>
                </a:ext>
              </a:extLst>
            </p:cNvPr>
            <p:cNvPicPr>
              <a:picLocks noChangeAspect="1"/>
            </p:cNvPicPr>
            <p:nvPr/>
          </p:nvPicPr>
          <p:blipFill>
            <a:blip r:embed="rId4"/>
            <a:srcRect l="20586" t="22402" r="36685" b="36218"/>
            <a:stretch/>
          </p:blipFill>
          <p:spPr>
            <a:xfrm>
              <a:off x="721529" y="3106062"/>
              <a:ext cx="3227393" cy="2580626"/>
            </a:xfrm>
            <a:prstGeom prst="rect">
              <a:avLst/>
            </a:prstGeom>
          </p:spPr>
        </p:pic>
        <p:sp>
          <p:nvSpPr>
            <p:cNvPr id="24" name="正方形/長方形 23">
              <a:extLst>
                <a:ext uri="{FF2B5EF4-FFF2-40B4-BE49-F238E27FC236}">
                  <a16:creationId xmlns:a16="http://schemas.microsoft.com/office/drawing/2014/main" id="{D021897D-E012-66FE-1884-D057EE8ED09C}"/>
                </a:ext>
              </a:extLst>
            </p:cNvPr>
            <p:cNvSpPr/>
            <p:nvPr/>
          </p:nvSpPr>
          <p:spPr>
            <a:xfrm>
              <a:off x="721528" y="5265002"/>
              <a:ext cx="3227392" cy="421685"/>
            </a:xfrm>
            <a:prstGeom prst="rect">
              <a:avLst/>
            </a:prstGeom>
            <a:noFill/>
            <a:ln w="19050" cap="flat" cmpd="sng" algn="ctr">
              <a:solidFill>
                <a:srgbClr val="C9002C"/>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grpSp>
      <p:grpSp>
        <p:nvGrpSpPr>
          <p:cNvPr id="16" name="グループ化 15">
            <a:extLst>
              <a:ext uri="{FF2B5EF4-FFF2-40B4-BE49-F238E27FC236}">
                <a16:creationId xmlns:a16="http://schemas.microsoft.com/office/drawing/2014/main" id="{32DEC2A9-4E97-EC92-E963-9DF8F7AB0DE2}"/>
              </a:ext>
            </a:extLst>
          </p:cNvPr>
          <p:cNvGrpSpPr/>
          <p:nvPr/>
        </p:nvGrpSpPr>
        <p:grpSpPr>
          <a:xfrm>
            <a:off x="4484154" y="3229135"/>
            <a:ext cx="3227393" cy="2659078"/>
            <a:chOff x="4473779" y="3095829"/>
            <a:chExt cx="3227393" cy="2659078"/>
          </a:xfrm>
        </p:grpSpPr>
        <p:pic>
          <p:nvPicPr>
            <p:cNvPr id="19" name="図 18" descr="グラフィカル ユーザー インターフェイス, アプリケーション&#10;&#10;自動的に生成された説明">
              <a:extLst>
                <a:ext uri="{FF2B5EF4-FFF2-40B4-BE49-F238E27FC236}">
                  <a16:creationId xmlns:a16="http://schemas.microsoft.com/office/drawing/2014/main" id="{E619FC63-0245-638E-2A9E-92C3C63D2E62}"/>
                </a:ext>
              </a:extLst>
            </p:cNvPr>
            <p:cNvPicPr>
              <a:picLocks noChangeAspect="1"/>
            </p:cNvPicPr>
            <p:nvPr/>
          </p:nvPicPr>
          <p:blipFill>
            <a:blip r:embed="rId5"/>
            <a:srcRect l="20679" t="22090" r="37096" b="35775"/>
            <a:stretch/>
          </p:blipFill>
          <p:spPr>
            <a:xfrm>
              <a:off x="4473779" y="3095829"/>
              <a:ext cx="3227393" cy="2659078"/>
            </a:xfrm>
            <a:prstGeom prst="rect">
              <a:avLst/>
            </a:prstGeom>
          </p:spPr>
        </p:pic>
        <p:sp>
          <p:nvSpPr>
            <p:cNvPr id="25" name="正方形/長方形 24">
              <a:extLst>
                <a:ext uri="{FF2B5EF4-FFF2-40B4-BE49-F238E27FC236}">
                  <a16:creationId xmlns:a16="http://schemas.microsoft.com/office/drawing/2014/main" id="{B589134D-A762-DB86-AECC-D3EED975A00D}"/>
                </a:ext>
              </a:extLst>
            </p:cNvPr>
            <p:cNvSpPr/>
            <p:nvPr/>
          </p:nvSpPr>
          <p:spPr>
            <a:xfrm>
              <a:off x="4473780" y="5304229"/>
              <a:ext cx="3227392" cy="421685"/>
            </a:xfrm>
            <a:prstGeom prst="rect">
              <a:avLst/>
            </a:prstGeom>
            <a:noFill/>
            <a:ln w="19050" cap="flat" cmpd="sng" algn="ctr">
              <a:solidFill>
                <a:srgbClr val="C9002C"/>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grpSp>
      <p:sp>
        <p:nvSpPr>
          <p:cNvPr id="4" name="テキスト ボックス 3">
            <a:extLst>
              <a:ext uri="{FF2B5EF4-FFF2-40B4-BE49-F238E27FC236}">
                <a16:creationId xmlns:a16="http://schemas.microsoft.com/office/drawing/2014/main" id="{D26F08CC-E5D2-C99D-C7ED-B4ABA5740817}"/>
              </a:ext>
            </a:extLst>
          </p:cNvPr>
          <p:cNvSpPr txBox="1"/>
          <p:nvPr/>
        </p:nvSpPr>
        <p:spPr>
          <a:xfrm>
            <a:off x="4473777" y="1878698"/>
            <a:ext cx="855987" cy="276999"/>
          </a:xfrm>
          <a:prstGeom prst="rect">
            <a:avLst/>
          </a:prstGeom>
          <a:noFill/>
        </p:spPr>
        <p:txBody>
          <a:bodyPr wrap="square" rtlCol="0">
            <a:spAutoFit/>
          </a:bodyPr>
          <a:lstStyle/>
          <a:p>
            <a:r>
              <a:rPr kumimoji="1" lang="en-US" altLang="ja-JP" sz="1200">
                <a:latin typeface="+mn-ea"/>
                <a:ea typeface="+mn-ea"/>
              </a:rPr>
              <a:t>SP</a:t>
            </a:r>
            <a:endParaRPr kumimoji="1" lang="ja-JP" altLang="en-US" sz="1200">
              <a:latin typeface="+mn-ea"/>
              <a:ea typeface="+mn-ea"/>
            </a:endParaRPr>
          </a:p>
        </p:txBody>
      </p:sp>
      <p:sp>
        <p:nvSpPr>
          <p:cNvPr id="8" name="テキスト ボックス 7">
            <a:extLst>
              <a:ext uri="{FF2B5EF4-FFF2-40B4-BE49-F238E27FC236}">
                <a16:creationId xmlns:a16="http://schemas.microsoft.com/office/drawing/2014/main" id="{21261758-CC04-1ADD-8057-02DAE69DC888}"/>
              </a:ext>
            </a:extLst>
          </p:cNvPr>
          <p:cNvSpPr txBox="1"/>
          <p:nvPr/>
        </p:nvSpPr>
        <p:spPr>
          <a:xfrm>
            <a:off x="8206283" y="1844314"/>
            <a:ext cx="855987" cy="276999"/>
          </a:xfrm>
          <a:prstGeom prst="rect">
            <a:avLst/>
          </a:prstGeom>
          <a:noFill/>
        </p:spPr>
        <p:txBody>
          <a:bodyPr wrap="square" rtlCol="0">
            <a:spAutoFit/>
          </a:bodyPr>
          <a:lstStyle/>
          <a:p>
            <a:r>
              <a:rPr kumimoji="1" lang="en-US" altLang="ja-JP" sz="1200">
                <a:latin typeface="+mn-ea"/>
                <a:ea typeface="+mn-ea"/>
              </a:rPr>
              <a:t>SP</a:t>
            </a:r>
            <a:endParaRPr kumimoji="1" lang="ja-JP" altLang="en-US" sz="1200">
              <a:latin typeface="+mn-ea"/>
              <a:ea typeface="+mn-ea"/>
            </a:endParaRPr>
          </a:p>
        </p:txBody>
      </p:sp>
      <p:sp>
        <p:nvSpPr>
          <p:cNvPr id="13" name="テキスト ボックス 12">
            <a:extLst>
              <a:ext uri="{FF2B5EF4-FFF2-40B4-BE49-F238E27FC236}">
                <a16:creationId xmlns:a16="http://schemas.microsoft.com/office/drawing/2014/main" id="{CE5222F2-7BB6-98D4-1B7A-DA4FC1DA84B0}"/>
              </a:ext>
            </a:extLst>
          </p:cNvPr>
          <p:cNvSpPr txBox="1"/>
          <p:nvPr/>
        </p:nvSpPr>
        <p:spPr>
          <a:xfrm>
            <a:off x="717828" y="1834892"/>
            <a:ext cx="855987" cy="276999"/>
          </a:xfrm>
          <a:prstGeom prst="rect">
            <a:avLst/>
          </a:prstGeom>
          <a:noFill/>
        </p:spPr>
        <p:txBody>
          <a:bodyPr wrap="square" rtlCol="0">
            <a:spAutoFit/>
          </a:bodyPr>
          <a:lstStyle/>
          <a:p>
            <a:r>
              <a:rPr kumimoji="1" lang="en-US" altLang="ja-JP" sz="1200">
                <a:latin typeface="+mn-ea"/>
                <a:ea typeface="+mn-ea"/>
              </a:rPr>
              <a:t>SP</a:t>
            </a:r>
            <a:endParaRPr kumimoji="1" lang="ja-JP" altLang="en-US" sz="1200">
              <a:latin typeface="+mn-ea"/>
              <a:ea typeface="+mn-ea"/>
            </a:endParaRPr>
          </a:p>
        </p:txBody>
      </p:sp>
      <p:sp>
        <p:nvSpPr>
          <p:cNvPr id="23" name="テキスト ボックス 22">
            <a:extLst>
              <a:ext uri="{FF2B5EF4-FFF2-40B4-BE49-F238E27FC236}">
                <a16:creationId xmlns:a16="http://schemas.microsoft.com/office/drawing/2014/main" id="{66C7D675-2707-1FAF-6E98-BC3566FFEC09}"/>
              </a:ext>
            </a:extLst>
          </p:cNvPr>
          <p:cNvSpPr txBox="1"/>
          <p:nvPr/>
        </p:nvSpPr>
        <p:spPr>
          <a:xfrm>
            <a:off x="717828" y="2952439"/>
            <a:ext cx="855987" cy="276999"/>
          </a:xfrm>
          <a:prstGeom prst="rect">
            <a:avLst/>
          </a:prstGeom>
          <a:noFill/>
        </p:spPr>
        <p:txBody>
          <a:bodyPr wrap="square" rtlCol="0">
            <a:spAutoFit/>
          </a:bodyPr>
          <a:lstStyle/>
          <a:p>
            <a:r>
              <a:rPr kumimoji="1" lang="en-US" altLang="ja-JP" sz="1200">
                <a:latin typeface="+mn-ea"/>
                <a:ea typeface="+mn-ea"/>
              </a:rPr>
              <a:t>PC</a:t>
            </a:r>
            <a:endParaRPr kumimoji="1" lang="ja-JP" altLang="en-US" sz="1200">
              <a:latin typeface="+mn-ea"/>
              <a:ea typeface="+mn-ea"/>
            </a:endParaRPr>
          </a:p>
        </p:txBody>
      </p:sp>
      <p:sp>
        <p:nvSpPr>
          <p:cNvPr id="26" name="テキスト ボックス 25">
            <a:extLst>
              <a:ext uri="{FF2B5EF4-FFF2-40B4-BE49-F238E27FC236}">
                <a16:creationId xmlns:a16="http://schemas.microsoft.com/office/drawing/2014/main" id="{702FFC52-20C2-C819-8DC7-3699581FF7C4}"/>
              </a:ext>
            </a:extLst>
          </p:cNvPr>
          <p:cNvSpPr txBox="1"/>
          <p:nvPr/>
        </p:nvSpPr>
        <p:spPr>
          <a:xfrm>
            <a:off x="4473777" y="2988266"/>
            <a:ext cx="855987" cy="276999"/>
          </a:xfrm>
          <a:prstGeom prst="rect">
            <a:avLst/>
          </a:prstGeom>
          <a:noFill/>
        </p:spPr>
        <p:txBody>
          <a:bodyPr wrap="square" rtlCol="0">
            <a:spAutoFit/>
          </a:bodyPr>
          <a:lstStyle/>
          <a:p>
            <a:r>
              <a:rPr kumimoji="1" lang="en-US" altLang="ja-JP" sz="1200">
                <a:latin typeface="+mn-ea"/>
                <a:ea typeface="+mn-ea"/>
              </a:rPr>
              <a:t>PC</a:t>
            </a:r>
            <a:endParaRPr kumimoji="1" lang="ja-JP" altLang="en-US" sz="1200">
              <a:latin typeface="+mn-ea"/>
              <a:ea typeface="+mn-ea"/>
            </a:endParaRPr>
          </a:p>
        </p:txBody>
      </p:sp>
      <p:sp>
        <p:nvSpPr>
          <p:cNvPr id="28" name="テキスト ボックス 27">
            <a:extLst>
              <a:ext uri="{FF2B5EF4-FFF2-40B4-BE49-F238E27FC236}">
                <a16:creationId xmlns:a16="http://schemas.microsoft.com/office/drawing/2014/main" id="{26A89E9A-AAED-4FCF-3A11-259FAEDCA51D}"/>
              </a:ext>
            </a:extLst>
          </p:cNvPr>
          <p:cNvSpPr txBox="1"/>
          <p:nvPr/>
        </p:nvSpPr>
        <p:spPr>
          <a:xfrm>
            <a:off x="8206283" y="2988265"/>
            <a:ext cx="855987" cy="276999"/>
          </a:xfrm>
          <a:prstGeom prst="rect">
            <a:avLst/>
          </a:prstGeom>
          <a:noFill/>
        </p:spPr>
        <p:txBody>
          <a:bodyPr wrap="square" rtlCol="0">
            <a:spAutoFit/>
          </a:bodyPr>
          <a:lstStyle/>
          <a:p>
            <a:r>
              <a:rPr kumimoji="1" lang="en-US" altLang="ja-JP" sz="1200">
                <a:latin typeface="+mn-ea"/>
                <a:ea typeface="+mn-ea"/>
              </a:rPr>
              <a:t>PC</a:t>
            </a:r>
            <a:endParaRPr kumimoji="1" lang="ja-JP" altLang="en-US" sz="1200">
              <a:latin typeface="+mn-ea"/>
              <a:ea typeface="+mn-ea"/>
            </a:endParaRPr>
          </a:p>
        </p:txBody>
      </p:sp>
      <p:pic>
        <p:nvPicPr>
          <p:cNvPr id="6" name="図 5" descr="グラフィカル ユーザー インターフェイス, アプリケーション&#10;&#10;自動的に生成された説明">
            <a:extLst>
              <a:ext uri="{FF2B5EF4-FFF2-40B4-BE49-F238E27FC236}">
                <a16:creationId xmlns:a16="http://schemas.microsoft.com/office/drawing/2014/main" id="{7D471EE6-67FF-9BAF-A313-45C8B9601F8F}"/>
              </a:ext>
            </a:extLst>
          </p:cNvPr>
          <p:cNvPicPr>
            <a:picLocks noChangeAspect="1"/>
          </p:cNvPicPr>
          <p:nvPr/>
        </p:nvPicPr>
        <p:blipFill>
          <a:blip r:embed="rId6"/>
          <a:srcRect l="20719" t="22778" r="37156" b="36944"/>
          <a:stretch/>
        </p:blipFill>
        <p:spPr>
          <a:xfrm>
            <a:off x="8178689" y="3284825"/>
            <a:ext cx="3286847" cy="2594879"/>
          </a:xfrm>
          <a:prstGeom prst="rect">
            <a:avLst/>
          </a:prstGeom>
        </p:spPr>
      </p:pic>
      <p:pic>
        <p:nvPicPr>
          <p:cNvPr id="30" name="図 29"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BAB3942C-A079-49DA-9681-786838BA8A41}"/>
              </a:ext>
            </a:extLst>
          </p:cNvPr>
          <p:cNvPicPr>
            <a:picLocks noChangeAspect="1"/>
          </p:cNvPicPr>
          <p:nvPr/>
        </p:nvPicPr>
        <p:blipFill>
          <a:blip r:embed="rId7"/>
          <a:srcRect t="65335" b="25124"/>
          <a:stretch/>
        </p:blipFill>
        <p:spPr>
          <a:xfrm>
            <a:off x="8304411" y="2117736"/>
            <a:ext cx="3166061" cy="739902"/>
          </a:xfrm>
          <a:prstGeom prst="rect">
            <a:avLst/>
          </a:prstGeom>
        </p:spPr>
      </p:pic>
      <p:sp>
        <p:nvSpPr>
          <p:cNvPr id="27" name="正方形/長方形 26">
            <a:extLst>
              <a:ext uri="{FF2B5EF4-FFF2-40B4-BE49-F238E27FC236}">
                <a16:creationId xmlns:a16="http://schemas.microsoft.com/office/drawing/2014/main" id="{D4278CC8-40D8-F5AA-4FC6-42BA800768E9}"/>
              </a:ext>
            </a:extLst>
          </p:cNvPr>
          <p:cNvSpPr/>
          <p:nvPr/>
        </p:nvSpPr>
        <p:spPr>
          <a:xfrm>
            <a:off x="8215739" y="5435795"/>
            <a:ext cx="3227392" cy="421685"/>
          </a:xfrm>
          <a:prstGeom prst="rect">
            <a:avLst/>
          </a:prstGeom>
          <a:noFill/>
          <a:ln w="19050" cap="flat" cmpd="sng" algn="ctr">
            <a:solidFill>
              <a:srgbClr val="C9002C"/>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Tree>
    <p:extLst>
      <p:ext uri="{BB962C8B-B14F-4D97-AF65-F5344CB8AC3E}">
        <p14:creationId xmlns:p14="http://schemas.microsoft.com/office/powerpoint/2010/main" val="372184898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9B45E0-21BB-244D-CF80-99FCF24E347D}"/>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50200427-258E-6B7C-6FA2-5B8A4429FCCC}"/>
              </a:ext>
            </a:extLst>
          </p:cNvPr>
          <p:cNvSpPr>
            <a:spLocks noGrp="1"/>
          </p:cNvSpPr>
          <p:nvPr>
            <p:ph type="ctrTitle"/>
          </p:nvPr>
        </p:nvSpPr>
        <p:spPr/>
        <p:txBody>
          <a:bodyPr/>
          <a:lstStyle/>
          <a:p>
            <a:r>
              <a:rPr lang="ja-JP" altLang="en-US"/>
              <a:t>商品別スペック</a:t>
            </a:r>
            <a:r>
              <a:rPr kumimoji="1" lang="ja-JP" altLang="en-US"/>
              <a:t>比較</a:t>
            </a:r>
          </a:p>
        </p:txBody>
      </p:sp>
      <p:graphicFrame>
        <p:nvGraphicFramePr>
          <p:cNvPr id="4" name="表 3">
            <a:extLst>
              <a:ext uri="{FF2B5EF4-FFF2-40B4-BE49-F238E27FC236}">
                <a16:creationId xmlns:a16="http://schemas.microsoft.com/office/drawing/2014/main" id="{D07AA23C-E157-F280-F1BB-91D793D19013}"/>
              </a:ext>
            </a:extLst>
          </p:cNvPr>
          <p:cNvGraphicFramePr>
            <a:graphicFrameLocks noGrp="1"/>
          </p:cNvGraphicFramePr>
          <p:nvPr>
            <p:extLst>
              <p:ext uri="{D42A27DB-BD31-4B8C-83A1-F6EECF244321}">
                <p14:modId xmlns:p14="http://schemas.microsoft.com/office/powerpoint/2010/main" val="3645118380"/>
              </p:ext>
            </p:extLst>
          </p:nvPr>
        </p:nvGraphicFramePr>
        <p:xfrm>
          <a:off x="587373" y="1172074"/>
          <a:ext cx="10980740" cy="5099628"/>
        </p:xfrm>
        <a:graphic>
          <a:graphicData uri="http://schemas.openxmlformats.org/drawingml/2006/table">
            <a:tbl>
              <a:tblPr firstRow="1" bandRow="1">
                <a:tableStyleId>{5C22544A-7EE6-4342-B048-85BDC9FD1C3A}</a:tableStyleId>
              </a:tblPr>
              <a:tblGrid>
                <a:gridCol w="1447100">
                  <a:extLst>
                    <a:ext uri="{9D8B030D-6E8A-4147-A177-3AD203B41FA5}">
                      <a16:colId xmlns:a16="http://schemas.microsoft.com/office/drawing/2014/main" val="2176526896"/>
                    </a:ext>
                  </a:extLst>
                </a:gridCol>
                <a:gridCol w="1587093">
                  <a:extLst>
                    <a:ext uri="{9D8B030D-6E8A-4147-A177-3AD203B41FA5}">
                      <a16:colId xmlns:a16="http://schemas.microsoft.com/office/drawing/2014/main" val="2715509011"/>
                    </a:ext>
                  </a:extLst>
                </a:gridCol>
                <a:gridCol w="1587093">
                  <a:extLst>
                    <a:ext uri="{9D8B030D-6E8A-4147-A177-3AD203B41FA5}">
                      <a16:colId xmlns:a16="http://schemas.microsoft.com/office/drawing/2014/main" val="2454079242"/>
                    </a:ext>
                  </a:extLst>
                </a:gridCol>
                <a:gridCol w="1626247">
                  <a:extLst>
                    <a:ext uri="{9D8B030D-6E8A-4147-A177-3AD203B41FA5}">
                      <a16:colId xmlns:a16="http://schemas.microsoft.com/office/drawing/2014/main" val="4128783988"/>
                    </a:ext>
                  </a:extLst>
                </a:gridCol>
                <a:gridCol w="1626247">
                  <a:extLst>
                    <a:ext uri="{9D8B030D-6E8A-4147-A177-3AD203B41FA5}">
                      <a16:colId xmlns:a16="http://schemas.microsoft.com/office/drawing/2014/main" val="3276438866"/>
                    </a:ext>
                  </a:extLst>
                </a:gridCol>
                <a:gridCol w="1553480">
                  <a:extLst>
                    <a:ext uri="{9D8B030D-6E8A-4147-A177-3AD203B41FA5}">
                      <a16:colId xmlns:a16="http://schemas.microsoft.com/office/drawing/2014/main" val="4262203116"/>
                    </a:ext>
                  </a:extLst>
                </a:gridCol>
                <a:gridCol w="1553480">
                  <a:extLst>
                    <a:ext uri="{9D8B030D-6E8A-4147-A177-3AD203B41FA5}">
                      <a16:colId xmlns:a16="http://schemas.microsoft.com/office/drawing/2014/main" val="2662798772"/>
                    </a:ext>
                  </a:extLst>
                </a:gridCol>
              </a:tblGrid>
              <a:tr h="888091">
                <a:tc>
                  <a:txBody>
                    <a:bodyPr/>
                    <a:lstStyle/>
                    <a:p>
                      <a:pPr algn="ctr"/>
                      <a:endParaRPr kumimoji="1" lang="ja-JP" altLang="en-US" sz="1600">
                        <a:latin typeface="+mn-ea"/>
                        <a:ea typeface="+mn-ea"/>
                      </a:endParaRPr>
                    </a:p>
                  </a:txBody>
                  <a:tcPr anchor="ctr">
                    <a:lnB w="6350" cap="flat" cmpd="sng" algn="ctr">
                      <a:solidFill>
                        <a:schemeClr val="bg1">
                          <a:lumMod val="50000"/>
                        </a:schemeClr>
                      </a:solidFill>
                      <a:prstDash val="solid"/>
                      <a:round/>
                      <a:headEnd type="none" w="med" len="med"/>
                      <a:tailEnd type="none" w="med" len="med"/>
                    </a:lnB>
                  </a:tcPr>
                </a:tc>
                <a:tc>
                  <a:txBody>
                    <a:bodyPr/>
                    <a:lstStyle/>
                    <a:p>
                      <a:pPr algn="ctr"/>
                      <a:r>
                        <a:rPr kumimoji="1" lang="ja-JP" altLang="en-US" sz="1400">
                          <a:latin typeface="+mn-ea"/>
                          <a:ea typeface="+mn-ea"/>
                        </a:rPr>
                        <a:t>トピックス</a:t>
                      </a:r>
                      <a:r>
                        <a:rPr kumimoji="1" lang="en-US" altLang="ja-JP" sz="1400">
                          <a:latin typeface="+mn-ea"/>
                          <a:ea typeface="+mn-ea"/>
                        </a:rPr>
                        <a:t>PR</a:t>
                      </a:r>
                      <a:r>
                        <a:rPr kumimoji="1" lang="ja-JP" altLang="en-US" sz="1400">
                          <a:latin typeface="+mn-ea"/>
                          <a:ea typeface="+mn-ea"/>
                        </a:rPr>
                        <a:t>　</a:t>
                      </a:r>
                      <a:r>
                        <a:rPr kumimoji="1" lang="en-US" altLang="ja-JP" sz="1400">
                          <a:latin typeface="+mn-ea"/>
                          <a:ea typeface="+mn-ea"/>
                        </a:rPr>
                        <a:t>MD</a:t>
                      </a:r>
                      <a:r>
                        <a:rPr kumimoji="1" lang="ja-JP" altLang="en-US" sz="1400">
                          <a:latin typeface="+mn-ea"/>
                          <a:ea typeface="+mn-ea"/>
                        </a:rPr>
                        <a:t>（</a:t>
                      </a:r>
                      <a:r>
                        <a:rPr kumimoji="1" lang="en-US" altLang="ja-JP" sz="1400">
                          <a:latin typeface="+mn-ea"/>
                          <a:ea typeface="+mn-ea"/>
                        </a:rPr>
                        <a:t>FQ1)</a:t>
                      </a:r>
                      <a:r>
                        <a:rPr kumimoji="1" lang="ja-JP" altLang="en-US" sz="1400">
                          <a:latin typeface="+mn-ea"/>
                          <a:ea typeface="+mn-ea"/>
                        </a:rPr>
                        <a:t>　</a:t>
                      </a:r>
                      <a:endParaRPr kumimoji="1" lang="en-US" altLang="ja-JP" sz="1400">
                        <a:latin typeface="+mn-ea"/>
                        <a:ea typeface="+mn-ea"/>
                      </a:endParaRPr>
                    </a:p>
                    <a:p>
                      <a:pPr algn="ctr"/>
                      <a:r>
                        <a:rPr kumimoji="1" lang="ja-JP" altLang="en-US" sz="1400">
                          <a:latin typeface="+mn-ea"/>
                          <a:ea typeface="+mn-ea"/>
                        </a:rPr>
                        <a:t>月～金</a:t>
                      </a:r>
                    </a:p>
                  </a:txBody>
                  <a:tcPr anchor="ctr">
                    <a:lnB w="6350" cap="flat" cmpd="sng" algn="ctr">
                      <a:solidFill>
                        <a:schemeClr val="bg1">
                          <a:lumMod val="50000"/>
                        </a:schemeClr>
                      </a:solidFill>
                      <a:prstDash val="solid"/>
                      <a:round/>
                      <a:headEnd type="none" w="med" len="med"/>
                      <a:tailEnd type="none" w="med" len="med"/>
                    </a:lnB>
                  </a:tcPr>
                </a:tc>
                <a:tc>
                  <a:txBody>
                    <a:bodyPr/>
                    <a:lstStyle/>
                    <a:p>
                      <a:pPr algn="ctr"/>
                      <a:r>
                        <a:rPr kumimoji="1" lang="ja-JP" altLang="en-US" sz="1400" dirty="0">
                          <a:latin typeface="+mn-ea"/>
                          <a:ea typeface="+mn-ea"/>
                        </a:rPr>
                        <a:t>トピックス</a:t>
                      </a:r>
                      <a:r>
                        <a:rPr kumimoji="1" lang="en-US" altLang="ja-JP" sz="1400" dirty="0">
                          <a:latin typeface="+mn-ea"/>
                          <a:ea typeface="+mn-ea"/>
                        </a:rPr>
                        <a:t>PR</a:t>
                      </a:r>
                      <a:r>
                        <a:rPr kumimoji="1" lang="ja-JP" altLang="en-US" sz="1400" dirty="0">
                          <a:latin typeface="+mn-ea"/>
                          <a:ea typeface="+mn-ea"/>
                        </a:rPr>
                        <a:t>　</a:t>
                      </a:r>
                      <a:r>
                        <a:rPr kumimoji="1" lang="en-US" altLang="ja-JP" sz="1400" dirty="0">
                          <a:latin typeface="+mn-ea"/>
                          <a:ea typeface="+mn-ea"/>
                        </a:rPr>
                        <a:t>MD</a:t>
                      </a:r>
                      <a:r>
                        <a:rPr kumimoji="1" lang="ja-JP" altLang="en-US" sz="1400" dirty="0">
                          <a:latin typeface="+mn-ea"/>
                          <a:ea typeface="+mn-ea"/>
                        </a:rPr>
                        <a:t>（</a:t>
                      </a:r>
                      <a:r>
                        <a:rPr kumimoji="1" lang="en-US" altLang="ja-JP" sz="1400" dirty="0">
                          <a:latin typeface="+mn-ea"/>
                          <a:ea typeface="+mn-ea"/>
                        </a:rPr>
                        <a:t>FQ1)</a:t>
                      </a:r>
                      <a:r>
                        <a:rPr kumimoji="1" lang="ja-JP" altLang="en-US" sz="1400" dirty="0">
                          <a:latin typeface="+mn-ea"/>
                          <a:ea typeface="+mn-ea"/>
                        </a:rPr>
                        <a:t>　</a:t>
                      </a:r>
                      <a:endParaRPr kumimoji="1" lang="en-US" altLang="ja-JP" sz="1400" dirty="0">
                        <a:latin typeface="+mn-ea"/>
                        <a:ea typeface="+mn-ea"/>
                      </a:endParaRPr>
                    </a:p>
                    <a:p>
                      <a:pPr algn="ctr"/>
                      <a:r>
                        <a:rPr kumimoji="1" lang="ja-JP" altLang="en-US" sz="1400" dirty="0">
                          <a:latin typeface="+mn-ea"/>
                          <a:ea typeface="+mn-ea"/>
                        </a:rPr>
                        <a:t>土日</a:t>
                      </a:r>
                    </a:p>
                  </a:txBody>
                  <a:tcPr anchor="ctr">
                    <a:lnB w="6350" cap="flat" cmpd="sng" algn="ctr">
                      <a:solidFill>
                        <a:schemeClr val="bg1">
                          <a:lumMod val="50000"/>
                        </a:schemeClr>
                      </a:solidFill>
                      <a:prstDash val="solid"/>
                      <a:round/>
                      <a:headEnd type="none" w="med" len="med"/>
                      <a:tailEnd type="none" w="med" len="med"/>
                    </a:lnB>
                  </a:tcPr>
                </a:tc>
                <a:tc>
                  <a:txBody>
                    <a:bodyPr/>
                    <a:lstStyle/>
                    <a:p>
                      <a:pPr algn="ctr"/>
                      <a:r>
                        <a:rPr kumimoji="1" lang="ja-JP" altLang="en-US" sz="1400">
                          <a:latin typeface="+mn-ea"/>
                          <a:ea typeface="+mn-ea"/>
                        </a:rPr>
                        <a:t>トピックス</a:t>
                      </a:r>
                      <a:r>
                        <a:rPr kumimoji="1" lang="en-US" altLang="ja-JP" sz="1400">
                          <a:latin typeface="+mn-ea"/>
                          <a:ea typeface="+mn-ea"/>
                        </a:rPr>
                        <a:t>PR</a:t>
                      </a:r>
                      <a:r>
                        <a:rPr kumimoji="1" lang="ja-JP" altLang="en-US" sz="1400">
                          <a:latin typeface="+mn-ea"/>
                          <a:ea typeface="+mn-ea"/>
                        </a:rPr>
                        <a:t>　</a:t>
                      </a:r>
                      <a:r>
                        <a:rPr kumimoji="1" lang="en-US" altLang="ja-JP" sz="1400">
                          <a:latin typeface="+mn-ea"/>
                          <a:ea typeface="+mn-ea"/>
                        </a:rPr>
                        <a:t>PC</a:t>
                      </a:r>
                      <a:r>
                        <a:rPr kumimoji="1" lang="ja-JP" altLang="en-US" sz="1400">
                          <a:latin typeface="+mn-ea"/>
                          <a:ea typeface="+mn-ea"/>
                        </a:rPr>
                        <a:t>（</a:t>
                      </a:r>
                      <a:r>
                        <a:rPr kumimoji="1" lang="en-US" altLang="ja-JP" sz="1400">
                          <a:latin typeface="+mn-ea"/>
                          <a:ea typeface="+mn-ea"/>
                        </a:rPr>
                        <a:t>FQ4</a:t>
                      </a:r>
                      <a:r>
                        <a:rPr kumimoji="1" lang="ja-JP" altLang="en-US" sz="1400">
                          <a:latin typeface="+mn-ea"/>
                          <a:ea typeface="+mn-ea"/>
                        </a:rPr>
                        <a:t>）　</a:t>
                      </a:r>
                      <a:endParaRPr kumimoji="1" lang="en-US" altLang="ja-JP" sz="1400">
                        <a:latin typeface="+mn-ea"/>
                        <a:ea typeface="+mn-ea"/>
                      </a:endParaRPr>
                    </a:p>
                    <a:p>
                      <a:pPr algn="ctr"/>
                      <a:r>
                        <a:rPr kumimoji="1" lang="ja-JP" altLang="en-US" sz="1400">
                          <a:latin typeface="+mn-ea"/>
                          <a:ea typeface="+mn-ea"/>
                        </a:rPr>
                        <a:t>月～金</a:t>
                      </a:r>
                    </a:p>
                  </a:txBody>
                  <a:tcPr anchor="ctr">
                    <a:lnB w="6350" cap="flat" cmpd="sng" algn="ctr">
                      <a:solidFill>
                        <a:schemeClr val="bg1">
                          <a:lumMod val="50000"/>
                        </a:schemeClr>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dirty="0">
                          <a:latin typeface="+mn-ea"/>
                          <a:ea typeface="+mn-ea"/>
                        </a:rPr>
                        <a:t>トピックス</a:t>
                      </a:r>
                      <a:r>
                        <a:rPr kumimoji="1" lang="en-US" altLang="ja-JP" sz="1400" dirty="0">
                          <a:latin typeface="+mn-ea"/>
                          <a:ea typeface="+mn-ea"/>
                        </a:rPr>
                        <a:t>PR</a:t>
                      </a:r>
                      <a:r>
                        <a:rPr kumimoji="1" lang="ja-JP" altLang="en-US" sz="1400" dirty="0">
                          <a:latin typeface="+mn-ea"/>
                          <a:ea typeface="+mn-ea"/>
                        </a:rPr>
                        <a:t>　</a:t>
                      </a:r>
                      <a:r>
                        <a:rPr kumimoji="1" lang="en-US" altLang="ja-JP" sz="1400" dirty="0">
                          <a:latin typeface="+mn-ea"/>
                          <a:ea typeface="+mn-ea"/>
                        </a:rPr>
                        <a:t>PC</a:t>
                      </a:r>
                      <a:r>
                        <a:rPr kumimoji="1" lang="ja-JP" altLang="en-US" sz="1400" dirty="0">
                          <a:latin typeface="+mn-ea"/>
                          <a:ea typeface="+mn-ea"/>
                        </a:rPr>
                        <a:t>（</a:t>
                      </a:r>
                      <a:r>
                        <a:rPr kumimoji="1" lang="en-US" altLang="ja-JP" sz="1400" dirty="0">
                          <a:latin typeface="+mn-ea"/>
                          <a:ea typeface="+mn-ea"/>
                        </a:rPr>
                        <a:t>FQ4</a:t>
                      </a:r>
                      <a:r>
                        <a:rPr kumimoji="1" lang="ja-JP" altLang="en-US" sz="1400" dirty="0">
                          <a:latin typeface="+mn-ea"/>
                          <a:ea typeface="+mn-ea"/>
                        </a:rPr>
                        <a:t>）　</a:t>
                      </a:r>
                      <a:endParaRPr kumimoji="1" lang="en-US" altLang="ja-JP" sz="1400" dirty="0">
                        <a:latin typeface="+mn-ea"/>
                        <a:ea typeface="+mn-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dirty="0">
                          <a:latin typeface="+mn-ea"/>
                          <a:ea typeface="+mn-ea"/>
                        </a:rPr>
                        <a:t>土日</a:t>
                      </a:r>
                      <a:endParaRPr kumimoji="1" lang="en-US" altLang="ja-JP" sz="1400" dirty="0">
                        <a:latin typeface="+mn-ea"/>
                        <a:ea typeface="+mn-ea"/>
                      </a:endParaRPr>
                    </a:p>
                  </a:txBody>
                  <a:tcPr anchor="ctr">
                    <a:lnB w="6350" cap="flat" cmpd="sng" algn="ctr">
                      <a:solidFill>
                        <a:schemeClr val="bg1">
                          <a:lumMod val="50000"/>
                        </a:schemeClr>
                      </a:solidFill>
                      <a:prstDash val="solid"/>
                      <a:round/>
                      <a:headEnd type="none" w="med" len="med"/>
                      <a:tailEnd type="none" w="med" len="med"/>
                    </a:lnB>
                  </a:tcPr>
                </a:tc>
                <a:tc>
                  <a:txBody>
                    <a:bodyPr/>
                    <a:lstStyle/>
                    <a:p>
                      <a:pPr algn="ctr"/>
                      <a:r>
                        <a:rPr kumimoji="1" lang="ja-JP" altLang="en-US" sz="1400">
                          <a:latin typeface="+mn-ea"/>
                          <a:ea typeface="+mn-ea"/>
                        </a:rPr>
                        <a:t>トピックス</a:t>
                      </a:r>
                      <a:r>
                        <a:rPr kumimoji="1" lang="en-US" altLang="ja-JP" sz="1400">
                          <a:latin typeface="+mn-ea"/>
                          <a:ea typeface="+mn-ea"/>
                        </a:rPr>
                        <a:t>PR</a:t>
                      </a:r>
                      <a:r>
                        <a:rPr kumimoji="1" lang="ja-JP" altLang="en-US" sz="1400">
                          <a:latin typeface="+mn-ea"/>
                          <a:ea typeface="+mn-ea"/>
                        </a:rPr>
                        <a:t>　</a:t>
                      </a:r>
                      <a:r>
                        <a:rPr kumimoji="1" lang="en-US" altLang="ja-JP" sz="1400">
                          <a:latin typeface="+mn-ea"/>
                          <a:ea typeface="+mn-ea"/>
                        </a:rPr>
                        <a:t>SP</a:t>
                      </a:r>
                      <a:r>
                        <a:rPr kumimoji="1" lang="ja-JP" altLang="en-US" sz="1400">
                          <a:latin typeface="+mn-ea"/>
                          <a:ea typeface="+mn-ea"/>
                        </a:rPr>
                        <a:t>（オールリーチ）</a:t>
                      </a:r>
                    </a:p>
                  </a:txBody>
                  <a:tcPr anchor="ctr">
                    <a:lnB w="6350" cap="flat" cmpd="sng" algn="ctr">
                      <a:solidFill>
                        <a:schemeClr val="bg1">
                          <a:lumMod val="50000"/>
                        </a:schemeClr>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a:latin typeface="+mn-ea"/>
                          <a:ea typeface="+mn-ea"/>
                        </a:rPr>
                        <a:t>トピックス</a:t>
                      </a:r>
                      <a:r>
                        <a:rPr kumimoji="1" lang="en-US" altLang="ja-JP" sz="1400">
                          <a:latin typeface="+mn-ea"/>
                          <a:ea typeface="+mn-ea"/>
                        </a:rPr>
                        <a:t>PR</a:t>
                      </a:r>
                      <a:r>
                        <a:rPr kumimoji="1" lang="ja-JP" altLang="en-US" sz="1400">
                          <a:latin typeface="+mn-ea"/>
                          <a:ea typeface="+mn-ea"/>
                        </a:rPr>
                        <a:t>　</a:t>
                      </a:r>
                      <a:r>
                        <a:rPr kumimoji="1" lang="en-US" altLang="ja-JP" sz="1400">
                          <a:latin typeface="+mn-ea"/>
                          <a:ea typeface="+mn-ea"/>
                        </a:rPr>
                        <a:t>SP</a:t>
                      </a:r>
                      <a:r>
                        <a:rPr kumimoji="1" lang="ja-JP" altLang="en-US" sz="1400">
                          <a:latin typeface="+mn-ea"/>
                          <a:ea typeface="+mn-ea"/>
                        </a:rPr>
                        <a:t>（オールリーチ</a:t>
                      </a:r>
                      <a:r>
                        <a:rPr kumimoji="1" lang="en-US" altLang="ja-JP" sz="1400">
                          <a:latin typeface="+mn-ea"/>
                          <a:ea typeface="+mn-ea"/>
                        </a:rPr>
                        <a:t>Plus</a:t>
                      </a:r>
                      <a:r>
                        <a:rPr kumimoji="1" lang="ja-JP" altLang="en-US" sz="1400">
                          <a:latin typeface="+mn-ea"/>
                          <a:ea typeface="+mn-ea"/>
                        </a:rPr>
                        <a:t>）</a:t>
                      </a:r>
                      <a:endParaRPr kumimoji="1" lang="en-US" altLang="ja-JP" sz="1400">
                        <a:latin typeface="+mn-ea"/>
                        <a:ea typeface="+mn-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a:latin typeface="+mn-ea"/>
                          <a:ea typeface="+mn-ea"/>
                        </a:rPr>
                        <a:t>※</a:t>
                      </a:r>
                      <a:r>
                        <a:rPr kumimoji="1" lang="ja-JP" altLang="en-US" sz="1100">
                          <a:latin typeface="+mn-ea"/>
                          <a:ea typeface="+mn-ea"/>
                        </a:rPr>
                        <a:t>ノンターゲ</a:t>
                      </a:r>
                    </a:p>
                  </a:txBody>
                  <a:tcPr anchor="ctr">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2969944243"/>
                  </a:ext>
                </a:extLst>
              </a:tr>
              <a:tr h="1053667">
                <a:tc>
                  <a:txBody>
                    <a:bodyPr/>
                    <a:lstStyle/>
                    <a:p>
                      <a:pPr algn="ctr"/>
                      <a:r>
                        <a:rPr kumimoji="1" lang="ja-JP" altLang="en-US" sz="1600">
                          <a:solidFill>
                            <a:schemeClr val="tx1">
                              <a:lumMod val="65000"/>
                              <a:lumOff val="35000"/>
                            </a:schemeClr>
                          </a:solidFill>
                          <a:latin typeface="+mn-ea"/>
                          <a:ea typeface="+mn-ea"/>
                        </a:rPr>
                        <a:t>掲載イメージ</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algn="ctr"/>
                      <a:endParaRPr kumimoji="1" lang="en-US" altLang="ja-JP" sz="1600">
                        <a:latin typeface="+mn-ea"/>
                        <a:ea typeface="+mn-ea"/>
                      </a:endParaRPr>
                    </a:p>
                    <a:p>
                      <a:pPr algn="ctr"/>
                      <a:endParaRPr kumimoji="1" lang="en-US" altLang="ja-JP" sz="1600">
                        <a:latin typeface="+mn-ea"/>
                        <a:ea typeface="+mn-ea"/>
                      </a:endParaRPr>
                    </a:p>
                    <a:p>
                      <a:pPr algn="ctr"/>
                      <a:endParaRPr kumimoji="1" lang="en-US" altLang="ja-JP" sz="1600">
                        <a:latin typeface="+mn-ea"/>
                        <a:ea typeface="+mn-ea"/>
                      </a:endParaRPr>
                    </a:p>
                    <a:p>
                      <a:pPr algn="ctr"/>
                      <a:endParaRPr kumimoji="1" lang="en-US" altLang="ja-JP" sz="1600">
                        <a:latin typeface="+mn-ea"/>
                        <a:ea typeface="+mn-ea"/>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algn="ctr"/>
                      <a:endParaRPr kumimoji="1" lang="en-US" altLang="ja-JP" sz="1600">
                        <a:latin typeface="+mn-ea"/>
                        <a:ea typeface="+mn-ea"/>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algn="ctr"/>
                      <a:endParaRPr kumimoji="1" lang="ja-JP" altLang="en-US" sz="1600">
                        <a:latin typeface="+mn-ea"/>
                        <a:ea typeface="+mn-ea"/>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algn="ctr"/>
                      <a:endParaRPr kumimoji="1" lang="ja-JP" altLang="en-US" sz="1600">
                        <a:latin typeface="+mn-ea"/>
                        <a:ea typeface="+mn-ea"/>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algn="ctr"/>
                      <a:endParaRPr kumimoji="1" lang="ja-JP" altLang="en-US" sz="1600">
                        <a:latin typeface="+mn-ea"/>
                        <a:ea typeface="+mn-ea"/>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algn="ctr"/>
                      <a:endParaRPr kumimoji="1" lang="ja-JP" altLang="en-US" sz="1600">
                        <a:latin typeface="+mn-ea"/>
                        <a:ea typeface="+mn-ea"/>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3556094554"/>
                  </a:ext>
                </a:extLst>
              </a:tr>
              <a:tr h="349077">
                <a:tc>
                  <a:txBody>
                    <a:bodyPr/>
                    <a:lstStyle/>
                    <a:p>
                      <a:pPr algn="ctr"/>
                      <a:r>
                        <a:rPr kumimoji="1" lang="ja-JP" altLang="en-US" sz="1600">
                          <a:solidFill>
                            <a:schemeClr val="tx1">
                              <a:lumMod val="65000"/>
                              <a:lumOff val="35000"/>
                            </a:schemeClr>
                          </a:solidFill>
                          <a:latin typeface="+mn-ea"/>
                          <a:ea typeface="+mn-ea"/>
                        </a:rPr>
                        <a:t>掲載金額</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algn="ctr"/>
                      <a:r>
                        <a:rPr kumimoji="1" lang="en-US" altLang="ja-JP" sz="1600" dirty="0">
                          <a:solidFill>
                            <a:schemeClr val="tx1">
                              <a:lumMod val="65000"/>
                              <a:lumOff val="35000"/>
                            </a:schemeClr>
                          </a:solidFill>
                          <a:latin typeface="+mn-ea"/>
                          <a:ea typeface="+mn-ea"/>
                        </a:rPr>
                        <a:t>1,600</a:t>
                      </a:r>
                      <a:r>
                        <a:rPr kumimoji="1" lang="ja-JP" altLang="en-US" sz="1600" dirty="0">
                          <a:solidFill>
                            <a:schemeClr val="tx1">
                              <a:lumMod val="65000"/>
                              <a:lumOff val="35000"/>
                            </a:schemeClr>
                          </a:solidFill>
                          <a:latin typeface="+mn-ea"/>
                          <a:ea typeface="+mn-ea"/>
                        </a:rPr>
                        <a:t>万円</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600" dirty="0">
                          <a:solidFill>
                            <a:schemeClr val="tx1">
                              <a:lumMod val="65000"/>
                              <a:lumOff val="35000"/>
                            </a:schemeClr>
                          </a:solidFill>
                          <a:latin typeface="+mn-ea"/>
                          <a:ea typeface="+mn-ea"/>
                        </a:rPr>
                        <a:t>1,400</a:t>
                      </a:r>
                      <a:r>
                        <a:rPr kumimoji="1" lang="ja-JP" altLang="en-US" sz="1600" dirty="0">
                          <a:solidFill>
                            <a:schemeClr val="tx1">
                              <a:lumMod val="65000"/>
                              <a:lumOff val="35000"/>
                            </a:schemeClr>
                          </a:solidFill>
                          <a:latin typeface="+mn-ea"/>
                          <a:ea typeface="+mn-ea"/>
                        </a:rPr>
                        <a:t>万円</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algn="ctr"/>
                      <a:r>
                        <a:rPr kumimoji="1" lang="en-US" altLang="ja-JP" sz="1600" dirty="0">
                          <a:solidFill>
                            <a:schemeClr val="tx1">
                              <a:lumMod val="65000"/>
                              <a:lumOff val="35000"/>
                            </a:schemeClr>
                          </a:solidFill>
                          <a:latin typeface="+mn-ea"/>
                          <a:ea typeface="+mn-ea"/>
                        </a:rPr>
                        <a:t>500</a:t>
                      </a:r>
                      <a:r>
                        <a:rPr kumimoji="1" lang="ja-JP" altLang="en-US" sz="1600" dirty="0">
                          <a:solidFill>
                            <a:schemeClr val="tx1">
                              <a:lumMod val="65000"/>
                              <a:lumOff val="35000"/>
                            </a:schemeClr>
                          </a:solidFill>
                          <a:latin typeface="+mn-ea"/>
                          <a:ea typeface="+mn-ea"/>
                        </a:rPr>
                        <a:t>万円</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600" dirty="0">
                          <a:solidFill>
                            <a:schemeClr val="tx1">
                              <a:lumMod val="65000"/>
                              <a:lumOff val="35000"/>
                            </a:schemeClr>
                          </a:solidFill>
                          <a:latin typeface="+mn-ea"/>
                          <a:ea typeface="+mn-ea"/>
                        </a:rPr>
                        <a:t>300</a:t>
                      </a:r>
                      <a:r>
                        <a:rPr kumimoji="1" lang="ja-JP" altLang="en-US" sz="1600" dirty="0">
                          <a:solidFill>
                            <a:schemeClr val="tx1">
                              <a:lumMod val="65000"/>
                              <a:lumOff val="35000"/>
                            </a:schemeClr>
                          </a:solidFill>
                          <a:latin typeface="+mn-ea"/>
                          <a:ea typeface="+mn-ea"/>
                        </a:rPr>
                        <a:t>万円</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algn="ctr"/>
                      <a:r>
                        <a:rPr kumimoji="1" lang="en-US" altLang="ja-JP" sz="1600">
                          <a:solidFill>
                            <a:schemeClr val="tx1">
                              <a:lumMod val="65000"/>
                              <a:lumOff val="35000"/>
                            </a:schemeClr>
                          </a:solidFill>
                          <a:latin typeface="+mn-ea"/>
                          <a:ea typeface="+mn-ea"/>
                        </a:rPr>
                        <a:t>1,300</a:t>
                      </a:r>
                      <a:r>
                        <a:rPr kumimoji="1" lang="ja-JP" altLang="en-US" sz="1600">
                          <a:solidFill>
                            <a:schemeClr val="tx1">
                              <a:lumMod val="65000"/>
                              <a:lumOff val="35000"/>
                            </a:schemeClr>
                          </a:solidFill>
                          <a:latin typeface="+mn-ea"/>
                          <a:ea typeface="+mn-ea"/>
                        </a:rPr>
                        <a:t>万円</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algn="ctr"/>
                      <a:r>
                        <a:rPr kumimoji="1" lang="en-US" altLang="ja-JP" sz="1600">
                          <a:solidFill>
                            <a:schemeClr val="tx1">
                              <a:lumMod val="65000"/>
                              <a:lumOff val="35000"/>
                            </a:schemeClr>
                          </a:solidFill>
                          <a:latin typeface="+mn-ea"/>
                          <a:ea typeface="+mn-ea"/>
                        </a:rPr>
                        <a:t>2,500</a:t>
                      </a:r>
                      <a:r>
                        <a:rPr kumimoji="1" lang="ja-JP" altLang="en-US" sz="1600">
                          <a:solidFill>
                            <a:schemeClr val="tx1">
                              <a:lumMod val="65000"/>
                              <a:lumOff val="35000"/>
                            </a:schemeClr>
                          </a:solidFill>
                          <a:latin typeface="+mn-ea"/>
                          <a:ea typeface="+mn-ea"/>
                        </a:rPr>
                        <a:t>万円</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3710891115"/>
                  </a:ext>
                </a:extLst>
              </a:tr>
              <a:tr h="571991">
                <a:tc>
                  <a:txBody>
                    <a:bodyPr/>
                    <a:lstStyle/>
                    <a:p>
                      <a:pPr algn="ctr"/>
                      <a:r>
                        <a:rPr kumimoji="1" lang="ja-JP" altLang="en-US" sz="1600">
                          <a:solidFill>
                            <a:schemeClr val="tx1">
                              <a:lumMod val="65000"/>
                              <a:lumOff val="35000"/>
                            </a:schemeClr>
                          </a:solidFill>
                          <a:latin typeface="+mn-ea"/>
                          <a:ea typeface="+mn-ea"/>
                        </a:rPr>
                        <a:t>想定</a:t>
                      </a:r>
                      <a:r>
                        <a:rPr kumimoji="1" lang="en-US" altLang="ja-JP" sz="1600" err="1">
                          <a:solidFill>
                            <a:schemeClr val="tx1">
                              <a:lumMod val="65000"/>
                              <a:lumOff val="35000"/>
                            </a:schemeClr>
                          </a:solidFill>
                          <a:latin typeface="+mn-ea"/>
                          <a:ea typeface="+mn-ea"/>
                        </a:rPr>
                        <a:t>vimps</a:t>
                      </a:r>
                      <a:endParaRPr kumimoji="1" lang="ja-JP" altLang="en-US" sz="1600">
                        <a:solidFill>
                          <a:schemeClr val="tx1">
                            <a:lumMod val="65000"/>
                            <a:lumOff val="35000"/>
                          </a:schemeClr>
                        </a:solidFill>
                        <a:latin typeface="+mn-ea"/>
                        <a:ea typeface="+mn-ea"/>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600" b="0" i="0" kern="1200" dirty="0">
                          <a:solidFill>
                            <a:schemeClr val="tx1">
                              <a:lumMod val="65000"/>
                              <a:lumOff val="35000"/>
                            </a:schemeClr>
                          </a:solidFill>
                          <a:latin typeface="+mn-ea"/>
                          <a:ea typeface="+mn-ea"/>
                          <a:cs typeface="+mn-cs"/>
                        </a:rPr>
                        <a:t>2,700</a:t>
                      </a:r>
                      <a:r>
                        <a:rPr kumimoji="1" lang="ja-JP" altLang="en-US" sz="1600" b="0" i="0" kern="1200" dirty="0">
                          <a:solidFill>
                            <a:schemeClr val="tx1">
                              <a:lumMod val="65000"/>
                              <a:lumOff val="35000"/>
                            </a:schemeClr>
                          </a:solidFill>
                          <a:latin typeface="+mn-ea"/>
                          <a:ea typeface="+mn-ea"/>
                          <a:cs typeface="+mn-cs"/>
                        </a:rPr>
                        <a:t>万 </a:t>
                      </a:r>
                      <a:r>
                        <a:rPr kumimoji="1" lang="en-US" altLang="ja-JP" sz="1600" b="0" i="0" kern="1200" dirty="0" err="1">
                          <a:solidFill>
                            <a:schemeClr val="tx1">
                              <a:lumMod val="65000"/>
                              <a:lumOff val="35000"/>
                            </a:schemeClr>
                          </a:solidFill>
                          <a:latin typeface="+mn-ea"/>
                          <a:ea typeface="+mn-ea"/>
                          <a:cs typeface="+mn-cs"/>
                        </a:rPr>
                        <a:t>vimps</a:t>
                      </a:r>
                      <a:endParaRPr kumimoji="1" lang="en-US" altLang="ja-JP" sz="1600" b="0" i="0" kern="1200" dirty="0">
                        <a:solidFill>
                          <a:schemeClr val="tx1">
                            <a:lumMod val="65000"/>
                            <a:lumOff val="35000"/>
                          </a:schemeClr>
                        </a:solidFill>
                        <a:latin typeface="+mn-ea"/>
                        <a:ea typeface="+mn-ea"/>
                        <a:cs typeface="+mn-cs"/>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600" b="0" i="0" kern="1200" dirty="0">
                          <a:solidFill>
                            <a:schemeClr val="tx1">
                              <a:lumMod val="65000"/>
                              <a:lumOff val="35000"/>
                            </a:schemeClr>
                          </a:solidFill>
                          <a:latin typeface="+mn-ea"/>
                          <a:ea typeface="+mn-ea"/>
                          <a:cs typeface="+mn-cs"/>
                        </a:rPr>
                        <a:t>2,250</a:t>
                      </a:r>
                      <a:r>
                        <a:rPr kumimoji="1" lang="ja-JP" altLang="en-US" sz="1600" b="0" i="0" kern="1200" dirty="0">
                          <a:solidFill>
                            <a:schemeClr val="tx1">
                              <a:lumMod val="65000"/>
                              <a:lumOff val="35000"/>
                            </a:schemeClr>
                          </a:solidFill>
                          <a:latin typeface="+mn-ea"/>
                          <a:ea typeface="+mn-ea"/>
                          <a:cs typeface="+mn-cs"/>
                        </a:rPr>
                        <a:t>万 </a:t>
                      </a:r>
                      <a:r>
                        <a:rPr kumimoji="1" lang="en-US" altLang="ja-JP" sz="1600" b="0" i="0" kern="1200" dirty="0" err="1">
                          <a:solidFill>
                            <a:schemeClr val="tx1">
                              <a:lumMod val="65000"/>
                              <a:lumOff val="35000"/>
                            </a:schemeClr>
                          </a:solidFill>
                          <a:latin typeface="+mn-ea"/>
                          <a:ea typeface="+mn-ea"/>
                          <a:cs typeface="+mn-cs"/>
                        </a:rPr>
                        <a:t>vimps</a:t>
                      </a:r>
                      <a:endParaRPr kumimoji="1" lang="en-US" altLang="ja-JP" sz="1600" b="0" i="0" kern="1200" dirty="0">
                        <a:solidFill>
                          <a:schemeClr val="tx1">
                            <a:lumMod val="65000"/>
                            <a:lumOff val="35000"/>
                          </a:schemeClr>
                        </a:solidFill>
                        <a:latin typeface="+mn-ea"/>
                        <a:ea typeface="+mn-ea"/>
                        <a:cs typeface="+mn-cs"/>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algn="ctr"/>
                      <a:r>
                        <a:rPr kumimoji="1" lang="en-US" altLang="ja-JP" sz="1600" b="0" i="0" kern="1200" dirty="0">
                          <a:solidFill>
                            <a:schemeClr val="tx1">
                              <a:lumMod val="65000"/>
                              <a:lumOff val="35000"/>
                            </a:schemeClr>
                          </a:solidFill>
                          <a:effectLst/>
                          <a:latin typeface="+mn-ea"/>
                          <a:ea typeface="+mn-ea"/>
                          <a:cs typeface="+mn-cs"/>
                        </a:rPr>
                        <a:t>2,600</a:t>
                      </a:r>
                      <a:r>
                        <a:rPr kumimoji="1" lang="ja-JP" altLang="en-US" sz="1600" b="0" i="0" kern="1200" dirty="0">
                          <a:solidFill>
                            <a:schemeClr val="tx1">
                              <a:lumMod val="65000"/>
                              <a:lumOff val="35000"/>
                            </a:schemeClr>
                          </a:solidFill>
                          <a:effectLst/>
                          <a:latin typeface="+mn-ea"/>
                          <a:ea typeface="+mn-ea"/>
                          <a:cs typeface="+mn-cs"/>
                        </a:rPr>
                        <a:t>万</a:t>
                      </a:r>
                      <a:r>
                        <a:rPr kumimoji="1" lang="en-US" altLang="ja-JP" sz="1600" b="0" i="0" kern="1200" dirty="0">
                          <a:solidFill>
                            <a:schemeClr val="tx1">
                              <a:lumMod val="65000"/>
                              <a:lumOff val="35000"/>
                            </a:schemeClr>
                          </a:solidFill>
                          <a:effectLst/>
                          <a:latin typeface="+mn-ea"/>
                          <a:ea typeface="+mn-ea"/>
                          <a:cs typeface="+mn-cs"/>
                        </a:rPr>
                        <a:t> </a:t>
                      </a:r>
                    </a:p>
                    <a:p>
                      <a:pPr algn="ctr"/>
                      <a:r>
                        <a:rPr kumimoji="1" lang="en-US" altLang="ja-JP" sz="1600" b="0" i="0" kern="1200" dirty="0" err="1">
                          <a:solidFill>
                            <a:schemeClr val="tx1">
                              <a:lumMod val="65000"/>
                              <a:lumOff val="35000"/>
                            </a:schemeClr>
                          </a:solidFill>
                          <a:effectLst/>
                          <a:latin typeface="+mn-ea"/>
                          <a:ea typeface="+mn-ea"/>
                          <a:cs typeface="+mn-cs"/>
                        </a:rPr>
                        <a:t>Vimps</a:t>
                      </a:r>
                      <a:endParaRPr kumimoji="1" lang="ja-JP" altLang="en-US" sz="1400" dirty="0">
                        <a:solidFill>
                          <a:schemeClr val="tx1">
                            <a:lumMod val="65000"/>
                            <a:lumOff val="35000"/>
                          </a:schemeClr>
                        </a:solidFill>
                        <a:latin typeface="+mn-ea"/>
                        <a:ea typeface="+mn-ea"/>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marL="0" algn="ctr" defTabSz="914400" rtl="0" eaLnBrk="1" latinLnBrk="0" hangingPunct="1"/>
                      <a:r>
                        <a:rPr kumimoji="1" lang="en-US" altLang="ja-JP" sz="1600" b="0" i="0" kern="1200" dirty="0">
                          <a:solidFill>
                            <a:schemeClr val="tx1">
                              <a:lumMod val="65000"/>
                              <a:lumOff val="35000"/>
                            </a:schemeClr>
                          </a:solidFill>
                          <a:effectLst/>
                          <a:latin typeface="+mn-ea"/>
                          <a:ea typeface="+mn-ea"/>
                          <a:cs typeface="+mn-cs"/>
                        </a:rPr>
                        <a:t>1,600</a:t>
                      </a:r>
                      <a:r>
                        <a:rPr kumimoji="1" lang="ja-JP" altLang="en-US" sz="1600" b="0" i="0" kern="1200" dirty="0">
                          <a:solidFill>
                            <a:schemeClr val="tx1">
                              <a:lumMod val="65000"/>
                              <a:lumOff val="35000"/>
                            </a:schemeClr>
                          </a:solidFill>
                          <a:effectLst/>
                          <a:latin typeface="+mn-ea"/>
                          <a:ea typeface="+mn-ea"/>
                          <a:cs typeface="+mn-cs"/>
                        </a:rPr>
                        <a:t>万</a:t>
                      </a:r>
                      <a:r>
                        <a:rPr kumimoji="1" lang="en-US" altLang="ja-JP" sz="1600" b="0" i="0" kern="1200" dirty="0">
                          <a:solidFill>
                            <a:schemeClr val="tx1">
                              <a:lumMod val="65000"/>
                              <a:lumOff val="35000"/>
                            </a:schemeClr>
                          </a:solidFill>
                          <a:effectLst/>
                          <a:latin typeface="+mn-ea"/>
                          <a:ea typeface="+mn-ea"/>
                          <a:cs typeface="+mn-cs"/>
                        </a:rPr>
                        <a:t> </a:t>
                      </a:r>
                    </a:p>
                    <a:p>
                      <a:pPr marL="0" algn="ctr" defTabSz="914400" rtl="0" eaLnBrk="1" latinLnBrk="0" hangingPunct="1"/>
                      <a:r>
                        <a:rPr kumimoji="1" lang="en-US" altLang="ja-JP" sz="1600" b="0" i="0" kern="1200" dirty="0" err="1">
                          <a:solidFill>
                            <a:schemeClr val="tx1">
                              <a:lumMod val="65000"/>
                              <a:lumOff val="35000"/>
                            </a:schemeClr>
                          </a:solidFill>
                          <a:effectLst/>
                          <a:latin typeface="+mn-ea"/>
                          <a:ea typeface="+mn-ea"/>
                          <a:cs typeface="+mn-cs"/>
                        </a:rPr>
                        <a:t>Vimps</a:t>
                      </a:r>
                      <a:endParaRPr kumimoji="1" lang="ja-JP" altLang="en-US" sz="1600" b="0" i="0" kern="1200" dirty="0">
                        <a:solidFill>
                          <a:schemeClr val="tx1">
                            <a:lumMod val="65000"/>
                            <a:lumOff val="35000"/>
                          </a:schemeClr>
                        </a:solidFill>
                        <a:effectLst/>
                        <a:latin typeface="+mn-ea"/>
                        <a:ea typeface="+mn-ea"/>
                        <a:cs typeface="+mn-cs"/>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600" b="0" i="0" kern="1200">
                          <a:solidFill>
                            <a:schemeClr val="tx1">
                              <a:lumMod val="65000"/>
                              <a:lumOff val="35000"/>
                            </a:schemeClr>
                          </a:solidFill>
                          <a:latin typeface="+mn-ea"/>
                          <a:ea typeface="+mn-ea"/>
                          <a:cs typeface="+mn-cs"/>
                        </a:rPr>
                        <a:t>1,750</a:t>
                      </a:r>
                      <a:r>
                        <a:rPr kumimoji="1" lang="ja-JP" altLang="en-US" sz="1600" b="0" i="0" kern="1200">
                          <a:solidFill>
                            <a:schemeClr val="tx1">
                              <a:lumMod val="65000"/>
                              <a:lumOff val="35000"/>
                            </a:schemeClr>
                          </a:solidFill>
                          <a:latin typeface="+mn-ea"/>
                          <a:ea typeface="+mn-ea"/>
                          <a:cs typeface="+mn-cs"/>
                        </a:rPr>
                        <a:t>万</a:t>
                      </a:r>
                      <a:r>
                        <a:rPr kumimoji="1" lang="en-US" altLang="ja-JP" sz="1600" b="0" i="0" kern="1200">
                          <a:solidFill>
                            <a:schemeClr val="tx1">
                              <a:lumMod val="65000"/>
                              <a:lumOff val="35000"/>
                            </a:schemeClr>
                          </a:solidFill>
                          <a:latin typeface="+mn-ea"/>
                          <a:ea typeface="+mn-ea"/>
                          <a:cs typeface="+mn-cs"/>
                        </a:rPr>
                        <a:t> </a:t>
                      </a:r>
                      <a:r>
                        <a:rPr kumimoji="1" lang="en-US" altLang="ja-JP" sz="1600" b="0" i="0" kern="1200" err="1">
                          <a:solidFill>
                            <a:schemeClr val="tx1">
                              <a:lumMod val="65000"/>
                              <a:lumOff val="35000"/>
                            </a:schemeClr>
                          </a:solidFill>
                          <a:latin typeface="+mn-ea"/>
                          <a:ea typeface="+mn-ea"/>
                          <a:cs typeface="+mn-cs"/>
                        </a:rPr>
                        <a:t>vimps</a:t>
                      </a:r>
                      <a:endParaRPr kumimoji="1" lang="en-US" altLang="ja-JP" sz="1600" b="0" i="0" kern="1200">
                        <a:solidFill>
                          <a:schemeClr val="tx1">
                            <a:lumMod val="65000"/>
                            <a:lumOff val="35000"/>
                          </a:schemeClr>
                        </a:solidFill>
                        <a:latin typeface="+mn-ea"/>
                        <a:ea typeface="+mn-ea"/>
                        <a:cs typeface="+mn-cs"/>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600" b="0" i="0">
                          <a:solidFill>
                            <a:schemeClr val="tx1">
                              <a:lumMod val="65000"/>
                              <a:lumOff val="35000"/>
                            </a:schemeClr>
                          </a:solidFill>
                          <a:latin typeface="+mn-ea"/>
                          <a:ea typeface="+mn-ea"/>
                        </a:rPr>
                        <a:t>4,400</a:t>
                      </a:r>
                      <a:r>
                        <a:rPr kumimoji="1" lang="ja-JP" altLang="en-US" sz="1600" b="0" i="0">
                          <a:solidFill>
                            <a:schemeClr val="tx1">
                              <a:lumMod val="65000"/>
                              <a:lumOff val="35000"/>
                            </a:schemeClr>
                          </a:solidFill>
                          <a:latin typeface="+mn-ea"/>
                          <a:ea typeface="+mn-ea"/>
                        </a:rPr>
                        <a:t>万</a:t>
                      </a:r>
                      <a:r>
                        <a:rPr kumimoji="1" lang="en-US" altLang="ja-JP" sz="1600" b="0" i="0">
                          <a:solidFill>
                            <a:schemeClr val="tx1">
                              <a:lumMod val="65000"/>
                              <a:lumOff val="35000"/>
                            </a:schemeClr>
                          </a:solidFill>
                          <a:latin typeface="+mn-ea"/>
                          <a:ea typeface="+mn-ea"/>
                        </a:rPr>
                        <a:t> </a:t>
                      </a:r>
                      <a:r>
                        <a:rPr kumimoji="1" lang="en-US" altLang="ja-JP" sz="1600" b="0" i="0" err="1">
                          <a:solidFill>
                            <a:schemeClr val="tx1">
                              <a:lumMod val="65000"/>
                              <a:lumOff val="35000"/>
                            </a:schemeClr>
                          </a:solidFill>
                          <a:latin typeface="+mn-ea"/>
                          <a:ea typeface="+mn-ea"/>
                        </a:rPr>
                        <a:t>vimps</a:t>
                      </a:r>
                      <a:endParaRPr kumimoji="1" lang="en-US" altLang="ja-JP" sz="1600" b="0" i="0">
                        <a:solidFill>
                          <a:schemeClr val="tx1">
                            <a:lumMod val="65000"/>
                            <a:lumOff val="35000"/>
                          </a:schemeClr>
                        </a:solidFill>
                        <a:latin typeface="+mn-ea"/>
                        <a:ea typeface="+mn-ea"/>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398906201"/>
                  </a:ext>
                </a:extLst>
              </a:tr>
              <a:tr h="349077">
                <a:tc>
                  <a:txBody>
                    <a:bodyPr/>
                    <a:lstStyle/>
                    <a:p>
                      <a:pPr algn="ctr"/>
                      <a:r>
                        <a:rPr kumimoji="1" lang="ja-JP" altLang="en-US" sz="1600">
                          <a:solidFill>
                            <a:schemeClr val="tx1">
                              <a:lumMod val="65000"/>
                              <a:lumOff val="35000"/>
                            </a:schemeClr>
                          </a:solidFill>
                          <a:latin typeface="+mn-ea"/>
                          <a:ea typeface="+mn-ea"/>
                        </a:rPr>
                        <a:t>想定</a:t>
                      </a:r>
                      <a:r>
                        <a:rPr kumimoji="1" lang="en-US" altLang="ja-JP" sz="1600" err="1">
                          <a:solidFill>
                            <a:schemeClr val="tx1">
                              <a:lumMod val="65000"/>
                              <a:lumOff val="35000"/>
                            </a:schemeClr>
                          </a:solidFill>
                          <a:latin typeface="+mn-ea"/>
                          <a:ea typeface="+mn-ea"/>
                        </a:rPr>
                        <a:t>vCPM</a:t>
                      </a:r>
                      <a:endParaRPr kumimoji="1" lang="ja-JP" altLang="en-US" sz="1600">
                        <a:solidFill>
                          <a:schemeClr val="tx1">
                            <a:lumMod val="65000"/>
                            <a:lumOff val="35000"/>
                          </a:schemeClr>
                        </a:solidFill>
                        <a:latin typeface="+mn-ea"/>
                        <a:ea typeface="+mn-ea"/>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algn="ctr"/>
                      <a:r>
                        <a:rPr kumimoji="1" lang="en-US" altLang="ja-JP" sz="1600" dirty="0">
                          <a:solidFill>
                            <a:schemeClr val="tx1">
                              <a:lumMod val="65000"/>
                              <a:lumOff val="35000"/>
                            </a:schemeClr>
                          </a:solidFill>
                          <a:latin typeface="+mn-ea"/>
                          <a:ea typeface="+mn-ea"/>
                        </a:rPr>
                        <a:t>593</a:t>
                      </a:r>
                      <a:r>
                        <a:rPr kumimoji="1" lang="ja-JP" altLang="en-US" sz="1600" dirty="0">
                          <a:solidFill>
                            <a:schemeClr val="tx1">
                              <a:lumMod val="65000"/>
                              <a:lumOff val="35000"/>
                            </a:schemeClr>
                          </a:solidFill>
                          <a:latin typeface="+mn-ea"/>
                          <a:ea typeface="+mn-ea"/>
                        </a:rPr>
                        <a:t>円</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600" dirty="0">
                          <a:solidFill>
                            <a:schemeClr val="tx1">
                              <a:lumMod val="65000"/>
                              <a:lumOff val="35000"/>
                            </a:schemeClr>
                          </a:solidFill>
                          <a:latin typeface="+mn-ea"/>
                          <a:ea typeface="+mn-ea"/>
                        </a:rPr>
                        <a:t>622</a:t>
                      </a:r>
                      <a:r>
                        <a:rPr kumimoji="1" lang="ja-JP" altLang="en-US" sz="1600" dirty="0">
                          <a:solidFill>
                            <a:schemeClr val="tx1">
                              <a:lumMod val="65000"/>
                              <a:lumOff val="35000"/>
                            </a:schemeClr>
                          </a:solidFill>
                          <a:latin typeface="+mn-ea"/>
                          <a:ea typeface="+mn-ea"/>
                        </a:rPr>
                        <a:t>円</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algn="ctr"/>
                      <a:r>
                        <a:rPr kumimoji="1" lang="en-US" altLang="ja-JP" sz="1600" dirty="0">
                          <a:solidFill>
                            <a:schemeClr val="tx1">
                              <a:lumMod val="65000"/>
                              <a:lumOff val="35000"/>
                            </a:schemeClr>
                          </a:solidFill>
                          <a:latin typeface="+mn-ea"/>
                          <a:ea typeface="+mn-ea"/>
                        </a:rPr>
                        <a:t>192</a:t>
                      </a:r>
                      <a:r>
                        <a:rPr kumimoji="1" lang="ja-JP" altLang="en-US" sz="1600" dirty="0">
                          <a:solidFill>
                            <a:schemeClr val="tx1">
                              <a:lumMod val="65000"/>
                              <a:lumOff val="35000"/>
                            </a:schemeClr>
                          </a:solidFill>
                          <a:latin typeface="+mn-ea"/>
                          <a:ea typeface="+mn-ea"/>
                        </a:rPr>
                        <a:t>円</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600" dirty="0">
                          <a:solidFill>
                            <a:schemeClr val="tx1">
                              <a:lumMod val="65000"/>
                              <a:lumOff val="35000"/>
                            </a:schemeClr>
                          </a:solidFill>
                          <a:latin typeface="+mn-ea"/>
                          <a:ea typeface="+mn-ea"/>
                        </a:rPr>
                        <a:t>188</a:t>
                      </a:r>
                      <a:r>
                        <a:rPr kumimoji="1" lang="ja-JP" altLang="en-US" sz="1600" dirty="0">
                          <a:solidFill>
                            <a:schemeClr val="tx1">
                              <a:lumMod val="65000"/>
                              <a:lumOff val="35000"/>
                            </a:schemeClr>
                          </a:solidFill>
                          <a:latin typeface="+mn-ea"/>
                          <a:ea typeface="+mn-ea"/>
                        </a:rPr>
                        <a:t>円</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600" b="0" i="0" kern="1200">
                          <a:solidFill>
                            <a:schemeClr val="tx1">
                              <a:lumMod val="65000"/>
                              <a:lumOff val="35000"/>
                            </a:schemeClr>
                          </a:solidFill>
                          <a:latin typeface="+mn-ea"/>
                          <a:ea typeface="+mn-ea"/>
                          <a:cs typeface="+mn-cs"/>
                        </a:rPr>
                        <a:t>743</a:t>
                      </a:r>
                      <a:r>
                        <a:rPr kumimoji="1" lang="ja-JP" altLang="en-US" sz="1600" b="0" i="0" kern="1200">
                          <a:solidFill>
                            <a:schemeClr val="tx1">
                              <a:lumMod val="65000"/>
                              <a:lumOff val="35000"/>
                            </a:schemeClr>
                          </a:solidFill>
                          <a:latin typeface="+mn-ea"/>
                          <a:ea typeface="+mn-ea"/>
                          <a:cs typeface="+mn-cs"/>
                        </a:rPr>
                        <a:t>円</a:t>
                      </a:r>
                      <a:endParaRPr kumimoji="1" lang="en-US" altLang="ja-JP" sz="1600" b="0" i="0" kern="1200">
                        <a:solidFill>
                          <a:schemeClr val="tx1">
                            <a:lumMod val="65000"/>
                            <a:lumOff val="35000"/>
                          </a:schemeClr>
                        </a:solidFill>
                        <a:latin typeface="+mn-ea"/>
                        <a:ea typeface="+mn-ea"/>
                        <a:cs typeface="+mn-cs"/>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600" b="0" i="0" kern="1200">
                          <a:solidFill>
                            <a:schemeClr val="tx1">
                              <a:lumMod val="65000"/>
                              <a:lumOff val="35000"/>
                            </a:schemeClr>
                          </a:solidFill>
                          <a:latin typeface="+mn-ea"/>
                          <a:ea typeface="+mn-ea"/>
                          <a:cs typeface="+mn-cs"/>
                        </a:rPr>
                        <a:t>568</a:t>
                      </a:r>
                      <a:r>
                        <a:rPr kumimoji="1" lang="ja-JP" altLang="en-US" sz="1600" b="0" i="0" kern="1200">
                          <a:solidFill>
                            <a:schemeClr val="tx1">
                              <a:lumMod val="65000"/>
                              <a:lumOff val="35000"/>
                            </a:schemeClr>
                          </a:solidFill>
                          <a:latin typeface="+mn-ea"/>
                          <a:ea typeface="+mn-ea"/>
                          <a:cs typeface="+mn-cs"/>
                        </a:rPr>
                        <a:t>円</a:t>
                      </a:r>
                      <a:endParaRPr kumimoji="1" lang="en-US" altLang="ja-JP" sz="1600" b="0" i="0" kern="1200">
                        <a:solidFill>
                          <a:schemeClr val="tx1">
                            <a:lumMod val="65000"/>
                            <a:lumOff val="35000"/>
                          </a:schemeClr>
                        </a:solidFill>
                        <a:latin typeface="+mn-ea"/>
                        <a:ea typeface="+mn-ea"/>
                        <a:cs typeface="+mn-cs"/>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168015951"/>
                  </a:ext>
                </a:extLst>
              </a:tr>
              <a:tr h="571991">
                <a:tc>
                  <a:txBody>
                    <a:bodyPr/>
                    <a:lstStyle/>
                    <a:p>
                      <a:pPr algn="ctr"/>
                      <a:r>
                        <a:rPr kumimoji="1" lang="ja-JP" altLang="en-US" sz="1600">
                          <a:solidFill>
                            <a:schemeClr val="tx1">
                              <a:lumMod val="65000"/>
                              <a:lumOff val="35000"/>
                            </a:schemeClr>
                          </a:solidFill>
                          <a:latin typeface="+mn-ea"/>
                          <a:ea typeface="+mn-ea"/>
                        </a:rPr>
                        <a:t>想定リーチ</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algn="ctr"/>
                      <a:r>
                        <a:rPr kumimoji="1" lang="en-US" altLang="ja-JP" sz="1600" dirty="0">
                          <a:solidFill>
                            <a:schemeClr val="tx1">
                              <a:lumMod val="65000"/>
                              <a:lumOff val="35000"/>
                            </a:schemeClr>
                          </a:solidFill>
                          <a:latin typeface="+mn-ea"/>
                          <a:ea typeface="+mn-ea"/>
                        </a:rPr>
                        <a:t>2,700</a:t>
                      </a:r>
                      <a:r>
                        <a:rPr kumimoji="1" lang="ja-JP" altLang="en-US" sz="1600" dirty="0">
                          <a:solidFill>
                            <a:schemeClr val="tx1">
                              <a:lumMod val="65000"/>
                              <a:lumOff val="35000"/>
                            </a:schemeClr>
                          </a:solidFill>
                          <a:latin typeface="+mn-ea"/>
                          <a:ea typeface="+mn-ea"/>
                        </a:rPr>
                        <a:t>万 </a:t>
                      </a:r>
                      <a:endParaRPr kumimoji="1" lang="en-US" altLang="ja-JP" sz="1600" dirty="0">
                        <a:solidFill>
                          <a:schemeClr val="tx1">
                            <a:lumMod val="65000"/>
                            <a:lumOff val="35000"/>
                          </a:schemeClr>
                        </a:solidFill>
                        <a:latin typeface="+mn-ea"/>
                        <a:ea typeface="+mn-ea"/>
                      </a:endParaRPr>
                    </a:p>
                    <a:p>
                      <a:pPr algn="ctr"/>
                      <a:r>
                        <a:rPr kumimoji="1" lang="ja-JP" altLang="en-US" sz="1600" dirty="0">
                          <a:solidFill>
                            <a:schemeClr val="tx1">
                              <a:lumMod val="65000"/>
                              <a:lumOff val="35000"/>
                            </a:schemeClr>
                          </a:solidFill>
                          <a:latin typeface="+mn-ea"/>
                          <a:ea typeface="+mn-ea"/>
                        </a:rPr>
                        <a:t>リーチ</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600" dirty="0">
                          <a:solidFill>
                            <a:schemeClr val="tx1">
                              <a:lumMod val="65000"/>
                              <a:lumOff val="35000"/>
                            </a:schemeClr>
                          </a:solidFill>
                          <a:latin typeface="+mn-ea"/>
                          <a:ea typeface="+mn-ea"/>
                        </a:rPr>
                        <a:t>2,250</a:t>
                      </a:r>
                      <a:r>
                        <a:rPr kumimoji="1" lang="ja-JP" altLang="en-US" sz="1600" dirty="0">
                          <a:solidFill>
                            <a:schemeClr val="tx1">
                              <a:lumMod val="65000"/>
                              <a:lumOff val="35000"/>
                            </a:schemeClr>
                          </a:solidFill>
                          <a:latin typeface="+mn-ea"/>
                          <a:ea typeface="+mn-ea"/>
                        </a:rPr>
                        <a:t>万 </a:t>
                      </a:r>
                      <a:endParaRPr kumimoji="1" lang="en-US" altLang="ja-JP" sz="1600" dirty="0">
                        <a:solidFill>
                          <a:schemeClr val="tx1">
                            <a:lumMod val="65000"/>
                            <a:lumOff val="35000"/>
                          </a:schemeClr>
                        </a:solidFill>
                        <a:latin typeface="+mn-ea"/>
                        <a:ea typeface="+mn-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600" dirty="0">
                          <a:solidFill>
                            <a:schemeClr val="tx1">
                              <a:lumMod val="65000"/>
                              <a:lumOff val="35000"/>
                            </a:schemeClr>
                          </a:solidFill>
                          <a:latin typeface="+mn-ea"/>
                          <a:ea typeface="+mn-ea"/>
                        </a:rPr>
                        <a:t>リーチ</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algn="ctr"/>
                      <a:r>
                        <a:rPr kumimoji="1" lang="en-US" altLang="ja-JP" sz="1600" dirty="0">
                          <a:solidFill>
                            <a:schemeClr val="tx1">
                              <a:lumMod val="65000"/>
                              <a:lumOff val="35000"/>
                            </a:schemeClr>
                          </a:solidFill>
                          <a:latin typeface="+mn-ea"/>
                          <a:ea typeface="+mn-ea"/>
                        </a:rPr>
                        <a:t>970</a:t>
                      </a:r>
                      <a:r>
                        <a:rPr kumimoji="1" lang="ja-JP" altLang="en-US" sz="1600" dirty="0">
                          <a:solidFill>
                            <a:schemeClr val="tx1">
                              <a:lumMod val="65000"/>
                              <a:lumOff val="35000"/>
                            </a:schemeClr>
                          </a:solidFill>
                          <a:latin typeface="+mn-ea"/>
                          <a:ea typeface="+mn-ea"/>
                        </a:rPr>
                        <a:t>万</a:t>
                      </a:r>
                      <a:r>
                        <a:rPr kumimoji="1" lang="en-US" altLang="ja-JP" sz="1600" dirty="0">
                          <a:solidFill>
                            <a:schemeClr val="tx1">
                              <a:lumMod val="65000"/>
                              <a:lumOff val="35000"/>
                            </a:schemeClr>
                          </a:solidFill>
                          <a:latin typeface="+mn-ea"/>
                          <a:ea typeface="+mn-ea"/>
                        </a:rPr>
                        <a:t> </a:t>
                      </a:r>
                    </a:p>
                    <a:p>
                      <a:pPr algn="ctr"/>
                      <a:r>
                        <a:rPr kumimoji="1" lang="ja-JP" altLang="en-US" sz="1600" dirty="0">
                          <a:solidFill>
                            <a:schemeClr val="tx1">
                              <a:lumMod val="65000"/>
                              <a:lumOff val="35000"/>
                            </a:schemeClr>
                          </a:solidFill>
                          <a:latin typeface="+mn-ea"/>
                          <a:ea typeface="+mn-ea"/>
                        </a:rPr>
                        <a:t>リーチ</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algn="ctr"/>
                      <a:r>
                        <a:rPr kumimoji="1" lang="en-US" altLang="ja-JP" sz="1600" dirty="0">
                          <a:solidFill>
                            <a:schemeClr val="tx1">
                              <a:lumMod val="65000"/>
                              <a:lumOff val="35000"/>
                            </a:schemeClr>
                          </a:solidFill>
                          <a:latin typeface="+mn-ea"/>
                          <a:ea typeface="+mn-ea"/>
                        </a:rPr>
                        <a:t>580</a:t>
                      </a:r>
                      <a:r>
                        <a:rPr kumimoji="1" lang="ja-JP" altLang="en-US" sz="1600" dirty="0">
                          <a:solidFill>
                            <a:schemeClr val="tx1">
                              <a:lumMod val="65000"/>
                              <a:lumOff val="35000"/>
                            </a:schemeClr>
                          </a:solidFill>
                          <a:latin typeface="+mn-ea"/>
                          <a:ea typeface="+mn-ea"/>
                        </a:rPr>
                        <a:t>万</a:t>
                      </a:r>
                      <a:r>
                        <a:rPr kumimoji="1" lang="en-US" altLang="ja-JP" sz="1600" dirty="0">
                          <a:solidFill>
                            <a:schemeClr val="tx1">
                              <a:lumMod val="65000"/>
                              <a:lumOff val="35000"/>
                            </a:schemeClr>
                          </a:solidFill>
                          <a:latin typeface="+mn-ea"/>
                          <a:ea typeface="+mn-ea"/>
                        </a:rPr>
                        <a:t> </a:t>
                      </a:r>
                    </a:p>
                    <a:p>
                      <a:pPr algn="ctr"/>
                      <a:r>
                        <a:rPr kumimoji="1" lang="ja-JP" altLang="en-US" sz="1600" dirty="0">
                          <a:solidFill>
                            <a:schemeClr val="tx1">
                              <a:lumMod val="65000"/>
                              <a:lumOff val="35000"/>
                            </a:schemeClr>
                          </a:solidFill>
                          <a:latin typeface="+mn-ea"/>
                          <a:ea typeface="+mn-ea"/>
                        </a:rPr>
                        <a:t>リーチ</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600" b="0" i="0" kern="1200">
                          <a:solidFill>
                            <a:schemeClr val="tx1">
                              <a:lumMod val="65000"/>
                              <a:lumOff val="35000"/>
                            </a:schemeClr>
                          </a:solidFill>
                          <a:latin typeface="+mn-ea"/>
                          <a:ea typeface="+mn-ea"/>
                          <a:cs typeface="+mn-cs"/>
                        </a:rPr>
                        <a:t>1,750</a:t>
                      </a:r>
                      <a:r>
                        <a:rPr kumimoji="1" lang="ja-JP" altLang="en-US" sz="1600" b="0" i="0" kern="1200">
                          <a:solidFill>
                            <a:schemeClr val="tx1">
                              <a:lumMod val="65000"/>
                              <a:lumOff val="35000"/>
                            </a:schemeClr>
                          </a:solidFill>
                          <a:latin typeface="+mn-ea"/>
                          <a:ea typeface="+mn-ea"/>
                          <a:cs typeface="+mn-cs"/>
                        </a:rPr>
                        <a:t>万</a:t>
                      </a:r>
                      <a:r>
                        <a:rPr kumimoji="1" lang="en-US" altLang="ja-JP" sz="1600" b="0" i="0" kern="1200">
                          <a:solidFill>
                            <a:schemeClr val="tx1">
                              <a:lumMod val="65000"/>
                              <a:lumOff val="35000"/>
                            </a:schemeClr>
                          </a:solidFill>
                          <a:latin typeface="+mn-ea"/>
                          <a:ea typeface="+mn-ea"/>
                          <a:cs typeface="+mn-cs"/>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600" b="0" i="0" kern="1200">
                          <a:solidFill>
                            <a:schemeClr val="tx1">
                              <a:lumMod val="65000"/>
                              <a:lumOff val="35000"/>
                            </a:schemeClr>
                          </a:solidFill>
                          <a:latin typeface="+mn-ea"/>
                          <a:ea typeface="+mn-ea"/>
                          <a:cs typeface="+mn-cs"/>
                        </a:rPr>
                        <a:t>リーチ</a:t>
                      </a:r>
                      <a:endParaRPr kumimoji="1" lang="en-US" altLang="ja-JP" sz="1600" b="0" i="0" kern="1200">
                        <a:solidFill>
                          <a:schemeClr val="tx1">
                            <a:lumMod val="65000"/>
                            <a:lumOff val="35000"/>
                          </a:schemeClr>
                        </a:solidFill>
                        <a:latin typeface="+mn-ea"/>
                        <a:ea typeface="+mn-ea"/>
                        <a:cs typeface="+mn-cs"/>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600" b="0" i="0" kern="1200">
                          <a:solidFill>
                            <a:schemeClr val="tx1">
                              <a:lumMod val="65000"/>
                              <a:lumOff val="35000"/>
                            </a:schemeClr>
                          </a:solidFill>
                          <a:latin typeface="+mn-ea"/>
                          <a:ea typeface="+mn-ea"/>
                          <a:cs typeface="+mn-cs"/>
                        </a:rPr>
                        <a:t>1,750</a:t>
                      </a:r>
                      <a:r>
                        <a:rPr kumimoji="1" lang="ja-JP" altLang="en-US" sz="1600" b="0" i="0" kern="1200">
                          <a:solidFill>
                            <a:schemeClr val="tx1">
                              <a:lumMod val="65000"/>
                              <a:lumOff val="35000"/>
                            </a:schemeClr>
                          </a:solidFill>
                          <a:latin typeface="+mn-ea"/>
                          <a:ea typeface="+mn-ea"/>
                          <a:cs typeface="+mn-cs"/>
                        </a:rPr>
                        <a:t>万</a:t>
                      </a:r>
                      <a:r>
                        <a:rPr kumimoji="1" lang="en-US" altLang="ja-JP" sz="1600" b="0" i="0" kern="1200">
                          <a:solidFill>
                            <a:schemeClr val="tx1">
                              <a:lumMod val="65000"/>
                              <a:lumOff val="35000"/>
                            </a:schemeClr>
                          </a:solidFill>
                          <a:latin typeface="+mn-ea"/>
                          <a:ea typeface="+mn-ea"/>
                          <a:cs typeface="+mn-cs"/>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600" b="0" i="0" kern="1200">
                          <a:solidFill>
                            <a:schemeClr val="tx1">
                              <a:lumMod val="65000"/>
                              <a:lumOff val="35000"/>
                            </a:schemeClr>
                          </a:solidFill>
                          <a:latin typeface="+mn-ea"/>
                          <a:ea typeface="+mn-ea"/>
                          <a:cs typeface="+mn-cs"/>
                        </a:rPr>
                        <a:t>リーチ</a:t>
                      </a:r>
                      <a:endParaRPr kumimoji="1" lang="en-US" altLang="ja-JP" sz="1600" b="0" i="0" kern="1200">
                        <a:solidFill>
                          <a:schemeClr val="tx1">
                            <a:lumMod val="65000"/>
                            <a:lumOff val="35000"/>
                          </a:schemeClr>
                        </a:solidFill>
                        <a:latin typeface="+mn-ea"/>
                        <a:ea typeface="+mn-ea"/>
                        <a:cs typeface="+mn-cs"/>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207390278"/>
                  </a:ext>
                </a:extLst>
              </a:tr>
              <a:tr h="571991">
                <a:tc>
                  <a:txBody>
                    <a:bodyPr/>
                    <a:lstStyle/>
                    <a:p>
                      <a:pPr algn="ctr"/>
                      <a:r>
                        <a:rPr kumimoji="1" lang="ja-JP" altLang="en-US" sz="1600">
                          <a:solidFill>
                            <a:schemeClr val="tx1">
                              <a:lumMod val="65000"/>
                              <a:lumOff val="35000"/>
                            </a:schemeClr>
                          </a:solidFill>
                          <a:latin typeface="+mn-ea"/>
                          <a:ea typeface="+mn-ea"/>
                        </a:rPr>
                        <a:t>想定リーチ</a:t>
                      </a:r>
                      <a:endParaRPr kumimoji="1" lang="en-US" altLang="ja-JP" sz="1600">
                        <a:solidFill>
                          <a:schemeClr val="tx1">
                            <a:lumMod val="65000"/>
                            <a:lumOff val="35000"/>
                          </a:schemeClr>
                        </a:solidFill>
                        <a:latin typeface="+mn-ea"/>
                        <a:ea typeface="+mn-ea"/>
                      </a:endParaRPr>
                    </a:p>
                    <a:p>
                      <a:pPr algn="ctr"/>
                      <a:r>
                        <a:rPr kumimoji="1" lang="ja-JP" altLang="en-US" sz="1600">
                          <a:solidFill>
                            <a:schemeClr val="tx1">
                              <a:lumMod val="65000"/>
                              <a:lumOff val="35000"/>
                            </a:schemeClr>
                          </a:solidFill>
                          <a:latin typeface="+mn-ea"/>
                          <a:ea typeface="+mn-ea"/>
                        </a:rPr>
                        <a:t>単価</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600" dirty="0">
                          <a:solidFill>
                            <a:schemeClr val="tx1">
                              <a:lumMod val="65000"/>
                              <a:lumOff val="35000"/>
                            </a:schemeClr>
                          </a:solidFill>
                          <a:latin typeface="+mn-ea"/>
                          <a:ea typeface="+mn-ea"/>
                        </a:rPr>
                        <a:t>0.59</a:t>
                      </a:r>
                      <a:r>
                        <a:rPr kumimoji="1" lang="ja-JP" altLang="en-US" sz="1600" dirty="0">
                          <a:solidFill>
                            <a:schemeClr val="tx1">
                              <a:lumMod val="65000"/>
                              <a:lumOff val="35000"/>
                            </a:schemeClr>
                          </a:solidFill>
                          <a:latin typeface="+mn-ea"/>
                          <a:ea typeface="+mn-ea"/>
                        </a:rPr>
                        <a:t>円</a:t>
                      </a:r>
                      <a:endParaRPr kumimoji="1" lang="en-US" altLang="ja-JP" sz="1600" dirty="0">
                        <a:solidFill>
                          <a:schemeClr val="tx1">
                            <a:lumMod val="65000"/>
                            <a:lumOff val="35000"/>
                          </a:schemeClr>
                        </a:solidFill>
                        <a:latin typeface="+mn-ea"/>
                        <a:ea typeface="+mn-ea"/>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600" dirty="0">
                          <a:solidFill>
                            <a:schemeClr val="tx1">
                              <a:lumMod val="65000"/>
                              <a:lumOff val="35000"/>
                            </a:schemeClr>
                          </a:solidFill>
                          <a:latin typeface="+mn-ea"/>
                          <a:ea typeface="+mn-ea"/>
                        </a:rPr>
                        <a:t>0.62</a:t>
                      </a:r>
                      <a:r>
                        <a:rPr kumimoji="1" lang="ja-JP" altLang="en-US" sz="1600" dirty="0">
                          <a:solidFill>
                            <a:schemeClr val="tx1">
                              <a:lumMod val="65000"/>
                              <a:lumOff val="35000"/>
                            </a:schemeClr>
                          </a:solidFill>
                          <a:latin typeface="+mn-ea"/>
                          <a:ea typeface="+mn-ea"/>
                        </a:rPr>
                        <a:t>円</a:t>
                      </a:r>
                      <a:endParaRPr kumimoji="1" lang="en-US" altLang="ja-JP" sz="1600" dirty="0">
                        <a:solidFill>
                          <a:schemeClr val="tx1">
                            <a:lumMod val="65000"/>
                            <a:lumOff val="35000"/>
                          </a:schemeClr>
                        </a:solidFill>
                        <a:latin typeface="+mn-ea"/>
                        <a:ea typeface="+mn-ea"/>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algn="ctr"/>
                      <a:r>
                        <a:rPr kumimoji="1" lang="en-US" altLang="ja-JP" sz="1600" dirty="0">
                          <a:solidFill>
                            <a:schemeClr val="tx1">
                              <a:lumMod val="65000"/>
                              <a:lumOff val="35000"/>
                            </a:schemeClr>
                          </a:solidFill>
                          <a:latin typeface="+mn-ea"/>
                          <a:ea typeface="+mn-ea"/>
                        </a:rPr>
                        <a:t>0.52</a:t>
                      </a:r>
                      <a:r>
                        <a:rPr kumimoji="1" lang="ja-JP" altLang="en-US" sz="1600" dirty="0">
                          <a:solidFill>
                            <a:schemeClr val="tx1">
                              <a:lumMod val="65000"/>
                              <a:lumOff val="35000"/>
                            </a:schemeClr>
                          </a:solidFill>
                          <a:latin typeface="+mn-ea"/>
                          <a:ea typeface="+mn-ea"/>
                        </a:rPr>
                        <a:t>円</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600" dirty="0">
                          <a:solidFill>
                            <a:schemeClr val="tx1">
                              <a:lumMod val="65000"/>
                              <a:lumOff val="35000"/>
                            </a:schemeClr>
                          </a:solidFill>
                          <a:latin typeface="+mn-ea"/>
                          <a:ea typeface="+mn-ea"/>
                        </a:rPr>
                        <a:t>0.52</a:t>
                      </a:r>
                      <a:r>
                        <a:rPr kumimoji="1" lang="ja-JP" altLang="en-US" sz="1600" dirty="0">
                          <a:solidFill>
                            <a:schemeClr val="tx1">
                              <a:lumMod val="65000"/>
                              <a:lumOff val="35000"/>
                            </a:schemeClr>
                          </a:solidFill>
                          <a:latin typeface="+mn-ea"/>
                          <a:ea typeface="+mn-ea"/>
                        </a:rPr>
                        <a:t>円</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600" b="0" i="0" kern="1200" dirty="0">
                          <a:solidFill>
                            <a:schemeClr val="tx1">
                              <a:lumMod val="65000"/>
                              <a:lumOff val="35000"/>
                            </a:schemeClr>
                          </a:solidFill>
                          <a:latin typeface="+mn-ea"/>
                          <a:ea typeface="+mn-ea"/>
                          <a:cs typeface="+mn-cs"/>
                        </a:rPr>
                        <a:t>0.74</a:t>
                      </a:r>
                      <a:r>
                        <a:rPr kumimoji="1" lang="ja-JP" altLang="en-US" sz="1600" b="0" i="0" kern="1200" dirty="0">
                          <a:solidFill>
                            <a:schemeClr val="tx1">
                              <a:lumMod val="65000"/>
                              <a:lumOff val="35000"/>
                            </a:schemeClr>
                          </a:solidFill>
                          <a:latin typeface="+mn-ea"/>
                          <a:ea typeface="+mn-ea"/>
                          <a:cs typeface="+mn-cs"/>
                        </a:rPr>
                        <a:t>円</a:t>
                      </a:r>
                      <a:endParaRPr kumimoji="1" lang="en-US" altLang="ja-JP" sz="1600" b="0" i="0" kern="1200" dirty="0">
                        <a:solidFill>
                          <a:schemeClr val="tx1">
                            <a:lumMod val="65000"/>
                            <a:lumOff val="35000"/>
                          </a:schemeClr>
                        </a:solidFill>
                        <a:latin typeface="+mn-ea"/>
                        <a:ea typeface="+mn-ea"/>
                        <a:cs typeface="+mn-cs"/>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600" b="0" i="0" kern="1200">
                          <a:solidFill>
                            <a:schemeClr val="tx1">
                              <a:lumMod val="65000"/>
                              <a:lumOff val="35000"/>
                            </a:schemeClr>
                          </a:solidFill>
                          <a:latin typeface="+mn-ea"/>
                          <a:ea typeface="+mn-ea"/>
                          <a:cs typeface="+mn-cs"/>
                        </a:rPr>
                        <a:t>1.42</a:t>
                      </a:r>
                      <a:r>
                        <a:rPr kumimoji="1" lang="ja-JP" altLang="en-US" sz="1600" b="0" i="0" kern="1200">
                          <a:solidFill>
                            <a:schemeClr val="tx1">
                              <a:lumMod val="65000"/>
                              <a:lumOff val="35000"/>
                            </a:schemeClr>
                          </a:solidFill>
                          <a:latin typeface="+mn-ea"/>
                          <a:ea typeface="+mn-ea"/>
                          <a:cs typeface="+mn-cs"/>
                        </a:rPr>
                        <a:t>円</a:t>
                      </a:r>
                      <a:endParaRPr kumimoji="1" lang="en-US" altLang="ja-JP" sz="1600" b="0" i="0" kern="1200">
                        <a:solidFill>
                          <a:schemeClr val="tx1">
                            <a:lumMod val="65000"/>
                            <a:lumOff val="35000"/>
                          </a:schemeClr>
                        </a:solidFill>
                        <a:latin typeface="+mn-ea"/>
                        <a:ea typeface="+mn-ea"/>
                        <a:cs typeface="+mn-cs"/>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2292115537"/>
                  </a:ext>
                </a:extLst>
              </a:tr>
              <a:tr h="349077">
                <a:tc>
                  <a:txBody>
                    <a:bodyPr/>
                    <a:lstStyle/>
                    <a:p>
                      <a:pPr algn="ctr"/>
                      <a:r>
                        <a:rPr kumimoji="1" lang="ja-JP" altLang="en-US" sz="1600">
                          <a:solidFill>
                            <a:schemeClr val="tx1">
                              <a:lumMod val="65000"/>
                              <a:lumOff val="35000"/>
                            </a:schemeClr>
                          </a:solidFill>
                          <a:latin typeface="+mn-ea"/>
                          <a:ea typeface="+mn-ea"/>
                        </a:rPr>
                        <a:t>想定</a:t>
                      </a:r>
                      <a:r>
                        <a:rPr kumimoji="1" lang="en-US" altLang="ja-JP" sz="1600" err="1">
                          <a:solidFill>
                            <a:schemeClr val="tx1">
                              <a:lumMod val="65000"/>
                              <a:lumOff val="35000"/>
                            </a:schemeClr>
                          </a:solidFill>
                          <a:latin typeface="+mn-ea"/>
                          <a:ea typeface="+mn-ea"/>
                        </a:rPr>
                        <a:t>vCTR</a:t>
                      </a:r>
                      <a:endParaRPr kumimoji="1" lang="ja-JP" altLang="en-US" sz="1600">
                        <a:solidFill>
                          <a:schemeClr val="tx1">
                            <a:lumMod val="65000"/>
                            <a:lumOff val="35000"/>
                          </a:schemeClr>
                        </a:solidFill>
                        <a:latin typeface="+mn-ea"/>
                        <a:ea typeface="+mn-ea"/>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600" dirty="0">
                          <a:solidFill>
                            <a:schemeClr val="tx1">
                              <a:lumMod val="65000"/>
                              <a:lumOff val="35000"/>
                            </a:schemeClr>
                          </a:solidFill>
                          <a:latin typeface="+mn-ea"/>
                          <a:ea typeface="+mn-ea"/>
                        </a:rPr>
                        <a:t>0.78%</a:t>
                      </a:r>
                      <a:endParaRPr kumimoji="1" lang="ja-JP" altLang="en-US" sz="1600" dirty="0">
                        <a:solidFill>
                          <a:schemeClr val="tx1">
                            <a:lumMod val="65000"/>
                            <a:lumOff val="35000"/>
                          </a:schemeClr>
                        </a:solidFill>
                        <a:latin typeface="+mn-ea"/>
                        <a:ea typeface="+mn-ea"/>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600">
                          <a:solidFill>
                            <a:schemeClr val="tx1">
                              <a:lumMod val="65000"/>
                              <a:lumOff val="35000"/>
                            </a:schemeClr>
                          </a:solidFill>
                          <a:latin typeface="+mn-ea"/>
                          <a:ea typeface="+mn-ea"/>
                        </a:rPr>
                        <a:t>0.78%</a:t>
                      </a:r>
                      <a:endParaRPr kumimoji="1" lang="ja-JP" altLang="en-US" sz="1600">
                        <a:solidFill>
                          <a:schemeClr val="tx1">
                            <a:lumMod val="65000"/>
                            <a:lumOff val="35000"/>
                          </a:schemeClr>
                        </a:solidFill>
                        <a:latin typeface="+mn-ea"/>
                        <a:ea typeface="+mn-ea"/>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marL="0" algn="ctr" defTabSz="914400" rtl="0" eaLnBrk="1" latinLnBrk="0" hangingPunct="1"/>
                      <a:r>
                        <a:rPr kumimoji="1" lang="en-US" altLang="ja-JP" sz="1600" kern="1200" dirty="0">
                          <a:solidFill>
                            <a:schemeClr val="tx1">
                              <a:lumMod val="65000"/>
                              <a:lumOff val="35000"/>
                            </a:schemeClr>
                          </a:solidFill>
                          <a:latin typeface="+mn-ea"/>
                          <a:ea typeface="+mn-ea"/>
                          <a:cs typeface="+mn-cs"/>
                        </a:rPr>
                        <a:t>0.10%</a:t>
                      </a:r>
                      <a:endParaRPr kumimoji="1" lang="ja-JP" altLang="en-US" sz="1600" kern="1200" dirty="0">
                        <a:solidFill>
                          <a:schemeClr val="tx1">
                            <a:lumMod val="65000"/>
                            <a:lumOff val="35000"/>
                          </a:schemeClr>
                        </a:solidFill>
                        <a:latin typeface="+mn-ea"/>
                        <a:ea typeface="+mn-ea"/>
                        <a:cs typeface="+mn-cs"/>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600" kern="1200" dirty="0">
                          <a:solidFill>
                            <a:schemeClr val="tx1">
                              <a:lumMod val="65000"/>
                              <a:lumOff val="35000"/>
                            </a:schemeClr>
                          </a:solidFill>
                          <a:latin typeface="+mn-ea"/>
                          <a:ea typeface="+mn-ea"/>
                          <a:cs typeface="+mn-cs"/>
                        </a:rPr>
                        <a:t>0.10%</a:t>
                      </a:r>
                      <a:endParaRPr kumimoji="1" lang="ja-JP" altLang="en-US" sz="1600" kern="1200" dirty="0">
                        <a:solidFill>
                          <a:schemeClr val="tx1">
                            <a:lumMod val="65000"/>
                            <a:lumOff val="35000"/>
                          </a:schemeClr>
                        </a:solidFill>
                        <a:latin typeface="+mn-ea"/>
                        <a:ea typeface="+mn-ea"/>
                        <a:cs typeface="+mn-cs"/>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600" b="0" i="0" kern="1200" dirty="0">
                          <a:solidFill>
                            <a:schemeClr val="tx1">
                              <a:lumMod val="65000"/>
                              <a:lumOff val="35000"/>
                            </a:schemeClr>
                          </a:solidFill>
                          <a:latin typeface="+mn-ea"/>
                          <a:ea typeface="+mn-ea"/>
                          <a:cs typeface="+mn-cs"/>
                        </a:rPr>
                        <a:t>1.32% </a:t>
                      </a:r>
                      <a:r>
                        <a:rPr kumimoji="1" lang="en-US" altLang="ja-JP" sz="900" b="0" i="0" kern="1200" dirty="0">
                          <a:solidFill>
                            <a:schemeClr val="tx1">
                              <a:lumMod val="65000"/>
                              <a:lumOff val="35000"/>
                            </a:schemeClr>
                          </a:solidFill>
                          <a:latin typeface="+mn-ea"/>
                          <a:ea typeface="+mn-ea"/>
                          <a:cs typeface="+mn-cs"/>
                        </a:rPr>
                        <a:t>※1</a:t>
                      </a:r>
                      <a:endParaRPr kumimoji="1" lang="en-US" altLang="ja-JP" sz="1600" b="0" i="0" kern="1200" dirty="0">
                        <a:solidFill>
                          <a:schemeClr val="tx1">
                            <a:lumMod val="65000"/>
                            <a:lumOff val="35000"/>
                          </a:schemeClr>
                        </a:solidFill>
                        <a:latin typeface="+mn-ea"/>
                        <a:ea typeface="+mn-ea"/>
                        <a:cs typeface="+mn-cs"/>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600" b="0" i="0" kern="1200" dirty="0">
                          <a:solidFill>
                            <a:schemeClr val="tx1">
                              <a:lumMod val="65000"/>
                              <a:lumOff val="35000"/>
                            </a:schemeClr>
                          </a:solidFill>
                          <a:latin typeface="+mn-ea"/>
                          <a:ea typeface="+mn-ea"/>
                          <a:cs typeface="+mn-cs"/>
                        </a:rPr>
                        <a:t>1.02%</a:t>
                      </a:r>
                      <a:r>
                        <a:rPr kumimoji="1" lang="ja-JP" altLang="en-US" sz="1600" b="0" i="0" kern="1200" dirty="0">
                          <a:solidFill>
                            <a:schemeClr val="tx1">
                              <a:lumMod val="65000"/>
                              <a:lumOff val="35000"/>
                            </a:schemeClr>
                          </a:solidFill>
                          <a:latin typeface="+mn-ea"/>
                          <a:ea typeface="+mn-ea"/>
                          <a:cs typeface="+mn-cs"/>
                        </a:rPr>
                        <a:t> </a:t>
                      </a:r>
                      <a:r>
                        <a:rPr kumimoji="1" lang="en-US" altLang="ja-JP" sz="800" b="0" i="0" kern="1200" dirty="0">
                          <a:solidFill>
                            <a:schemeClr val="tx1">
                              <a:lumMod val="65000"/>
                              <a:lumOff val="35000"/>
                            </a:schemeClr>
                          </a:solidFill>
                          <a:latin typeface="+mn-ea"/>
                          <a:ea typeface="+mn-ea"/>
                          <a:cs typeface="+mn-cs"/>
                        </a:rPr>
                        <a:t>※1</a:t>
                      </a:r>
                      <a:endParaRPr kumimoji="1" lang="en-US" altLang="ja-JP" sz="1600" b="0" i="0" kern="1200" dirty="0">
                        <a:solidFill>
                          <a:schemeClr val="tx1">
                            <a:lumMod val="65000"/>
                            <a:lumOff val="35000"/>
                          </a:schemeClr>
                        </a:solidFill>
                        <a:latin typeface="+mn-ea"/>
                        <a:ea typeface="+mn-ea"/>
                        <a:cs typeface="+mn-cs"/>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854797899"/>
                  </a:ext>
                </a:extLst>
              </a:tr>
              <a:tr h="349077">
                <a:tc>
                  <a:txBody>
                    <a:bodyPr/>
                    <a:lstStyle/>
                    <a:p>
                      <a:pPr algn="ctr"/>
                      <a:r>
                        <a:rPr kumimoji="1" lang="ja-JP" altLang="en-US" sz="1600">
                          <a:solidFill>
                            <a:schemeClr val="tx1">
                              <a:lumMod val="65000"/>
                              <a:lumOff val="35000"/>
                            </a:schemeClr>
                          </a:solidFill>
                          <a:latin typeface="+mn-ea"/>
                          <a:ea typeface="+mn-ea"/>
                        </a:rPr>
                        <a:t>想定</a:t>
                      </a:r>
                      <a:r>
                        <a:rPr kumimoji="1" lang="en-US" altLang="ja-JP" sz="1600" err="1">
                          <a:solidFill>
                            <a:schemeClr val="tx1">
                              <a:lumMod val="65000"/>
                              <a:lumOff val="35000"/>
                            </a:schemeClr>
                          </a:solidFill>
                          <a:latin typeface="+mn-ea"/>
                          <a:ea typeface="+mn-ea"/>
                        </a:rPr>
                        <a:t>vCPC</a:t>
                      </a:r>
                      <a:endParaRPr kumimoji="1" lang="ja-JP" altLang="en-US" sz="1600">
                        <a:solidFill>
                          <a:schemeClr val="tx1">
                            <a:lumMod val="65000"/>
                            <a:lumOff val="35000"/>
                          </a:schemeClr>
                        </a:solidFill>
                        <a:latin typeface="+mn-ea"/>
                        <a:ea typeface="+mn-ea"/>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algn="ctr"/>
                      <a:r>
                        <a:rPr kumimoji="1" lang="en-US" altLang="ja-JP" sz="1600" dirty="0">
                          <a:solidFill>
                            <a:schemeClr val="tx1">
                              <a:lumMod val="65000"/>
                              <a:lumOff val="35000"/>
                            </a:schemeClr>
                          </a:solidFill>
                          <a:latin typeface="+mn-ea"/>
                          <a:ea typeface="+mn-ea"/>
                        </a:rPr>
                        <a:t>76</a:t>
                      </a:r>
                      <a:r>
                        <a:rPr kumimoji="1" lang="ja-JP" altLang="en-US" sz="1600" dirty="0">
                          <a:solidFill>
                            <a:schemeClr val="tx1">
                              <a:lumMod val="65000"/>
                              <a:lumOff val="35000"/>
                            </a:schemeClr>
                          </a:solidFill>
                          <a:latin typeface="+mn-ea"/>
                          <a:ea typeface="+mn-ea"/>
                        </a:rPr>
                        <a:t>円</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600" dirty="0">
                          <a:solidFill>
                            <a:schemeClr val="tx1">
                              <a:lumMod val="65000"/>
                              <a:lumOff val="35000"/>
                            </a:schemeClr>
                          </a:solidFill>
                          <a:latin typeface="+mn-ea"/>
                          <a:ea typeface="+mn-ea"/>
                        </a:rPr>
                        <a:t>80</a:t>
                      </a:r>
                      <a:r>
                        <a:rPr kumimoji="1" lang="ja-JP" altLang="en-US" sz="1600" dirty="0">
                          <a:solidFill>
                            <a:schemeClr val="tx1">
                              <a:lumMod val="65000"/>
                              <a:lumOff val="35000"/>
                            </a:schemeClr>
                          </a:solidFill>
                          <a:latin typeface="+mn-ea"/>
                          <a:ea typeface="+mn-ea"/>
                        </a:rPr>
                        <a:t>円</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marL="0" algn="ctr" defTabSz="914400" rtl="0" eaLnBrk="1" latinLnBrk="0" hangingPunct="1"/>
                      <a:r>
                        <a:rPr kumimoji="1" lang="en-US" altLang="ja-JP" sz="1600" kern="1200" dirty="0">
                          <a:solidFill>
                            <a:schemeClr val="tx1">
                              <a:lumMod val="65000"/>
                              <a:lumOff val="35000"/>
                            </a:schemeClr>
                          </a:solidFill>
                          <a:latin typeface="+mn-ea"/>
                          <a:ea typeface="+mn-ea"/>
                          <a:cs typeface="+mn-cs"/>
                        </a:rPr>
                        <a:t>192</a:t>
                      </a:r>
                      <a:r>
                        <a:rPr kumimoji="1" lang="ja-JP" altLang="en-US" sz="1600" kern="1200" dirty="0">
                          <a:solidFill>
                            <a:schemeClr val="tx1">
                              <a:lumMod val="65000"/>
                              <a:lumOff val="35000"/>
                            </a:schemeClr>
                          </a:solidFill>
                          <a:latin typeface="+mn-ea"/>
                          <a:ea typeface="+mn-ea"/>
                          <a:cs typeface="+mn-cs"/>
                        </a:rPr>
                        <a:t>円</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marL="0" algn="ctr" defTabSz="914400" rtl="0" eaLnBrk="1" latinLnBrk="0" hangingPunct="1"/>
                      <a:r>
                        <a:rPr kumimoji="1" lang="en-US" altLang="ja-JP" sz="1600" kern="1200" dirty="0">
                          <a:solidFill>
                            <a:schemeClr val="tx1">
                              <a:lumMod val="65000"/>
                              <a:lumOff val="35000"/>
                            </a:schemeClr>
                          </a:solidFill>
                          <a:latin typeface="+mn-ea"/>
                          <a:ea typeface="+mn-ea"/>
                          <a:cs typeface="+mn-cs"/>
                        </a:rPr>
                        <a:t>188</a:t>
                      </a:r>
                      <a:r>
                        <a:rPr kumimoji="1" lang="ja-JP" altLang="en-US" sz="1600" kern="1200" dirty="0">
                          <a:solidFill>
                            <a:schemeClr val="tx1">
                              <a:lumMod val="65000"/>
                              <a:lumOff val="35000"/>
                            </a:schemeClr>
                          </a:solidFill>
                          <a:latin typeface="+mn-ea"/>
                          <a:ea typeface="+mn-ea"/>
                          <a:cs typeface="+mn-cs"/>
                        </a:rPr>
                        <a:t>円</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600" b="0" i="0" kern="1200" dirty="0">
                          <a:solidFill>
                            <a:schemeClr val="tx1">
                              <a:lumMod val="65000"/>
                              <a:lumOff val="35000"/>
                            </a:schemeClr>
                          </a:solidFill>
                          <a:latin typeface="+mn-ea"/>
                          <a:ea typeface="+mn-ea"/>
                          <a:cs typeface="+mn-cs"/>
                        </a:rPr>
                        <a:t>72</a:t>
                      </a:r>
                      <a:r>
                        <a:rPr kumimoji="1" lang="ja-JP" altLang="en-US" sz="1600" b="0" i="0" kern="1200" dirty="0">
                          <a:solidFill>
                            <a:schemeClr val="tx1">
                              <a:lumMod val="65000"/>
                              <a:lumOff val="35000"/>
                            </a:schemeClr>
                          </a:solidFill>
                          <a:latin typeface="+mn-ea"/>
                          <a:ea typeface="+mn-ea"/>
                          <a:cs typeface="+mn-cs"/>
                        </a:rPr>
                        <a:t>円 </a:t>
                      </a:r>
                      <a:r>
                        <a:rPr kumimoji="1" lang="en-US" altLang="ja-JP" sz="800" b="0" i="0" kern="1200" dirty="0">
                          <a:solidFill>
                            <a:schemeClr val="tx1">
                              <a:lumMod val="65000"/>
                              <a:lumOff val="35000"/>
                            </a:schemeClr>
                          </a:solidFill>
                          <a:latin typeface="+mn-ea"/>
                          <a:ea typeface="+mn-ea"/>
                          <a:cs typeface="+mn-cs"/>
                        </a:rPr>
                        <a:t>※1</a:t>
                      </a:r>
                      <a:endParaRPr kumimoji="1" lang="en-US" altLang="ja-JP" sz="1600" b="0" i="0" kern="1200" dirty="0">
                        <a:solidFill>
                          <a:schemeClr val="tx1">
                            <a:lumMod val="65000"/>
                            <a:lumOff val="35000"/>
                          </a:schemeClr>
                        </a:solidFill>
                        <a:latin typeface="+mn-ea"/>
                        <a:ea typeface="+mn-ea"/>
                        <a:cs typeface="+mn-cs"/>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marL="0" marR="0" lvl="0" indent="0" algn="ctr" rtl="0" eaLnBrk="1" fontAlgn="auto" latinLnBrk="0" hangingPunct="1">
                        <a:lnSpc>
                          <a:spcPct val="100000"/>
                        </a:lnSpc>
                        <a:spcBef>
                          <a:spcPts val="0"/>
                        </a:spcBef>
                        <a:spcAft>
                          <a:spcPts val="0"/>
                        </a:spcAft>
                        <a:buClrTx/>
                        <a:buSzTx/>
                        <a:buFontTx/>
                        <a:buNone/>
                      </a:pPr>
                      <a:r>
                        <a:rPr kumimoji="1" lang="en-US" altLang="ja-JP" sz="1600" b="0" i="0" dirty="0">
                          <a:solidFill>
                            <a:schemeClr val="tx1">
                              <a:lumMod val="65000"/>
                              <a:lumOff val="35000"/>
                            </a:schemeClr>
                          </a:solidFill>
                          <a:latin typeface="+mn-ea"/>
                          <a:ea typeface="+mn-ea"/>
                        </a:rPr>
                        <a:t>69</a:t>
                      </a:r>
                      <a:r>
                        <a:rPr kumimoji="1" lang="ja-JP" altLang="en-US" sz="1600" b="0" i="0" dirty="0">
                          <a:solidFill>
                            <a:schemeClr val="tx1">
                              <a:lumMod val="65000"/>
                              <a:lumOff val="35000"/>
                            </a:schemeClr>
                          </a:solidFill>
                          <a:latin typeface="+mn-ea"/>
                          <a:ea typeface="+mn-ea"/>
                        </a:rPr>
                        <a:t>円 </a:t>
                      </a:r>
                      <a:r>
                        <a:rPr kumimoji="1" lang="en-US" altLang="ja-JP" sz="900" b="0" i="0" dirty="0">
                          <a:solidFill>
                            <a:schemeClr val="tx1">
                              <a:lumMod val="65000"/>
                              <a:lumOff val="35000"/>
                            </a:schemeClr>
                          </a:solidFill>
                          <a:latin typeface="+mn-ea"/>
                          <a:ea typeface="+mn-ea"/>
                        </a:rPr>
                        <a:t>※1</a:t>
                      </a:r>
                      <a:r>
                        <a:rPr lang="en-US" altLang="ja-JP" sz="900" b="0" i="0" dirty="0">
                          <a:solidFill>
                            <a:schemeClr val="tx1">
                              <a:lumMod val="65000"/>
                              <a:lumOff val="35000"/>
                            </a:schemeClr>
                          </a:solidFill>
                          <a:latin typeface="+mn-ea"/>
                          <a:ea typeface="+mn-ea"/>
                        </a:rPr>
                        <a:t> </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995433905"/>
                  </a:ext>
                </a:extLst>
              </a:tr>
            </a:tbl>
          </a:graphicData>
        </a:graphic>
      </p:graphicFrame>
      <p:sp>
        <p:nvSpPr>
          <p:cNvPr id="8" name="テキスト ボックス 7">
            <a:extLst>
              <a:ext uri="{FF2B5EF4-FFF2-40B4-BE49-F238E27FC236}">
                <a16:creationId xmlns:a16="http://schemas.microsoft.com/office/drawing/2014/main" id="{4AEE1BDE-5440-4F09-8CED-97BA3E80D593}"/>
              </a:ext>
            </a:extLst>
          </p:cNvPr>
          <p:cNvSpPr txBox="1"/>
          <p:nvPr/>
        </p:nvSpPr>
        <p:spPr>
          <a:xfrm>
            <a:off x="6718433" y="6374057"/>
            <a:ext cx="5201184" cy="400110"/>
          </a:xfrm>
          <a:prstGeom prst="rect">
            <a:avLst/>
          </a:prstGeom>
          <a:noFill/>
        </p:spPr>
        <p:txBody>
          <a:bodyPr wrap="square">
            <a:spAutoFit/>
          </a:bodyPr>
          <a:lstStyle/>
          <a:p>
            <a:r>
              <a:rPr kumimoji="1" lang="en-US" altLang="ja-JP" sz="1000" b="0" i="0" kern="1200" dirty="0">
                <a:solidFill>
                  <a:srgbClr val="0D0D0D"/>
                </a:solidFill>
                <a:latin typeface="+mn-ea"/>
                <a:ea typeface="+mn-ea"/>
                <a:cs typeface="+mn-cs"/>
              </a:rPr>
              <a:t>※1</a:t>
            </a:r>
            <a:r>
              <a:rPr kumimoji="1" lang="ja-JP" altLang="en-US" sz="1000" b="0" i="0" kern="1200" dirty="0">
                <a:solidFill>
                  <a:srgbClr val="0D0D0D"/>
                </a:solidFill>
                <a:latin typeface="+mn-ea"/>
                <a:ea typeface="+mn-ea"/>
                <a:cs typeface="+mn-cs"/>
              </a:rPr>
              <a:t>：</a:t>
            </a:r>
            <a:r>
              <a:rPr kumimoji="1" lang="en-US" altLang="ja-JP" sz="1000" b="0" i="0" kern="1200" dirty="0">
                <a:solidFill>
                  <a:srgbClr val="0D0D0D"/>
                </a:solidFill>
                <a:latin typeface="+mn-ea"/>
                <a:ea typeface="+mn-ea"/>
                <a:cs typeface="+mn-cs"/>
              </a:rPr>
              <a:t>2025</a:t>
            </a:r>
            <a:r>
              <a:rPr kumimoji="1" lang="ja-JP" altLang="en-US" sz="1000" b="0" i="0" kern="1200" dirty="0">
                <a:solidFill>
                  <a:srgbClr val="0D0D0D"/>
                </a:solidFill>
                <a:latin typeface="+mn-ea"/>
                <a:ea typeface="+mn-ea"/>
                <a:cs typeface="+mn-cs"/>
              </a:rPr>
              <a:t>年</a:t>
            </a:r>
            <a:r>
              <a:rPr lang="en-US" altLang="ja-JP" sz="1000" dirty="0">
                <a:solidFill>
                  <a:srgbClr val="0D0D0D"/>
                </a:solidFill>
                <a:latin typeface="+mn-ea"/>
              </a:rPr>
              <a:t>1</a:t>
            </a:r>
            <a:r>
              <a:rPr kumimoji="1" lang="ja-JP" altLang="en-US" sz="1000" b="0" i="0" kern="1200" dirty="0">
                <a:solidFill>
                  <a:srgbClr val="0D0D0D"/>
                </a:solidFill>
                <a:latin typeface="+mn-ea"/>
                <a:ea typeface="+mn-ea"/>
                <a:cs typeface="+mn-cs"/>
              </a:rPr>
              <a:t>月～</a:t>
            </a:r>
            <a:r>
              <a:rPr kumimoji="1" lang="en-US" altLang="ja-JP" sz="1000" b="0" i="0" kern="1200" dirty="0">
                <a:solidFill>
                  <a:srgbClr val="0D0D0D"/>
                </a:solidFill>
                <a:latin typeface="+mn-ea"/>
                <a:cs typeface="+mn-cs"/>
              </a:rPr>
              <a:t>7</a:t>
            </a:r>
            <a:r>
              <a:rPr kumimoji="1" lang="ja-JP" altLang="en-US" sz="1000" b="0" i="0" kern="1200" dirty="0">
                <a:solidFill>
                  <a:srgbClr val="0D0D0D"/>
                </a:solidFill>
                <a:latin typeface="+mn-ea"/>
                <a:ea typeface="+mn-ea"/>
                <a:cs typeface="+mn-cs"/>
              </a:rPr>
              <a:t>月実績</a:t>
            </a:r>
            <a:endParaRPr kumimoji="1" lang="en-US" altLang="ja-JP" sz="1000" b="0" i="0" kern="1200" dirty="0">
              <a:solidFill>
                <a:srgbClr val="0D0D0D"/>
              </a:solidFill>
              <a:latin typeface="+mn-ea"/>
              <a:ea typeface="+mn-ea"/>
              <a:cs typeface="+mn-cs"/>
            </a:endParaRPr>
          </a:p>
          <a:p>
            <a:r>
              <a:rPr lang="en-US" altLang="ja-JP" sz="1000" dirty="0">
                <a:solidFill>
                  <a:srgbClr val="0D0D0D"/>
                </a:solidFill>
                <a:latin typeface="+mn-ea"/>
                <a:ea typeface="+mn-ea"/>
              </a:rPr>
              <a:t>※</a:t>
            </a:r>
            <a:r>
              <a:rPr lang="ja-JP" altLang="en-US" sz="1000" dirty="0">
                <a:solidFill>
                  <a:srgbClr val="0D0D0D"/>
                </a:solidFill>
                <a:latin typeface="+mn-ea"/>
                <a:ea typeface="+mn-ea"/>
              </a:rPr>
              <a:t>いずれも想定や平均値であり、実際にこの数値をお約束するものではありません。</a:t>
            </a:r>
            <a:endParaRPr kumimoji="1" lang="en-US" altLang="ja-JP" sz="1000" b="0" i="0" kern="1200" dirty="0">
              <a:solidFill>
                <a:srgbClr val="0D0D0D"/>
              </a:solidFill>
              <a:latin typeface="+mn-ea"/>
              <a:ea typeface="+mn-ea"/>
              <a:cs typeface="+mn-cs"/>
            </a:endParaRPr>
          </a:p>
        </p:txBody>
      </p:sp>
      <p:pic>
        <p:nvPicPr>
          <p:cNvPr id="5" name="図 4" descr="グラフィカル ユーザー インターフェイス, アプリケーション&#10;&#10;自動的に生成された説明">
            <a:extLst>
              <a:ext uri="{FF2B5EF4-FFF2-40B4-BE49-F238E27FC236}">
                <a16:creationId xmlns:a16="http://schemas.microsoft.com/office/drawing/2014/main" id="{F9E37E08-86CE-4240-CC85-79EAE111C86E}"/>
              </a:ext>
            </a:extLst>
          </p:cNvPr>
          <p:cNvPicPr>
            <a:picLocks noChangeAspect="1"/>
          </p:cNvPicPr>
          <p:nvPr/>
        </p:nvPicPr>
        <p:blipFill>
          <a:blip r:embed="rId3"/>
          <a:stretch>
            <a:fillRect/>
          </a:stretch>
        </p:blipFill>
        <p:spPr>
          <a:xfrm>
            <a:off x="2536401" y="2170989"/>
            <a:ext cx="970975" cy="801723"/>
          </a:xfrm>
          <a:prstGeom prst="rect">
            <a:avLst/>
          </a:prstGeom>
          <a:ln w="3175">
            <a:solidFill>
              <a:schemeClr val="bg1">
                <a:lumMod val="65000"/>
              </a:schemeClr>
            </a:solidFill>
          </a:ln>
        </p:spPr>
      </p:pic>
      <p:pic>
        <p:nvPicPr>
          <p:cNvPr id="6" name="図 5"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4649A05A-7510-04BD-4F98-3AF5AC9DA6C9}"/>
              </a:ext>
            </a:extLst>
          </p:cNvPr>
          <p:cNvPicPr>
            <a:picLocks noChangeAspect="1"/>
          </p:cNvPicPr>
          <p:nvPr/>
        </p:nvPicPr>
        <p:blipFill>
          <a:blip r:embed="rId4"/>
          <a:srcRect b="20871"/>
          <a:stretch/>
        </p:blipFill>
        <p:spPr>
          <a:xfrm>
            <a:off x="2096938" y="2259872"/>
            <a:ext cx="367797" cy="712840"/>
          </a:xfrm>
          <a:prstGeom prst="rect">
            <a:avLst/>
          </a:prstGeom>
          <a:ln w="3175">
            <a:solidFill>
              <a:schemeClr val="bg1">
                <a:lumMod val="65000"/>
              </a:schemeClr>
            </a:solidFill>
          </a:ln>
        </p:spPr>
      </p:pic>
      <p:pic>
        <p:nvPicPr>
          <p:cNvPr id="7" name="図 6" descr="グラフィカル ユーザー インターフェイス, アプリケーション&#10;&#10;自動的に生成された説明">
            <a:extLst>
              <a:ext uri="{FF2B5EF4-FFF2-40B4-BE49-F238E27FC236}">
                <a16:creationId xmlns:a16="http://schemas.microsoft.com/office/drawing/2014/main" id="{716B54AD-0B26-04EE-B0D0-7151E2B6F236}"/>
              </a:ext>
            </a:extLst>
          </p:cNvPr>
          <p:cNvPicPr>
            <a:picLocks noChangeAspect="1"/>
          </p:cNvPicPr>
          <p:nvPr/>
        </p:nvPicPr>
        <p:blipFill>
          <a:blip r:embed="rId3"/>
          <a:stretch>
            <a:fillRect/>
          </a:stretch>
        </p:blipFill>
        <p:spPr>
          <a:xfrm>
            <a:off x="5507247" y="2133868"/>
            <a:ext cx="1078923" cy="890854"/>
          </a:xfrm>
          <a:prstGeom prst="rect">
            <a:avLst/>
          </a:prstGeom>
          <a:ln w="3175">
            <a:solidFill>
              <a:schemeClr val="bg1">
                <a:lumMod val="65000"/>
              </a:schemeClr>
            </a:solidFill>
          </a:ln>
        </p:spPr>
      </p:pic>
      <p:pic>
        <p:nvPicPr>
          <p:cNvPr id="14" name="図 13"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B90788A3-4B09-E8FE-DB5C-C1D70EF2FEB5}"/>
              </a:ext>
            </a:extLst>
          </p:cNvPr>
          <p:cNvPicPr>
            <a:picLocks noChangeAspect="1"/>
          </p:cNvPicPr>
          <p:nvPr/>
        </p:nvPicPr>
        <p:blipFill>
          <a:blip r:embed="rId4"/>
          <a:srcRect b="20871"/>
          <a:stretch/>
        </p:blipFill>
        <p:spPr>
          <a:xfrm>
            <a:off x="9014562" y="2175805"/>
            <a:ext cx="408686" cy="792089"/>
          </a:xfrm>
          <a:prstGeom prst="rect">
            <a:avLst/>
          </a:prstGeom>
          <a:ln w="3175">
            <a:solidFill>
              <a:schemeClr val="bg1">
                <a:lumMod val="65000"/>
              </a:schemeClr>
            </a:solidFill>
          </a:ln>
        </p:spPr>
      </p:pic>
      <p:pic>
        <p:nvPicPr>
          <p:cNvPr id="15" name="図 14"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60014779-5696-D0EE-C668-5477AB8EE90D}"/>
              </a:ext>
            </a:extLst>
          </p:cNvPr>
          <p:cNvPicPr>
            <a:picLocks noChangeAspect="1"/>
          </p:cNvPicPr>
          <p:nvPr/>
        </p:nvPicPr>
        <p:blipFill>
          <a:blip r:embed="rId4"/>
          <a:srcRect b="20871"/>
          <a:stretch/>
        </p:blipFill>
        <p:spPr>
          <a:xfrm>
            <a:off x="10593091" y="2183250"/>
            <a:ext cx="408686" cy="792089"/>
          </a:xfrm>
          <a:prstGeom prst="rect">
            <a:avLst/>
          </a:prstGeom>
          <a:ln w="3175">
            <a:solidFill>
              <a:schemeClr val="bg1">
                <a:lumMod val="65000"/>
              </a:schemeClr>
            </a:solidFill>
          </a:ln>
        </p:spPr>
      </p:pic>
      <p:pic>
        <p:nvPicPr>
          <p:cNvPr id="9" name="図 8" descr="グラフィカル ユーザー インターフェイス, アプリケーション&#10;&#10;自動的に生成された説明">
            <a:extLst>
              <a:ext uri="{FF2B5EF4-FFF2-40B4-BE49-F238E27FC236}">
                <a16:creationId xmlns:a16="http://schemas.microsoft.com/office/drawing/2014/main" id="{B0D097FE-637B-5829-7360-A900119D2E72}"/>
              </a:ext>
            </a:extLst>
          </p:cNvPr>
          <p:cNvPicPr>
            <a:picLocks noChangeAspect="1"/>
          </p:cNvPicPr>
          <p:nvPr/>
        </p:nvPicPr>
        <p:blipFill>
          <a:blip r:embed="rId3"/>
          <a:stretch>
            <a:fillRect/>
          </a:stretch>
        </p:blipFill>
        <p:spPr>
          <a:xfrm>
            <a:off x="7092052" y="2133868"/>
            <a:ext cx="1078923" cy="890854"/>
          </a:xfrm>
          <a:prstGeom prst="rect">
            <a:avLst/>
          </a:prstGeom>
          <a:ln w="3175">
            <a:solidFill>
              <a:schemeClr val="bg1">
                <a:lumMod val="65000"/>
              </a:schemeClr>
            </a:solidFill>
          </a:ln>
        </p:spPr>
      </p:pic>
      <p:pic>
        <p:nvPicPr>
          <p:cNvPr id="12" name="図 11" descr="グラフィカル ユーザー インターフェイス, アプリケーション&#10;&#10;自動的に生成された説明">
            <a:extLst>
              <a:ext uri="{FF2B5EF4-FFF2-40B4-BE49-F238E27FC236}">
                <a16:creationId xmlns:a16="http://schemas.microsoft.com/office/drawing/2014/main" id="{1B034B90-180B-5511-F663-9A78FF792A27}"/>
              </a:ext>
            </a:extLst>
          </p:cNvPr>
          <p:cNvPicPr>
            <a:picLocks noChangeAspect="1"/>
          </p:cNvPicPr>
          <p:nvPr/>
        </p:nvPicPr>
        <p:blipFill>
          <a:blip r:embed="rId3"/>
          <a:stretch>
            <a:fillRect/>
          </a:stretch>
        </p:blipFill>
        <p:spPr>
          <a:xfrm>
            <a:off x="4157488" y="2170989"/>
            <a:ext cx="970975" cy="801723"/>
          </a:xfrm>
          <a:prstGeom prst="rect">
            <a:avLst/>
          </a:prstGeom>
          <a:ln w="3175">
            <a:solidFill>
              <a:schemeClr val="bg1">
                <a:lumMod val="65000"/>
              </a:schemeClr>
            </a:solidFill>
          </a:ln>
        </p:spPr>
      </p:pic>
      <p:pic>
        <p:nvPicPr>
          <p:cNvPr id="13" name="図 12"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05F3D8E5-8B76-6070-8C8C-1DBF64A72F4F}"/>
              </a:ext>
            </a:extLst>
          </p:cNvPr>
          <p:cNvPicPr>
            <a:picLocks noChangeAspect="1"/>
          </p:cNvPicPr>
          <p:nvPr/>
        </p:nvPicPr>
        <p:blipFill>
          <a:blip r:embed="rId4"/>
          <a:srcRect b="20871"/>
          <a:stretch/>
        </p:blipFill>
        <p:spPr>
          <a:xfrm>
            <a:off x="3718025" y="2259872"/>
            <a:ext cx="367797" cy="712840"/>
          </a:xfrm>
          <a:prstGeom prst="rect">
            <a:avLst/>
          </a:prstGeom>
          <a:ln w="3175">
            <a:solidFill>
              <a:schemeClr val="bg1">
                <a:lumMod val="65000"/>
              </a:schemeClr>
            </a:solidFill>
          </a:ln>
        </p:spPr>
      </p:pic>
    </p:spTree>
    <p:extLst>
      <p:ext uri="{BB962C8B-B14F-4D97-AF65-F5344CB8AC3E}">
        <p14:creationId xmlns:p14="http://schemas.microsoft.com/office/powerpoint/2010/main" val="400063678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754ABF4C-609D-8907-2C30-2F25F6CDA514}"/>
              </a:ext>
            </a:extLst>
          </p:cNvPr>
          <p:cNvSpPr>
            <a:spLocks noGrp="1"/>
          </p:cNvSpPr>
          <p:nvPr>
            <p:ph type="body" sz="quarter" idx="11"/>
          </p:nvPr>
        </p:nvSpPr>
        <p:spPr/>
        <p:txBody>
          <a:bodyPr/>
          <a:lstStyle/>
          <a:p>
            <a:r>
              <a:rPr kumimoji="1" lang="ja-JP" altLang="en-US" sz="4400" dirty="0">
                <a:latin typeface="+mj-ea"/>
                <a:ea typeface="+mj-ea"/>
              </a:rPr>
              <a:t>活用イメージ</a:t>
            </a:r>
          </a:p>
          <a:p>
            <a:endParaRPr lang="ja-JP" altLang="en-US" dirty="0"/>
          </a:p>
        </p:txBody>
      </p:sp>
    </p:spTree>
    <p:extLst>
      <p:ext uri="{BB962C8B-B14F-4D97-AF65-F5344CB8AC3E}">
        <p14:creationId xmlns:p14="http://schemas.microsoft.com/office/powerpoint/2010/main" val="194617699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28E1200-2C95-031E-1E84-740BF552F593}"/>
              </a:ext>
            </a:extLst>
          </p:cNvPr>
          <p:cNvSpPr>
            <a:spLocks noGrp="1"/>
          </p:cNvSpPr>
          <p:nvPr>
            <p:ph type="ctrTitle"/>
          </p:nvPr>
        </p:nvSpPr>
        <p:spPr>
          <a:xfrm>
            <a:off x="587376" y="583184"/>
            <a:ext cx="11459844" cy="564262"/>
          </a:xfrm>
        </p:spPr>
        <p:txBody>
          <a:bodyPr/>
          <a:lstStyle/>
          <a:p>
            <a:r>
              <a:rPr kumimoji="1" lang="en-US" altLang="ja-JP" dirty="0"/>
              <a:t>Yahoo! JAPAN</a:t>
            </a:r>
            <a:r>
              <a:rPr kumimoji="1" lang="ja-JP" altLang="en-US" dirty="0"/>
              <a:t>トップページ　トピックス</a:t>
            </a:r>
            <a:r>
              <a:rPr kumimoji="1" lang="en-US" altLang="ja-JP" dirty="0"/>
              <a:t>PR</a:t>
            </a:r>
            <a:r>
              <a:rPr kumimoji="1" lang="ja-JP" altLang="en-US" dirty="0"/>
              <a:t>　活用イメージ</a:t>
            </a:r>
            <a:br>
              <a:rPr kumimoji="1" lang="ja-JP" altLang="en-US" dirty="0"/>
            </a:br>
            <a:endParaRPr kumimoji="1" lang="ja-JP" altLang="en-US" dirty="0"/>
          </a:p>
        </p:txBody>
      </p:sp>
      <p:sp>
        <p:nvSpPr>
          <p:cNvPr id="19" name="正方形/長方形 18">
            <a:extLst>
              <a:ext uri="{FF2B5EF4-FFF2-40B4-BE49-F238E27FC236}">
                <a16:creationId xmlns:a16="http://schemas.microsoft.com/office/drawing/2014/main" id="{C51C7DAB-3ED1-813B-BEED-2C26C79C2000}"/>
              </a:ext>
            </a:extLst>
          </p:cNvPr>
          <p:cNvSpPr/>
          <p:nvPr/>
        </p:nvSpPr>
        <p:spPr>
          <a:xfrm>
            <a:off x="587374" y="4556747"/>
            <a:ext cx="10980738" cy="1717053"/>
          </a:xfrm>
          <a:prstGeom prst="rect">
            <a:avLst/>
          </a:prstGeom>
          <a:solidFill>
            <a:srgbClr val="F5F5F5"/>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20" name="正方形/長方形 19">
            <a:extLst>
              <a:ext uri="{FF2B5EF4-FFF2-40B4-BE49-F238E27FC236}">
                <a16:creationId xmlns:a16="http://schemas.microsoft.com/office/drawing/2014/main" id="{F1A34E44-B8A4-753F-889A-BDCDBD2588F4}"/>
              </a:ext>
            </a:extLst>
          </p:cNvPr>
          <p:cNvSpPr/>
          <p:nvPr/>
        </p:nvSpPr>
        <p:spPr>
          <a:xfrm>
            <a:off x="587374" y="2859510"/>
            <a:ext cx="10980738" cy="1631060"/>
          </a:xfrm>
          <a:prstGeom prst="rect">
            <a:avLst/>
          </a:prstGeom>
          <a:solidFill>
            <a:srgbClr val="F5F5F5"/>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21" name="正方形/長方形 20">
            <a:extLst>
              <a:ext uri="{FF2B5EF4-FFF2-40B4-BE49-F238E27FC236}">
                <a16:creationId xmlns:a16="http://schemas.microsoft.com/office/drawing/2014/main" id="{938CED69-2ACA-2356-7ECB-5072CACF2D69}"/>
              </a:ext>
            </a:extLst>
          </p:cNvPr>
          <p:cNvSpPr/>
          <p:nvPr/>
        </p:nvSpPr>
        <p:spPr>
          <a:xfrm>
            <a:off x="587375" y="1147446"/>
            <a:ext cx="10980738" cy="1640779"/>
          </a:xfrm>
          <a:prstGeom prst="rect">
            <a:avLst/>
          </a:prstGeom>
          <a:solidFill>
            <a:srgbClr val="F5F5F5"/>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pic>
        <p:nvPicPr>
          <p:cNvPr id="22" name="図 21" descr="テキスト, 手紙&#10;&#10;自動的に生成された説明">
            <a:extLst>
              <a:ext uri="{FF2B5EF4-FFF2-40B4-BE49-F238E27FC236}">
                <a16:creationId xmlns:a16="http://schemas.microsoft.com/office/drawing/2014/main" id="{947D216E-E679-C91D-D0EF-9EB89263CC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98649" y="1996059"/>
            <a:ext cx="3183252" cy="773920"/>
          </a:xfrm>
          <a:prstGeom prst="rect">
            <a:avLst/>
          </a:prstGeom>
        </p:spPr>
      </p:pic>
      <p:sp>
        <p:nvSpPr>
          <p:cNvPr id="23" name="テキスト ボックス 22">
            <a:extLst>
              <a:ext uri="{FF2B5EF4-FFF2-40B4-BE49-F238E27FC236}">
                <a16:creationId xmlns:a16="http://schemas.microsoft.com/office/drawing/2014/main" id="{32DE27DC-B06E-F59A-347F-97E74C9F5B26}"/>
              </a:ext>
            </a:extLst>
          </p:cNvPr>
          <p:cNvSpPr txBox="1"/>
          <p:nvPr/>
        </p:nvSpPr>
        <p:spPr>
          <a:xfrm>
            <a:off x="6310101" y="1469298"/>
            <a:ext cx="4729461" cy="1077218"/>
          </a:xfrm>
          <a:prstGeom prst="rect">
            <a:avLst/>
          </a:prstGeom>
          <a:noFill/>
        </p:spPr>
        <p:txBody>
          <a:bodyPr wrap="square" rtlCol="0">
            <a:spAutoFit/>
          </a:bodyPr>
          <a:lstStyle/>
          <a:p>
            <a:pPr marL="285750" indent="-285750" eaLnBrk="1" fontAlgn="auto" hangingPunct="1">
              <a:spcBef>
                <a:spcPts val="0"/>
              </a:spcBef>
              <a:spcAft>
                <a:spcPts val="0"/>
              </a:spcAft>
              <a:buFont typeface="Arial" panose="020B0604020202020204" pitchFamily="34" charset="0"/>
              <a:buChar char="•"/>
            </a:pPr>
            <a:r>
              <a:rPr lang="ja-JP" altLang="en-US" sz="1600" dirty="0">
                <a:solidFill>
                  <a:srgbClr val="545454"/>
                </a:solidFill>
                <a:latin typeface="Calibri" panose="020F0502020204030204"/>
                <a:ea typeface="メイリオ" panose="020B0604030504040204" pitchFamily="50" charset="-128"/>
              </a:rPr>
              <a:t>新商品発売日での話題醸成</a:t>
            </a:r>
            <a:endParaRPr lang="en-US" altLang="ja-JP" sz="1600" dirty="0">
              <a:solidFill>
                <a:srgbClr val="545454"/>
              </a:solidFill>
              <a:latin typeface="Calibri" panose="020F0502020204030204"/>
              <a:ea typeface="メイリオ" panose="020B0604030504040204" pitchFamily="50" charset="-128"/>
            </a:endParaRPr>
          </a:p>
          <a:p>
            <a:pPr marL="285750" indent="-285750" eaLnBrk="1" fontAlgn="auto" hangingPunct="1">
              <a:spcBef>
                <a:spcPts val="0"/>
              </a:spcBef>
              <a:spcAft>
                <a:spcPts val="0"/>
              </a:spcAft>
              <a:buFont typeface="Arial" panose="020B0604020202020204" pitchFamily="34" charset="0"/>
              <a:buChar char="•"/>
            </a:pPr>
            <a:r>
              <a:rPr lang="ja-JP" altLang="en-US" sz="1600" dirty="0">
                <a:solidFill>
                  <a:srgbClr val="545454"/>
                </a:solidFill>
                <a:latin typeface="Calibri" panose="020F0502020204030204"/>
                <a:ea typeface="メイリオ" panose="020B0604030504040204" pitchFamily="50" charset="-128"/>
              </a:rPr>
              <a:t>ブランド刷新の発信</a:t>
            </a:r>
            <a:endParaRPr lang="en-US" altLang="ja-JP" sz="1600" dirty="0">
              <a:solidFill>
                <a:srgbClr val="545454"/>
              </a:solidFill>
              <a:latin typeface="Calibri" panose="020F0502020204030204"/>
              <a:ea typeface="メイリオ" panose="020B0604030504040204" pitchFamily="50" charset="-128"/>
            </a:endParaRPr>
          </a:p>
          <a:p>
            <a:pPr marL="285750" indent="-285750" eaLnBrk="1" fontAlgn="auto" hangingPunct="1">
              <a:spcBef>
                <a:spcPts val="0"/>
              </a:spcBef>
              <a:spcAft>
                <a:spcPts val="0"/>
              </a:spcAft>
              <a:buFont typeface="Arial" panose="020B0604020202020204" pitchFamily="34" charset="0"/>
              <a:buChar char="•"/>
            </a:pPr>
            <a:endParaRPr lang="en-US" altLang="ja-JP" sz="1600" dirty="0">
              <a:solidFill>
                <a:srgbClr val="545454"/>
              </a:solidFill>
              <a:latin typeface="Calibri" panose="020F0502020204030204"/>
              <a:ea typeface="メイリオ" panose="020B0604030504040204" pitchFamily="50" charset="-128"/>
            </a:endParaRPr>
          </a:p>
          <a:p>
            <a:pPr eaLnBrk="1" fontAlgn="auto" hangingPunct="1">
              <a:spcBef>
                <a:spcPts val="0"/>
              </a:spcBef>
              <a:spcAft>
                <a:spcPts val="0"/>
              </a:spcAft>
            </a:pPr>
            <a:r>
              <a:rPr lang="ja-JP" altLang="en-US" sz="1600" dirty="0">
                <a:solidFill>
                  <a:srgbClr val="545454"/>
                </a:solidFill>
                <a:latin typeface="Calibri" panose="020F0502020204030204"/>
                <a:ea typeface="メイリオ" panose="020B0604030504040204" pitchFamily="50" charset="-128"/>
              </a:rPr>
              <a:t>新商品の立ち上げ時に狙ったタイミングで</a:t>
            </a:r>
            <a:r>
              <a:rPr lang="en-US" altLang="ja-JP" sz="1600" dirty="0">
                <a:solidFill>
                  <a:srgbClr val="545454"/>
                </a:solidFill>
                <a:latin typeface="Calibri" panose="020F0502020204030204"/>
                <a:ea typeface="メイリオ" panose="020B0604030504040204" pitchFamily="50" charset="-128"/>
              </a:rPr>
              <a:t>PR</a:t>
            </a:r>
            <a:r>
              <a:rPr lang="ja-JP" altLang="en-US" sz="1600" dirty="0">
                <a:solidFill>
                  <a:srgbClr val="545454"/>
                </a:solidFill>
                <a:latin typeface="Calibri" panose="020F0502020204030204"/>
                <a:ea typeface="メイリオ" panose="020B0604030504040204" pitchFamily="50" charset="-128"/>
              </a:rPr>
              <a:t>可能</a:t>
            </a:r>
            <a:endParaRPr lang="en-US" altLang="ja-JP" sz="1600" dirty="0">
              <a:solidFill>
                <a:srgbClr val="545454"/>
              </a:solidFill>
              <a:latin typeface="Calibri" panose="020F0502020204030204"/>
              <a:ea typeface="メイリオ" panose="020B0604030504040204" pitchFamily="50" charset="-128"/>
            </a:endParaRPr>
          </a:p>
        </p:txBody>
      </p:sp>
      <p:pic>
        <p:nvPicPr>
          <p:cNvPr id="24" name="図 23" descr="テキスト, 手紙&#10;&#10;自動的に生成された説明">
            <a:extLst>
              <a:ext uri="{FF2B5EF4-FFF2-40B4-BE49-F238E27FC236}">
                <a16:creationId xmlns:a16="http://schemas.microsoft.com/office/drawing/2014/main" id="{A9E6E788-A44D-3935-CD5C-2438C4F0971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98649" y="1187477"/>
            <a:ext cx="3183252" cy="773920"/>
          </a:xfrm>
          <a:prstGeom prst="rect">
            <a:avLst/>
          </a:prstGeom>
        </p:spPr>
      </p:pic>
      <p:pic>
        <p:nvPicPr>
          <p:cNvPr id="25" name="図 24" descr="テキスト, 手紙&#10;&#10;自動的に生成された説明">
            <a:extLst>
              <a:ext uri="{FF2B5EF4-FFF2-40B4-BE49-F238E27FC236}">
                <a16:creationId xmlns:a16="http://schemas.microsoft.com/office/drawing/2014/main" id="{BC4A728F-4515-D073-4A29-EA350F67578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98649" y="3686585"/>
            <a:ext cx="3179636" cy="773041"/>
          </a:xfrm>
          <a:prstGeom prst="rect">
            <a:avLst/>
          </a:prstGeom>
        </p:spPr>
      </p:pic>
      <p:pic>
        <p:nvPicPr>
          <p:cNvPr id="26" name="図 25" descr="テキスト, 手紙&#10;&#10;自動的に生成された説明">
            <a:extLst>
              <a:ext uri="{FF2B5EF4-FFF2-40B4-BE49-F238E27FC236}">
                <a16:creationId xmlns:a16="http://schemas.microsoft.com/office/drawing/2014/main" id="{7BDB91DB-49CC-97EE-51E5-5C8DAA2CD33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98650" y="2886821"/>
            <a:ext cx="3179635" cy="773041"/>
          </a:xfrm>
          <a:prstGeom prst="rect">
            <a:avLst/>
          </a:prstGeom>
        </p:spPr>
      </p:pic>
      <p:pic>
        <p:nvPicPr>
          <p:cNvPr id="27" name="図 26" descr="テキスト, 手紙&#10;&#10;自動的に生成された説明">
            <a:extLst>
              <a:ext uri="{FF2B5EF4-FFF2-40B4-BE49-F238E27FC236}">
                <a16:creationId xmlns:a16="http://schemas.microsoft.com/office/drawing/2014/main" id="{83A6D990-12CD-ADA6-0C27-81E4139075A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698645" y="5428794"/>
            <a:ext cx="3179640" cy="773042"/>
          </a:xfrm>
          <a:prstGeom prst="rect">
            <a:avLst/>
          </a:prstGeom>
        </p:spPr>
      </p:pic>
      <p:pic>
        <p:nvPicPr>
          <p:cNvPr id="28" name="図 27" descr="テキスト, 手紙&#10;&#10;自動的に生成された説明">
            <a:extLst>
              <a:ext uri="{FF2B5EF4-FFF2-40B4-BE49-F238E27FC236}">
                <a16:creationId xmlns:a16="http://schemas.microsoft.com/office/drawing/2014/main" id="{B0504BF4-9047-24C4-995E-4F4BF7871E9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698645" y="4622752"/>
            <a:ext cx="3179640" cy="773042"/>
          </a:xfrm>
          <a:prstGeom prst="rect">
            <a:avLst/>
          </a:prstGeom>
        </p:spPr>
      </p:pic>
      <p:sp>
        <p:nvSpPr>
          <p:cNvPr id="29" name="テキスト ボックス 28">
            <a:extLst>
              <a:ext uri="{FF2B5EF4-FFF2-40B4-BE49-F238E27FC236}">
                <a16:creationId xmlns:a16="http://schemas.microsoft.com/office/drawing/2014/main" id="{245FB6CB-9840-A032-70B1-0EC15B0F60A0}"/>
              </a:ext>
            </a:extLst>
          </p:cNvPr>
          <p:cNvSpPr txBox="1"/>
          <p:nvPr/>
        </p:nvSpPr>
        <p:spPr>
          <a:xfrm>
            <a:off x="6358468" y="2920910"/>
            <a:ext cx="5209644" cy="1569660"/>
          </a:xfrm>
          <a:prstGeom prst="rect">
            <a:avLst/>
          </a:prstGeom>
          <a:noFill/>
        </p:spPr>
        <p:txBody>
          <a:bodyPr wrap="square">
            <a:spAutoFit/>
          </a:bodyPr>
          <a:lstStyle/>
          <a:p>
            <a:pPr marL="285750" indent="-285750" eaLnBrk="1" fontAlgn="auto" hangingPunct="1">
              <a:spcBef>
                <a:spcPts val="0"/>
              </a:spcBef>
              <a:spcAft>
                <a:spcPts val="0"/>
              </a:spcAft>
              <a:buFont typeface="Arial" panose="020B0604020202020204" pitchFamily="34" charset="0"/>
              <a:buChar char="•"/>
            </a:pPr>
            <a:r>
              <a:rPr lang="en-US" altLang="ja-JP" sz="1600" dirty="0">
                <a:solidFill>
                  <a:srgbClr val="545454"/>
                </a:solidFill>
                <a:latin typeface="Calibri" panose="020F0502020204030204"/>
                <a:ea typeface="メイリオ" panose="020B0604030504040204" pitchFamily="50" charset="-128"/>
              </a:rPr>
              <a:t>『</a:t>
            </a:r>
            <a:r>
              <a:rPr lang="ja-JP" altLang="en-US" sz="1600" dirty="0">
                <a:solidFill>
                  <a:srgbClr val="545454"/>
                </a:solidFill>
                <a:latin typeface="Calibri" panose="020F0502020204030204"/>
                <a:ea typeface="メイリオ" panose="020B0604030504040204" pitchFamily="50" charset="-128"/>
              </a:rPr>
              <a:t>〇月〇日は○○の日</a:t>
            </a:r>
            <a:r>
              <a:rPr lang="en-US" altLang="ja-JP" sz="1600" dirty="0">
                <a:solidFill>
                  <a:srgbClr val="545454"/>
                </a:solidFill>
                <a:latin typeface="Calibri" panose="020F0502020204030204"/>
                <a:ea typeface="メイリオ" panose="020B0604030504040204" pitchFamily="50" charset="-128"/>
              </a:rPr>
              <a:t>』</a:t>
            </a:r>
          </a:p>
          <a:p>
            <a:pPr marL="285750" indent="-285750" eaLnBrk="1" fontAlgn="auto" hangingPunct="1">
              <a:spcBef>
                <a:spcPts val="0"/>
              </a:spcBef>
              <a:spcAft>
                <a:spcPts val="0"/>
              </a:spcAft>
              <a:buFont typeface="Arial" panose="020B0604020202020204" pitchFamily="34" charset="0"/>
              <a:buChar char="•"/>
            </a:pPr>
            <a:r>
              <a:rPr lang="ja-JP" altLang="en-US" sz="1600" dirty="0">
                <a:solidFill>
                  <a:srgbClr val="545454"/>
                </a:solidFill>
                <a:latin typeface="Calibri" panose="020F0502020204030204"/>
                <a:ea typeface="メイリオ" panose="020B0604030504040204" pitchFamily="50" charset="-128"/>
              </a:rPr>
              <a:t>クリスマスや大晦日などの年間行事</a:t>
            </a:r>
            <a:endParaRPr lang="en-US" altLang="ja-JP" sz="1600" dirty="0">
              <a:solidFill>
                <a:srgbClr val="545454"/>
              </a:solidFill>
              <a:latin typeface="Calibri" panose="020F0502020204030204"/>
              <a:ea typeface="メイリオ" panose="020B0604030504040204" pitchFamily="50" charset="-128"/>
            </a:endParaRPr>
          </a:p>
          <a:p>
            <a:pPr marL="285750" indent="-285750" eaLnBrk="1" fontAlgn="auto" hangingPunct="1">
              <a:spcBef>
                <a:spcPts val="0"/>
              </a:spcBef>
              <a:spcAft>
                <a:spcPts val="0"/>
              </a:spcAft>
              <a:buFont typeface="Arial" panose="020B0604020202020204" pitchFamily="34" charset="0"/>
              <a:buChar char="•"/>
            </a:pPr>
            <a:r>
              <a:rPr lang="ja-JP" altLang="en-US" sz="1600" dirty="0">
                <a:solidFill>
                  <a:srgbClr val="545454"/>
                </a:solidFill>
                <a:latin typeface="Calibri" panose="020F0502020204030204"/>
                <a:ea typeface="メイリオ" panose="020B0604030504040204" pitchFamily="50" charset="-128"/>
              </a:rPr>
              <a:t>スポーツイベントなどのトレンド日</a:t>
            </a:r>
            <a:endParaRPr lang="en-US" altLang="ja-JP" sz="1600" dirty="0">
              <a:solidFill>
                <a:srgbClr val="545454"/>
              </a:solidFill>
              <a:latin typeface="Calibri" panose="020F0502020204030204"/>
              <a:ea typeface="メイリオ" panose="020B0604030504040204" pitchFamily="50" charset="-128"/>
            </a:endParaRPr>
          </a:p>
          <a:p>
            <a:pPr marL="285750" indent="-285750" eaLnBrk="1" fontAlgn="auto" hangingPunct="1">
              <a:spcBef>
                <a:spcPts val="0"/>
              </a:spcBef>
              <a:spcAft>
                <a:spcPts val="0"/>
              </a:spcAft>
              <a:buFont typeface="Arial" panose="020B0604020202020204" pitchFamily="34" charset="0"/>
              <a:buChar char="•"/>
            </a:pPr>
            <a:endParaRPr lang="en-US" altLang="ja-JP" sz="1600" dirty="0">
              <a:solidFill>
                <a:srgbClr val="545454"/>
              </a:solidFill>
              <a:latin typeface="Calibri" panose="020F0502020204030204"/>
              <a:ea typeface="メイリオ" panose="020B0604030504040204" pitchFamily="50" charset="-128"/>
            </a:endParaRPr>
          </a:p>
          <a:p>
            <a:pPr eaLnBrk="1" fontAlgn="auto" hangingPunct="1">
              <a:spcBef>
                <a:spcPts val="0"/>
              </a:spcBef>
              <a:spcAft>
                <a:spcPts val="0"/>
              </a:spcAft>
            </a:pPr>
            <a:r>
              <a:rPr lang="ja-JP" altLang="en-US" sz="1600" dirty="0">
                <a:solidFill>
                  <a:srgbClr val="545454"/>
                </a:solidFill>
                <a:latin typeface="Calibri" panose="020F0502020204030204"/>
                <a:ea typeface="メイリオ" panose="020B0604030504040204" pitchFamily="50" charset="-128"/>
              </a:rPr>
              <a:t>特定日と絡めたプロモーション。全ユーザーにリーチする特性を活かして特定日の盛り上げが可能</a:t>
            </a:r>
            <a:endParaRPr lang="en-US" altLang="ja-JP" sz="1600" dirty="0">
              <a:solidFill>
                <a:srgbClr val="545454"/>
              </a:solidFill>
              <a:latin typeface="Calibri" panose="020F0502020204030204"/>
              <a:ea typeface="メイリオ" panose="020B0604030504040204" pitchFamily="50" charset="-128"/>
            </a:endParaRPr>
          </a:p>
        </p:txBody>
      </p:sp>
      <p:sp>
        <p:nvSpPr>
          <p:cNvPr id="30" name="正方形/長方形 29">
            <a:extLst>
              <a:ext uri="{FF2B5EF4-FFF2-40B4-BE49-F238E27FC236}">
                <a16:creationId xmlns:a16="http://schemas.microsoft.com/office/drawing/2014/main" id="{D9756463-C47E-993F-2F74-E747076F0FF4}"/>
              </a:ext>
            </a:extLst>
          </p:cNvPr>
          <p:cNvSpPr/>
          <p:nvPr/>
        </p:nvSpPr>
        <p:spPr>
          <a:xfrm>
            <a:off x="587375" y="1147446"/>
            <a:ext cx="1850750" cy="1633076"/>
          </a:xfrm>
          <a:prstGeom prst="rect">
            <a:avLst/>
          </a:prstGeom>
          <a:solidFill>
            <a:srgbClr val="545454"/>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800" b="1" i="0" u="none" strike="noStrike" kern="0" cap="none" spc="0" normalizeH="0" baseline="0" noProof="0" dirty="0">
                <a:ln>
                  <a:noFill/>
                </a:ln>
                <a:solidFill>
                  <a:srgbClr val="F5F5F5"/>
                </a:solidFill>
                <a:effectLst/>
                <a:uLnTx/>
                <a:uFillTx/>
                <a:latin typeface="Calibri" panose="020F0502020204030204"/>
                <a:ea typeface="メイリオ" panose="020B0604030504040204" pitchFamily="50" charset="-128"/>
                <a:cs typeface="+mn-cs"/>
              </a:rPr>
              <a:t>Case.1</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1800" b="1" i="0" u="none" strike="noStrike" kern="0" cap="none" spc="0" normalizeH="0" baseline="0" noProof="0" dirty="0">
              <a:ln>
                <a:noFill/>
              </a:ln>
              <a:solidFill>
                <a:srgbClr val="F5F5F5"/>
              </a:solidFill>
              <a:effectLst/>
              <a:uLnTx/>
              <a:uFillTx/>
              <a:latin typeface="Calibri" panose="020F0502020204030204"/>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dirty="0">
                <a:ln>
                  <a:noFill/>
                </a:ln>
                <a:solidFill>
                  <a:srgbClr val="F5F5F5"/>
                </a:solidFill>
                <a:effectLst/>
                <a:uLnTx/>
                <a:uFillTx/>
                <a:latin typeface="Calibri" panose="020F0502020204030204"/>
                <a:ea typeface="メイリオ" panose="020B0604030504040204" pitchFamily="50" charset="-128"/>
                <a:cs typeface="+mn-cs"/>
              </a:rPr>
              <a:t>新商品訴求</a:t>
            </a:r>
            <a:endParaRPr kumimoji="0" lang="en-US" altLang="ja-JP" sz="1800" b="1" i="0" u="none" strike="noStrike" kern="0" cap="none" spc="0" normalizeH="0" baseline="0" noProof="0" dirty="0">
              <a:ln>
                <a:noFill/>
              </a:ln>
              <a:solidFill>
                <a:srgbClr val="F5F5F5"/>
              </a:solidFill>
              <a:effectLst/>
              <a:uLnTx/>
              <a:uFillTx/>
              <a:latin typeface="Calibri" panose="020F0502020204030204"/>
              <a:ea typeface="メイリオ" panose="020B0604030504040204" pitchFamily="50" charset="-128"/>
              <a:cs typeface="+mn-cs"/>
            </a:endParaRPr>
          </a:p>
        </p:txBody>
      </p:sp>
      <p:sp>
        <p:nvSpPr>
          <p:cNvPr id="31" name="正方形/長方形 30">
            <a:extLst>
              <a:ext uri="{FF2B5EF4-FFF2-40B4-BE49-F238E27FC236}">
                <a16:creationId xmlns:a16="http://schemas.microsoft.com/office/drawing/2014/main" id="{861D0B6D-B3C4-4A7F-D0C5-CB4614EE35D4}"/>
              </a:ext>
            </a:extLst>
          </p:cNvPr>
          <p:cNvSpPr/>
          <p:nvPr/>
        </p:nvSpPr>
        <p:spPr>
          <a:xfrm>
            <a:off x="587374" y="2843074"/>
            <a:ext cx="1850750" cy="1633076"/>
          </a:xfrm>
          <a:prstGeom prst="rect">
            <a:avLst/>
          </a:prstGeom>
          <a:solidFill>
            <a:srgbClr val="545454"/>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800" b="1" i="0" u="none" strike="noStrike" kern="0" cap="none" spc="0" normalizeH="0" baseline="0" noProof="0" dirty="0">
                <a:ln>
                  <a:noFill/>
                </a:ln>
                <a:solidFill>
                  <a:srgbClr val="F5F5F5"/>
                </a:solidFill>
                <a:effectLst/>
                <a:uLnTx/>
                <a:uFillTx/>
                <a:latin typeface="Calibri" panose="020F0502020204030204"/>
                <a:ea typeface="メイリオ" panose="020B0604030504040204" pitchFamily="50" charset="-128"/>
                <a:cs typeface="+mn-cs"/>
              </a:rPr>
              <a:t>Case.2</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1800" b="1" i="0" u="none" strike="noStrike" kern="0" cap="none" spc="0" normalizeH="0" baseline="0" noProof="0" dirty="0">
              <a:ln>
                <a:noFill/>
              </a:ln>
              <a:solidFill>
                <a:srgbClr val="F5F5F5"/>
              </a:solidFill>
              <a:effectLst/>
              <a:uLnTx/>
              <a:uFillTx/>
              <a:latin typeface="Calibri" panose="020F0502020204030204"/>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dirty="0">
                <a:ln>
                  <a:noFill/>
                </a:ln>
                <a:solidFill>
                  <a:srgbClr val="F5F5F5"/>
                </a:solidFill>
                <a:effectLst/>
                <a:uLnTx/>
                <a:uFillTx/>
                <a:latin typeface="Calibri" panose="020F0502020204030204"/>
                <a:ea typeface="メイリオ" panose="020B0604030504040204" pitchFamily="50" charset="-128"/>
                <a:cs typeface="+mn-cs"/>
              </a:rPr>
              <a:t>特定日訴求</a:t>
            </a:r>
            <a:endParaRPr kumimoji="0" lang="en-US" altLang="ja-JP" sz="1800" b="1" i="0" u="none" strike="noStrike" kern="0" cap="none" spc="0" normalizeH="0" baseline="0" noProof="0" dirty="0">
              <a:ln>
                <a:noFill/>
              </a:ln>
              <a:solidFill>
                <a:srgbClr val="F5F5F5"/>
              </a:solidFill>
              <a:effectLst/>
              <a:uLnTx/>
              <a:uFillTx/>
              <a:latin typeface="Calibri" panose="020F0502020204030204"/>
              <a:ea typeface="メイリオ" panose="020B0604030504040204" pitchFamily="50" charset="-128"/>
              <a:cs typeface="+mn-cs"/>
            </a:endParaRPr>
          </a:p>
        </p:txBody>
      </p:sp>
      <p:sp>
        <p:nvSpPr>
          <p:cNvPr id="32" name="正方形/長方形 31">
            <a:extLst>
              <a:ext uri="{FF2B5EF4-FFF2-40B4-BE49-F238E27FC236}">
                <a16:creationId xmlns:a16="http://schemas.microsoft.com/office/drawing/2014/main" id="{6F7E1462-399B-E02E-DBD4-171AB12193EE}"/>
              </a:ext>
            </a:extLst>
          </p:cNvPr>
          <p:cNvSpPr/>
          <p:nvPr/>
        </p:nvSpPr>
        <p:spPr>
          <a:xfrm>
            <a:off x="587374" y="4540111"/>
            <a:ext cx="1850750" cy="1733689"/>
          </a:xfrm>
          <a:prstGeom prst="rect">
            <a:avLst/>
          </a:prstGeom>
          <a:solidFill>
            <a:srgbClr val="545454"/>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800" b="1" i="0" u="none" strike="noStrike" kern="0" cap="none" spc="0" normalizeH="0" baseline="0" noProof="0" dirty="0">
                <a:ln>
                  <a:noFill/>
                </a:ln>
                <a:solidFill>
                  <a:srgbClr val="F5F5F5"/>
                </a:solidFill>
                <a:effectLst/>
                <a:uLnTx/>
                <a:uFillTx/>
                <a:latin typeface="Calibri" panose="020F0502020204030204"/>
                <a:ea typeface="メイリオ" panose="020B0604030504040204" pitchFamily="50" charset="-128"/>
                <a:cs typeface="+mn-cs"/>
              </a:rPr>
              <a:t>Case.3</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1800" b="1" i="0" u="none" strike="noStrike" kern="0" cap="none" spc="0" normalizeH="0" baseline="0" noProof="0" dirty="0">
              <a:ln>
                <a:noFill/>
              </a:ln>
              <a:solidFill>
                <a:srgbClr val="F5F5F5"/>
              </a:solidFill>
              <a:effectLst/>
              <a:uLnTx/>
              <a:uFillTx/>
              <a:latin typeface="Calibri" panose="020F0502020204030204"/>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dirty="0">
                <a:ln>
                  <a:noFill/>
                </a:ln>
                <a:solidFill>
                  <a:srgbClr val="F5F5F5"/>
                </a:solidFill>
                <a:effectLst/>
                <a:uLnTx/>
                <a:uFillTx/>
                <a:latin typeface="Calibri" panose="020F0502020204030204"/>
                <a:ea typeface="メイリオ" panose="020B0604030504040204" pitchFamily="50" charset="-128"/>
                <a:cs typeface="+mn-cs"/>
              </a:rPr>
              <a:t>時事性訴求</a:t>
            </a:r>
            <a:endParaRPr kumimoji="0" lang="en-US" altLang="ja-JP" sz="1800" b="1" i="0" u="none" strike="noStrike" kern="0" cap="none" spc="0" normalizeH="0" baseline="0" noProof="0" dirty="0">
              <a:ln>
                <a:noFill/>
              </a:ln>
              <a:solidFill>
                <a:srgbClr val="F5F5F5"/>
              </a:solidFill>
              <a:effectLst/>
              <a:uLnTx/>
              <a:uFillTx/>
              <a:latin typeface="Calibri" panose="020F0502020204030204"/>
              <a:ea typeface="メイリオ" panose="020B0604030504040204" pitchFamily="50" charset="-128"/>
              <a:cs typeface="+mn-cs"/>
            </a:endParaRPr>
          </a:p>
        </p:txBody>
      </p:sp>
      <p:sp>
        <p:nvSpPr>
          <p:cNvPr id="33" name="テキスト ボックス 32">
            <a:extLst>
              <a:ext uri="{FF2B5EF4-FFF2-40B4-BE49-F238E27FC236}">
                <a16:creationId xmlns:a16="http://schemas.microsoft.com/office/drawing/2014/main" id="{022534F3-5FEA-484B-1C89-A9DE124DBEB2}"/>
              </a:ext>
            </a:extLst>
          </p:cNvPr>
          <p:cNvSpPr txBox="1"/>
          <p:nvPr/>
        </p:nvSpPr>
        <p:spPr>
          <a:xfrm>
            <a:off x="6484089" y="4726982"/>
            <a:ext cx="4729461" cy="1323439"/>
          </a:xfrm>
          <a:prstGeom prst="rect">
            <a:avLst/>
          </a:prstGeom>
          <a:noFill/>
        </p:spPr>
        <p:txBody>
          <a:bodyPr wrap="square">
            <a:spAutoFit/>
          </a:bodyPr>
          <a:lstStyle/>
          <a:p>
            <a:pPr marL="285750" indent="-285750" eaLnBrk="1" fontAlgn="auto" hangingPunct="1">
              <a:spcBef>
                <a:spcPts val="0"/>
              </a:spcBef>
              <a:spcAft>
                <a:spcPts val="0"/>
              </a:spcAft>
              <a:buFont typeface="Arial" panose="020B0604020202020204" pitchFamily="34" charset="0"/>
              <a:buChar char="•"/>
            </a:pPr>
            <a:r>
              <a:rPr lang="ja-JP" altLang="en-US" sz="1600" dirty="0">
                <a:solidFill>
                  <a:srgbClr val="545454"/>
                </a:solidFill>
                <a:latin typeface="Calibri" panose="020F0502020204030204"/>
                <a:ea typeface="メイリオ" panose="020B0604030504040204" pitchFamily="50" charset="-128"/>
              </a:rPr>
              <a:t>時事性の高いテーマ</a:t>
            </a:r>
            <a:r>
              <a:rPr lang="en-US" altLang="ja-JP" sz="1600" dirty="0">
                <a:solidFill>
                  <a:srgbClr val="545454"/>
                </a:solidFill>
                <a:latin typeface="Calibri" panose="020F0502020204030204"/>
                <a:ea typeface="メイリオ" panose="020B0604030504040204" pitchFamily="50" charset="-128"/>
              </a:rPr>
              <a:t>×</a:t>
            </a:r>
            <a:r>
              <a:rPr lang="ja-JP" altLang="en-US" sz="1600" dirty="0">
                <a:solidFill>
                  <a:srgbClr val="545454"/>
                </a:solidFill>
                <a:latin typeface="Calibri" panose="020F0502020204030204"/>
                <a:ea typeface="メイリオ" panose="020B0604030504040204" pitchFamily="50" charset="-128"/>
              </a:rPr>
              <a:t>商材</a:t>
            </a:r>
            <a:endParaRPr lang="en-US" altLang="ja-JP" sz="1600" dirty="0">
              <a:solidFill>
                <a:srgbClr val="545454"/>
              </a:solidFill>
              <a:latin typeface="Calibri" panose="020F0502020204030204"/>
              <a:ea typeface="メイリオ" panose="020B0604030504040204" pitchFamily="50" charset="-128"/>
            </a:endParaRPr>
          </a:p>
          <a:p>
            <a:pPr eaLnBrk="1" fontAlgn="auto" hangingPunct="1">
              <a:spcBef>
                <a:spcPts val="0"/>
              </a:spcBef>
              <a:spcAft>
                <a:spcPts val="0"/>
              </a:spcAft>
            </a:pPr>
            <a:endParaRPr lang="en-US" altLang="ja-JP" sz="1600" dirty="0">
              <a:solidFill>
                <a:srgbClr val="545454"/>
              </a:solidFill>
              <a:latin typeface="Calibri" panose="020F0502020204030204"/>
              <a:ea typeface="メイリオ" panose="020B0604030504040204" pitchFamily="50" charset="-128"/>
            </a:endParaRPr>
          </a:p>
          <a:p>
            <a:pPr eaLnBrk="1" fontAlgn="auto" hangingPunct="1">
              <a:spcBef>
                <a:spcPts val="0"/>
              </a:spcBef>
              <a:spcAft>
                <a:spcPts val="0"/>
              </a:spcAft>
            </a:pPr>
            <a:r>
              <a:rPr lang="ja-JP" altLang="en-US" sz="1600" dirty="0">
                <a:solidFill>
                  <a:srgbClr val="545454"/>
                </a:solidFill>
                <a:latin typeface="Calibri" panose="020F0502020204030204"/>
                <a:ea typeface="メイリオ" panose="020B0604030504040204" pitchFamily="50" charset="-128"/>
              </a:rPr>
              <a:t>時事性の高いテーマから商品説明に繋げることで、ニュースを閲覧しに来たユーザーにより自然に、</a:t>
            </a:r>
            <a:endParaRPr lang="en-US" altLang="ja-JP" sz="1600" dirty="0">
              <a:solidFill>
                <a:srgbClr val="545454"/>
              </a:solidFill>
              <a:latin typeface="Calibri" panose="020F0502020204030204"/>
              <a:ea typeface="メイリオ" panose="020B0604030504040204" pitchFamily="50" charset="-128"/>
            </a:endParaRPr>
          </a:p>
          <a:p>
            <a:pPr eaLnBrk="1" fontAlgn="auto" hangingPunct="1">
              <a:spcBef>
                <a:spcPts val="0"/>
              </a:spcBef>
              <a:spcAft>
                <a:spcPts val="0"/>
              </a:spcAft>
            </a:pPr>
            <a:r>
              <a:rPr lang="ja-JP" altLang="en-US" sz="1600" dirty="0">
                <a:solidFill>
                  <a:srgbClr val="545454"/>
                </a:solidFill>
                <a:latin typeface="Calibri" panose="020F0502020204030204"/>
                <a:ea typeface="メイリオ" panose="020B0604030504040204" pitchFamily="50" charset="-128"/>
              </a:rPr>
              <a:t>より深くアプローチが可能</a:t>
            </a:r>
            <a:endParaRPr lang="en-US" altLang="ja-JP" sz="1600" dirty="0">
              <a:solidFill>
                <a:srgbClr val="545454"/>
              </a:solidFill>
              <a:latin typeface="Calibri" panose="020F0502020204030204"/>
              <a:ea typeface="メイリオ" panose="020B0604030504040204" pitchFamily="50" charset="-128"/>
            </a:endParaRPr>
          </a:p>
        </p:txBody>
      </p:sp>
      <p:sp>
        <p:nvSpPr>
          <p:cNvPr id="3" name="テキスト ボックス 2">
            <a:extLst>
              <a:ext uri="{FF2B5EF4-FFF2-40B4-BE49-F238E27FC236}">
                <a16:creationId xmlns:a16="http://schemas.microsoft.com/office/drawing/2014/main" id="{4DD24254-14C0-7F7A-2B22-FF719D5EA01D}"/>
              </a:ext>
            </a:extLst>
          </p:cNvPr>
          <p:cNvSpPr txBox="1"/>
          <p:nvPr/>
        </p:nvSpPr>
        <p:spPr>
          <a:xfrm>
            <a:off x="2238072" y="6339805"/>
            <a:ext cx="7679342" cy="400110"/>
          </a:xfrm>
          <a:prstGeom prst="rect">
            <a:avLst/>
          </a:prstGeom>
          <a:noFill/>
        </p:spPr>
        <p:txBody>
          <a:bodyPr wrap="square" rtlCol="0">
            <a:spAutoFit/>
          </a:bodyPr>
          <a:lstStyle/>
          <a:p>
            <a:pPr algn="ctr"/>
            <a:r>
              <a:rPr lang="ja-JP" altLang="en-US" sz="1000" dirty="0">
                <a:latin typeface="+mn-ea"/>
              </a:rPr>
              <a:t>見出し・画像の作成</a:t>
            </a:r>
            <a:r>
              <a:rPr lang="en-US" altLang="ja-JP" sz="1000" dirty="0">
                <a:latin typeface="+mn-ea"/>
              </a:rPr>
              <a:t>TIPS</a:t>
            </a:r>
            <a:r>
              <a:rPr lang="ja-JP" altLang="en-US" sz="1000" dirty="0">
                <a:latin typeface="+mn-ea"/>
              </a:rPr>
              <a:t>資料もご用意しています。</a:t>
            </a:r>
            <a:endParaRPr lang="en-US" altLang="ja-JP" sz="1000" dirty="0">
              <a:latin typeface="+mn-ea"/>
            </a:endParaRPr>
          </a:p>
          <a:p>
            <a:pPr algn="ctr"/>
            <a:r>
              <a:rPr kumimoji="1" lang="en-US" altLang="ja-JP" sz="1000" dirty="0">
                <a:latin typeface="+mn-ea"/>
              </a:rPr>
              <a:t>【</a:t>
            </a:r>
            <a:r>
              <a:rPr kumimoji="1" lang="ja-JP" altLang="en-US" sz="1000" dirty="0">
                <a:latin typeface="+mn-ea"/>
              </a:rPr>
              <a:t>広告主・代理店限定</a:t>
            </a:r>
            <a:r>
              <a:rPr kumimoji="1" lang="en-US" altLang="ja-JP" sz="1000" dirty="0">
                <a:latin typeface="+mn-ea"/>
              </a:rPr>
              <a:t>】LYDA</a:t>
            </a:r>
            <a:r>
              <a:rPr kumimoji="1" lang="ja-JP" altLang="en-US" sz="1000" dirty="0">
                <a:latin typeface="+mn-ea"/>
              </a:rPr>
              <a:t>（予約型）トピックス</a:t>
            </a:r>
            <a:r>
              <a:rPr kumimoji="1" lang="en-US" altLang="ja-JP" sz="1000" dirty="0">
                <a:latin typeface="+mn-ea"/>
              </a:rPr>
              <a:t>PR </a:t>
            </a:r>
            <a:r>
              <a:rPr kumimoji="1" lang="ja-JP" altLang="en-US" sz="1000" dirty="0">
                <a:latin typeface="+mn-ea"/>
              </a:rPr>
              <a:t>見出し・画像の作成</a:t>
            </a:r>
            <a:r>
              <a:rPr kumimoji="1" lang="en-US" altLang="ja-JP" sz="1000" dirty="0">
                <a:latin typeface="+mn-ea"/>
              </a:rPr>
              <a:t>TIPS.pptx</a:t>
            </a:r>
            <a:r>
              <a:rPr kumimoji="1" lang="ja-JP" altLang="en-US" sz="1000" dirty="0">
                <a:latin typeface="+mn-ea"/>
              </a:rPr>
              <a:t>をご参考ください。</a:t>
            </a:r>
          </a:p>
        </p:txBody>
      </p:sp>
    </p:spTree>
    <p:extLst>
      <p:ext uri="{BB962C8B-B14F-4D97-AF65-F5344CB8AC3E}">
        <p14:creationId xmlns:p14="http://schemas.microsoft.com/office/powerpoint/2010/main" val="23896537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テキスト プレースホルダー 4">
            <a:extLst>
              <a:ext uri="{FF2B5EF4-FFF2-40B4-BE49-F238E27FC236}">
                <a16:creationId xmlns:a16="http://schemas.microsoft.com/office/drawing/2014/main" id="{FE60A5A5-4E52-FCF0-B68E-06DD22BAA9CD}"/>
              </a:ext>
            </a:extLst>
          </p:cNvPr>
          <p:cNvSpPr>
            <a:spLocks noGrp="1" noChangeArrowheads="1"/>
          </p:cNvSpPr>
          <p:nvPr>
            <p:ph type="body"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kumimoji="1" lang="ja-JP" altLang="en-US" dirty="0">
                <a:latin typeface="+mn-ea"/>
              </a:rPr>
              <a:t>ブランディング領域における課題</a:t>
            </a:r>
          </a:p>
        </p:txBody>
      </p:sp>
    </p:spTree>
    <p:extLst>
      <p:ext uri="{BB962C8B-B14F-4D97-AF65-F5344CB8AC3E}">
        <p14:creationId xmlns:p14="http://schemas.microsoft.com/office/powerpoint/2010/main" val="115085686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6643AE7-0CCC-144C-BEB8-726679E69E31}"/>
              </a:ext>
            </a:extLst>
          </p:cNvPr>
          <p:cNvSpPr>
            <a:spLocks noGrp="1"/>
          </p:cNvSpPr>
          <p:nvPr>
            <p:ph type="ctrTitle"/>
          </p:nvPr>
        </p:nvSpPr>
        <p:spPr/>
        <p:txBody>
          <a:bodyPr/>
          <a:lstStyle/>
          <a:p>
            <a:r>
              <a:rPr kumimoji="1" lang="en-US" altLang="ja-JP" dirty="0"/>
              <a:t>Yahoo!</a:t>
            </a:r>
            <a:r>
              <a:rPr lang="ja-JP" altLang="en-US" dirty="0"/>
              <a:t>ニュース</a:t>
            </a:r>
            <a:r>
              <a:rPr kumimoji="1" lang="ja-JP" altLang="en-US" dirty="0"/>
              <a:t>　タイアップとの連動企画</a:t>
            </a:r>
          </a:p>
        </p:txBody>
      </p:sp>
      <p:sp>
        <p:nvSpPr>
          <p:cNvPr id="3" name="テキスト プレースホルダー 2">
            <a:extLst>
              <a:ext uri="{FF2B5EF4-FFF2-40B4-BE49-F238E27FC236}">
                <a16:creationId xmlns:a16="http://schemas.microsoft.com/office/drawing/2014/main" id="{991FDA24-49CD-E80F-82F1-10655712096A}"/>
              </a:ext>
            </a:extLst>
          </p:cNvPr>
          <p:cNvSpPr>
            <a:spLocks noGrp="1"/>
          </p:cNvSpPr>
          <p:nvPr>
            <p:ph type="body" sz="quarter" idx="10"/>
          </p:nvPr>
        </p:nvSpPr>
        <p:spPr/>
        <p: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Yahoo!</a:t>
            </a: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ニュースの編集者が独自の切り口・手法でコンテンツを制作し、記事フォーマットで掲載。</a:t>
            </a:r>
            <a:endPar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よりネイティブなメディア体験により、ターゲットと広告主様との自然かつ効果的な接点を創出</a:t>
            </a:r>
            <a:endPar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p:txBody>
      </p:sp>
      <p:sp>
        <p:nvSpPr>
          <p:cNvPr id="69" name="正方形/長方形 68">
            <a:extLst>
              <a:ext uri="{FF2B5EF4-FFF2-40B4-BE49-F238E27FC236}">
                <a16:creationId xmlns:a16="http://schemas.microsoft.com/office/drawing/2014/main" id="{B4B0C431-51D6-8704-B9EB-6F2B96360ED4}"/>
              </a:ext>
            </a:extLst>
          </p:cNvPr>
          <p:cNvSpPr/>
          <p:nvPr/>
        </p:nvSpPr>
        <p:spPr>
          <a:xfrm>
            <a:off x="8330671" y="3108584"/>
            <a:ext cx="3273969" cy="316268"/>
          </a:xfrm>
          <a:prstGeom prst="rect">
            <a:avLst/>
          </a:prstGeom>
          <a:solidFill>
            <a:srgbClr val="002060"/>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70" name="正方形/長方形 69">
            <a:extLst>
              <a:ext uri="{FF2B5EF4-FFF2-40B4-BE49-F238E27FC236}">
                <a16:creationId xmlns:a16="http://schemas.microsoft.com/office/drawing/2014/main" id="{19930451-162D-E393-5C03-064ED6327CC7}"/>
              </a:ext>
            </a:extLst>
          </p:cNvPr>
          <p:cNvSpPr/>
          <p:nvPr/>
        </p:nvSpPr>
        <p:spPr>
          <a:xfrm>
            <a:off x="8330671" y="2320136"/>
            <a:ext cx="3273969" cy="461554"/>
          </a:xfrm>
          <a:prstGeom prst="rect">
            <a:avLst/>
          </a:prstGeom>
          <a:solidFill>
            <a:srgbClr val="002060"/>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grpSp>
        <p:nvGrpSpPr>
          <p:cNvPr id="71" name="グループ化 70">
            <a:extLst>
              <a:ext uri="{FF2B5EF4-FFF2-40B4-BE49-F238E27FC236}">
                <a16:creationId xmlns:a16="http://schemas.microsoft.com/office/drawing/2014/main" id="{49650514-902B-5F55-2B08-937F733C31FF}"/>
              </a:ext>
            </a:extLst>
          </p:cNvPr>
          <p:cNvGrpSpPr/>
          <p:nvPr/>
        </p:nvGrpSpPr>
        <p:grpSpPr>
          <a:xfrm>
            <a:off x="607040" y="2560584"/>
            <a:ext cx="2009819" cy="2954192"/>
            <a:chOff x="1157426" y="2551873"/>
            <a:chExt cx="2439430" cy="3585668"/>
          </a:xfrm>
        </p:grpSpPr>
        <p:pic>
          <p:nvPicPr>
            <p:cNvPr id="72" name="図 71">
              <a:extLst>
                <a:ext uri="{FF2B5EF4-FFF2-40B4-BE49-F238E27FC236}">
                  <a16:creationId xmlns:a16="http://schemas.microsoft.com/office/drawing/2014/main" id="{D78E31BA-18EE-8F78-A369-91C377C48526}"/>
                </a:ext>
              </a:extLst>
            </p:cNvPr>
            <p:cNvPicPr>
              <a:picLocks noChangeAspect="1"/>
            </p:cNvPicPr>
            <p:nvPr/>
          </p:nvPicPr>
          <p:blipFill>
            <a:blip r:embed="rId2"/>
            <a:stretch>
              <a:fillRect/>
            </a:stretch>
          </p:blipFill>
          <p:spPr>
            <a:xfrm>
              <a:off x="1157426" y="2551873"/>
              <a:ext cx="2439430" cy="3585668"/>
            </a:xfrm>
            <a:prstGeom prst="rect">
              <a:avLst/>
            </a:prstGeom>
          </p:spPr>
        </p:pic>
        <p:pic>
          <p:nvPicPr>
            <p:cNvPr id="73" name="図 72">
              <a:extLst>
                <a:ext uri="{FF2B5EF4-FFF2-40B4-BE49-F238E27FC236}">
                  <a16:creationId xmlns:a16="http://schemas.microsoft.com/office/drawing/2014/main" id="{57F89BF6-A121-80B6-5617-1C6E85571045}"/>
                </a:ext>
              </a:extLst>
            </p:cNvPr>
            <p:cNvPicPr>
              <a:picLocks noChangeAspect="1"/>
            </p:cNvPicPr>
            <p:nvPr/>
          </p:nvPicPr>
          <p:blipFill rotWithShape="1">
            <a:blip r:embed="rId3"/>
            <a:srcRect l="16173" t="13521" r="27433" b="2230"/>
            <a:stretch/>
          </p:blipFill>
          <p:spPr>
            <a:xfrm>
              <a:off x="1219200" y="5340602"/>
              <a:ext cx="452284" cy="452283"/>
            </a:xfrm>
            <a:prstGeom prst="rect">
              <a:avLst/>
            </a:prstGeom>
          </p:spPr>
        </p:pic>
        <p:sp>
          <p:nvSpPr>
            <p:cNvPr id="74" name="正方形/長方形 73">
              <a:extLst>
                <a:ext uri="{FF2B5EF4-FFF2-40B4-BE49-F238E27FC236}">
                  <a16:creationId xmlns:a16="http://schemas.microsoft.com/office/drawing/2014/main" id="{B3EBD208-A8B3-C735-C416-B6CC892D9596}"/>
                </a:ext>
              </a:extLst>
            </p:cNvPr>
            <p:cNvSpPr/>
            <p:nvPr/>
          </p:nvSpPr>
          <p:spPr>
            <a:xfrm>
              <a:off x="1689958" y="5391168"/>
              <a:ext cx="1479961" cy="324465"/>
            </a:xfrm>
            <a:prstGeom prst="rect">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75" name="テキスト ボックス 74">
              <a:extLst>
                <a:ext uri="{FF2B5EF4-FFF2-40B4-BE49-F238E27FC236}">
                  <a16:creationId xmlns:a16="http://schemas.microsoft.com/office/drawing/2014/main" id="{6DE0A786-76A1-D3AD-702B-CB1CDB4BE576}"/>
                </a:ext>
              </a:extLst>
            </p:cNvPr>
            <p:cNvSpPr txBox="1"/>
            <p:nvPr/>
          </p:nvSpPr>
          <p:spPr>
            <a:xfrm>
              <a:off x="1653924" y="5394332"/>
              <a:ext cx="1796281" cy="242818"/>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700" b="1" i="0" u="none" strike="noStrike" kern="0" cap="none" spc="0" normalizeH="0" baseline="0" noProof="0" dirty="0">
                  <a:ln>
                    <a:noFill/>
                  </a:ln>
                  <a:solidFill>
                    <a:srgbClr val="545454"/>
                  </a:solidFill>
                  <a:effectLst/>
                  <a:uLnTx/>
                  <a:uFillTx/>
                  <a:latin typeface="Calibri" panose="020F0502020204030204"/>
                  <a:ea typeface="メイリオ" panose="020B0604030504040204" pitchFamily="50" charset="-128"/>
                </a:rPr>
                <a:t>災害時の停電 クルマが電源に</a:t>
              </a:r>
            </a:p>
          </p:txBody>
        </p:sp>
        <p:sp>
          <p:nvSpPr>
            <p:cNvPr id="76" name="テキスト ボックス 75">
              <a:extLst>
                <a:ext uri="{FF2B5EF4-FFF2-40B4-BE49-F238E27FC236}">
                  <a16:creationId xmlns:a16="http://schemas.microsoft.com/office/drawing/2014/main" id="{45F6FB8B-2E82-0512-D567-A9A021A10D75}"/>
                </a:ext>
              </a:extLst>
            </p:cNvPr>
            <p:cNvSpPr txBox="1"/>
            <p:nvPr/>
          </p:nvSpPr>
          <p:spPr>
            <a:xfrm>
              <a:off x="1653925" y="5559795"/>
              <a:ext cx="1796281" cy="169277"/>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500" b="0" i="0" u="none" strike="noStrike" kern="0" cap="none" spc="0" normalizeH="0" baseline="0" noProof="0" dirty="0">
                  <a:ln>
                    <a:noFill/>
                  </a:ln>
                  <a:solidFill>
                    <a:srgbClr val="F5F5F5">
                      <a:lumMod val="50000"/>
                    </a:srgbClr>
                  </a:solidFill>
                  <a:effectLst/>
                  <a:uLnTx/>
                  <a:uFillTx/>
                  <a:latin typeface="Calibri" panose="020F0502020204030204"/>
                  <a:ea typeface="メイリオ" panose="020B0604030504040204" pitchFamily="50" charset="-128"/>
                </a:rPr>
                <a:t>○○自動車</a:t>
              </a:r>
            </a:p>
          </p:txBody>
        </p:sp>
      </p:grpSp>
      <p:sp>
        <p:nvSpPr>
          <p:cNvPr id="77" name="正方形/長方形 76">
            <a:extLst>
              <a:ext uri="{FF2B5EF4-FFF2-40B4-BE49-F238E27FC236}">
                <a16:creationId xmlns:a16="http://schemas.microsoft.com/office/drawing/2014/main" id="{E49145BA-5CF2-0D90-CF35-6E17CFE5F8E2}"/>
              </a:ext>
            </a:extLst>
          </p:cNvPr>
          <p:cNvSpPr/>
          <p:nvPr/>
        </p:nvSpPr>
        <p:spPr>
          <a:xfrm>
            <a:off x="587375" y="4797243"/>
            <a:ext cx="2018393" cy="550386"/>
          </a:xfrm>
          <a:prstGeom prst="rect">
            <a:avLst/>
          </a:prstGeom>
          <a:noFill/>
          <a:ln w="38100" cap="flat" cmpd="sng" algn="ctr">
            <a:solidFill>
              <a:srgbClr val="C0000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cxnSp>
        <p:nvCxnSpPr>
          <p:cNvPr id="78" name="直線矢印コネクタ 77">
            <a:extLst>
              <a:ext uri="{FF2B5EF4-FFF2-40B4-BE49-F238E27FC236}">
                <a16:creationId xmlns:a16="http://schemas.microsoft.com/office/drawing/2014/main" id="{602812FE-2FB7-DF99-4569-D3434492E0BA}"/>
              </a:ext>
            </a:extLst>
          </p:cNvPr>
          <p:cNvCxnSpPr>
            <a:cxnSpLocks/>
          </p:cNvCxnSpPr>
          <p:nvPr/>
        </p:nvCxnSpPr>
        <p:spPr>
          <a:xfrm>
            <a:off x="2615600" y="5161694"/>
            <a:ext cx="1900716" cy="0"/>
          </a:xfrm>
          <a:prstGeom prst="straightConnector1">
            <a:avLst/>
          </a:prstGeom>
          <a:noFill/>
          <a:ln w="38100" cap="flat" cmpd="sng" algn="ctr">
            <a:solidFill>
              <a:srgbClr val="C00000"/>
            </a:solidFill>
            <a:prstDash val="solid"/>
            <a:tailEnd type="triangle"/>
          </a:ln>
          <a:effectLst/>
        </p:spPr>
      </p:cxnSp>
      <p:sp>
        <p:nvSpPr>
          <p:cNvPr id="79" name="テキスト ボックス 78">
            <a:extLst>
              <a:ext uri="{FF2B5EF4-FFF2-40B4-BE49-F238E27FC236}">
                <a16:creationId xmlns:a16="http://schemas.microsoft.com/office/drawing/2014/main" id="{0DA0F30D-EE68-2D31-01AE-990D181A8459}"/>
              </a:ext>
            </a:extLst>
          </p:cNvPr>
          <p:cNvSpPr txBox="1"/>
          <p:nvPr/>
        </p:nvSpPr>
        <p:spPr>
          <a:xfrm>
            <a:off x="736107" y="6020900"/>
            <a:ext cx="10498712" cy="253916"/>
          </a:xfrm>
          <a:prstGeom prst="rect">
            <a:avLst/>
          </a:prstGeom>
          <a:noFill/>
        </p:spPr>
        <p:txBody>
          <a:bodyPr wrap="square">
            <a:spAutoFit/>
          </a:bodyPr>
          <a:lstStyle/>
          <a:p>
            <a:pPr algn="ctr" eaLnBrk="1" fontAlgn="auto" hangingPunct="1">
              <a:spcBef>
                <a:spcPts val="0"/>
              </a:spcBef>
              <a:spcAft>
                <a:spcPts val="0"/>
              </a:spcAft>
            </a:pPr>
            <a:r>
              <a:rPr lang="en-US" altLang="ja-JP" sz="1050" dirty="0">
                <a:solidFill>
                  <a:srgbClr val="545454"/>
                </a:solidFill>
                <a:latin typeface="メイリオ" panose="020B0604030504040204" pitchFamily="50" charset="-128"/>
                <a:ea typeface="メイリオ" panose="020B0604030504040204" pitchFamily="50" charset="-128"/>
              </a:rPr>
              <a:t>※</a:t>
            </a:r>
            <a:r>
              <a:rPr lang="ja-JP" altLang="en-US" sz="1050" dirty="0">
                <a:solidFill>
                  <a:srgbClr val="545454"/>
                </a:solidFill>
                <a:latin typeface="メイリオ" panose="020B0604030504040204" pitchFamily="50" charset="-128"/>
                <a:ea typeface="メイリオ" panose="020B0604030504040204" pitchFamily="50" charset="-128"/>
              </a:rPr>
              <a:t>制作内容により都度見積もりとなります。詳細は</a:t>
            </a:r>
            <a:r>
              <a:rPr lang="en-US" altLang="ja-JP" sz="1050" dirty="0">
                <a:solidFill>
                  <a:srgbClr val="545454"/>
                </a:solidFill>
                <a:latin typeface="メイリオ" panose="020B0604030504040204" pitchFamily="50" charset="-128"/>
                <a:ea typeface="メイリオ" panose="020B0604030504040204" pitchFamily="50" charset="-128"/>
                <a:hlinkClick r:id="rId4"/>
              </a:rPr>
              <a:t>Yahoo!</a:t>
            </a:r>
            <a:r>
              <a:rPr lang="ja-JP" altLang="en-US" sz="1050" dirty="0">
                <a:solidFill>
                  <a:srgbClr val="545454"/>
                </a:solidFill>
                <a:latin typeface="メイリオ" panose="020B0604030504040204" pitchFamily="50" charset="-128"/>
                <a:ea typeface="メイリオ" panose="020B0604030504040204" pitchFamily="50" charset="-128"/>
                <a:hlinkClick r:id="rId4"/>
              </a:rPr>
              <a:t>ニュース　タイアップのセールスシート（エージェンシーポータル）</a:t>
            </a:r>
            <a:r>
              <a:rPr lang="ja-JP" altLang="en-US" sz="1050" dirty="0">
                <a:solidFill>
                  <a:srgbClr val="545454"/>
                </a:solidFill>
                <a:latin typeface="メイリオ" panose="020B0604030504040204" pitchFamily="50" charset="-128"/>
                <a:ea typeface="メイリオ" panose="020B0604030504040204" pitchFamily="50" charset="-128"/>
              </a:rPr>
              <a:t>をご確認ください。</a:t>
            </a:r>
            <a:endParaRPr lang="ja-JP" altLang="en-US" sz="1050" dirty="0">
              <a:solidFill>
                <a:srgbClr val="545454"/>
              </a:solidFill>
              <a:latin typeface="Calibri" panose="020F0502020204030204"/>
              <a:ea typeface="メイリオ" panose="020B0604030504040204" pitchFamily="50" charset="-128"/>
            </a:endParaRPr>
          </a:p>
        </p:txBody>
      </p:sp>
      <p:pic>
        <p:nvPicPr>
          <p:cNvPr id="80" name="図 79">
            <a:extLst>
              <a:ext uri="{FF2B5EF4-FFF2-40B4-BE49-F238E27FC236}">
                <a16:creationId xmlns:a16="http://schemas.microsoft.com/office/drawing/2014/main" id="{8E7AD165-E465-82E5-E010-92672A7F30A0}"/>
              </a:ext>
            </a:extLst>
          </p:cNvPr>
          <p:cNvPicPr>
            <a:picLocks noChangeAspect="1"/>
          </p:cNvPicPr>
          <p:nvPr/>
        </p:nvPicPr>
        <p:blipFill rotWithShape="1">
          <a:blip r:embed="rId5"/>
          <a:srcRect t="-1" b="62724"/>
          <a:stretch/>
        </p:blipFill>
        <p:spPr>
          <a:xfrm>
            <a:off x="4565268" y="2221187"/>
            <a:ext cx="3346372" cy="1150373"/>
          </a:xfrm>
          <a:prstGeom prst="rect">
            <a:avLst/>
          </a:prstGeom>
        </p:spPr>
      </p:pic>
      <p:sp>
        <p:nvSpPr>
          <p:cNvPr id="81" name="正方形/長方形 80">
            <a:extLst>
              <a:ext uri="{FF2B5EF4-FFF2-40B4-BE49-F238E27FC236}">
                <a16:creationId xmlns:a16="http://schemas.microsoft.com/office/drawing/2014/main" id="{53879C7D-B633-E7B8-D25A-66AFCB72612C}"/>
              </a:ext>
            </a:extLst>
          </p:cNvPr>
          <p:cNvSpPr/>
          <p:nvPr/>
        </p:nvSpPr>
        <p:spPr>
          <a:xfrm>
            <a:off x="4842173" y="2894340"/>
            <a:ext cx="2812026" cy="324465"/>
          </a:xfrm>
          <a:prstGeom prst="rect">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82" name="テキスト ボックス 81">
            <a:extLst>
              <a:ext uri="{FF2B5EF4-FFF2-40B4-BE49-F238E27FC236}">
                <a16:creationId xmlns:a16="http://schemas.microsoft.com/office/drawing/2014/main" id="{0DD43377-2127-9B5B-188D-D7F972F719DE}"/>
              </a:ext>
            </a:extLst>
          </p:cNvPr>
          <p:cNvSpPr txBox="1"/>
          <p:nvPr/>
        </p:nvSpPr>
        <p:spPr>
          <a:xfrm>
            <a:off x="4734017" y="2885424"/>
            <a:ext cx="3106993" cy="307777"/>
          </a:xfrm>
          <a:prstGeom prst="rect">
            <a:avLst/>
          </a:prstGeom>
          <a:noFill/>
        </p:spPr>
        <p:txBody>
          <a:bodyPr wrap="square">
            <a:spAutoFit/>
          </a:bodyPr>
          <a:lstStyle/>
          <a:p>
            <a:pPr eaLnBrk="1" fontAlgn="auto" hangingPunct="1">
              <a:spcBef>
                <a:spcPts val="0"/>
              </a:spcBef>
              <a:spcAft>
                <a:spcPts val="0"/>
              </a:spcAft>
              <a:defRPr/>
            </a:pPr>
            <a:r>
              <a:rPr lang="ja-JP" altLang="ja-JP" sz="700" b="1" dirty="0">
                <a:solidFill>
                  <a:srgbClr val="545454"/>
                </a:solidFill>
                <a:latin typeface="Calibri" panose="020F0502020204030204"/>
                <a:ea typeface="メイリオ" panose="020B0604030504040204" pitchFamily="50" charset="-128"/>
              </a:rPr>
              <a:t>どこでも給電できる車は</a:t>
            </a:r>
            <a:r>
              <a:rPr lang="ja-JP" altLang="en-US" sz="700" b="1" dirty="0">
                <a:solidFill>
                  <a:srgbClr val="545454"/>
                </a:solidFill>
                <a:latin typeface="Calibri" panose="020F0502020204030204"/>
                <a:ea typeface="メイリオ" panose="020B0604030504040204" pitchFamily="50" charset="-128"/>
              </a:rPr>
              <a:t>、</a:t>
            </a:r>
            <a:r>
              <a:rPr lang="ja-JP" altLang="ja-JP" sz="700" b="1" dirty="0">
                <a:solidFill>
                  <a:srgbClr val="545454"/>
                </a:solidFill>
                <a:latin typeface="Calibri" panose="020F0502020204030204"/>
                <a:ea typeface="メイリオ" panose="020B0604030504040204" pitchFamily="50" charset="-128"/>
              </a:rPr>
              <a:t>家族や自分を救うカギ</a:t>
            </a:r>
            <a:r>
              <a:rPr lang="ja-JP" altLang="en-US" sz="700" b="1" dirty="0">
                <a:solidFill>
                  <a:srgbClr val="545454"/>
                </a:solidFill>
                <a:latin typeface="Calibri" panose="020F0502020204030204"/>
                <a:ea typeface="メイリオ" panose="020B0604030504040204" pitchFamily="50" charset="-128"/>
              </a:rPr>
              <a:t>に？災害時の停電、　もしもの時に備えること</a:t>
            </a:r>
          </a:p>
        </p:txBody>
      </p:sp>
      <p:pic>
        <p:nvPicPr>
          <p:cNvPr id="83" name="図 82">
            <a:extLst>
              <a:ext uri="{FF2B5EF4-FFF2-40B4-BE49-F238E27FC236}">
                <a16:creationId xmlns:a16="http://schemas.microsoft.com/office/drawing/2014/main" id="{199E9550-0C05-F36D-BBA7-F2751D2CB602}"/>
              </a:ext>
            </a:extLst>
          </p:cNvPr>
          <p:cNvPicPr>
            <a:picLocks noChangeAspect="1"/>
          </p:cNvPicPr>
          <p:nvPr/>
        </p:nvPicPr>
        <p:blipFill rotWithShape="1">
          <a:blip r:embed="rId3"/>
          <a:srcRect t="13378" b="398"/>
          <a:stretch/>
        </p:blipFill>
        <p:spPr>
          <a:xfrm>
            <a:off x="4864858" y="3450218"/>
            <a:ext cx="2769674" cy="1598510"/>
          </a:xfrm>
          <a:prstGeom prst="rect">
            <a:avLst/>
          </a:prstGeom>
        </p:spPr>
      </p:pic>
      <p:sp>
        <p:nvSpPr>
          <p:cNvPr id="84" name="テキスト ボックス 83">
            <a:extLst>
              <a:ext uri="{FF2B5EF4-FFF2-40B4-BE49-F238E27FC236}">
                <a16:creationId xmlns:a16="http://schemas.microsoft.com/office/drawing/2014/main" id="{4C54357B-A42D-6EC3-7468-CDE3C900D54B}"/>
              </a:ext>
            </a:extLst>
          </p:cNvPr>
          <p:cNvSpPr txBox="1"/>
          <p:nvPr/>
        </p:nvSpPr>
        <p:spPr>
          <a:xfrm>
            <a:off x="4734017" y="5156676"/>
            <a:ext cx="3106993" cy="415498"/>
          </a:xfrm>
          <a:prstGeom prst="rect">
            <a:avLst/>
          </a:prstGeom>
          <a:noFill/>
        </p:spPr>
        <p:txBody>
          <a:bodyPr wrap="square">
            <a:spAutoFit/>
          </a:bodyPr>
          <a:lstStyle/>
          <a:p>
            <a:pPr eaLnBrk="1" fontAlgn="auto" hangingPunct="1">
              <a:spcBef>
                <a:spcPts val="0"/>
              </a:spcBef>
              <a:spcAft>
                <a:spcPts val="0"/>
              </a:spcAft>
              <a:defRPr/>
            </a:pPr>
            <a:r>
              <a:rPr lang="en-US" altLang="ja-JP" sz="700" dirty="0">
                <a:solidFill>
                  <a:srgbClr val="545454"/>
                </a:solidFill>
                <a:latin typeface="Calibri" panose="020F0502020204030204"/>
                <a:ea typeface="メイリオ" panose="020B0604030504040204" pitchFamily="50" charset="-128"/>
              </a:rPr>
              <a:t>×××××××××××××××××××××××××××××××××××××××</a:t>
            </a:r>
          </a:p>
          <a:p>
            <a:pPr eaLnBrk="1" fontAlgn="auto" hangingPunct="1">
              <a:spcBef>
                <a:spcPts val="0"/>
              </a:spcBef>
              <a:spcAft>
                <a:spcPts val="0"/>
              </a:spcAft>
              <a:defRPr/>
            </a:pPr>
            <a:r>
              <a:rPr lang="en-US" altLang="ja-JP" sz="700" dirty="0">
                <a:solidFill>
                  <a:srgbClr val="545454"/>
                </a:solidFill>
                <a:latin typeface="Calibri" panose="020F0502020204030204"/>
                <a:ea typeface="メイリオ" panose="020B0604030504040204" pitchFamily="50" charset="-128"/>
              </a:rPr>
              <a:t>×××××××××××××××××××××××××××××××××××××××</a:t>
            </a:r>
            <a:endParaRPr lang="ja-JP" altLang="en-US" sz="700" dirty="0">
              <a:solidFill>
                <a:srgbClr val="545454"/>
              </a:solidFill>
              <a:latin typeface="Calibri" panose="020F0502020204030204"/>
              <a:ea typeface="メイリオ" panose="020B0604030504040204" pitchFamily="50" charset="-128"/>
            </a:endParaRPr>
          </a:p>
          <a:p>
            <a:pPr eaLnBrk="1" fontAlgn="auto" hangingPunct="1">
              <a:spcBef>
                <a:spcPts val="0"/>
              </a:spcBef>
              <a:spcAft>
                <a:spcPts val="0"/>
              </a:spcAft>
              <a:defRPr/>
            </a:pPr>
            <a:r>
              <a:rPr lang="en-US" altLang="ja-JP" sz="700" dirty="0">
                <a:solidFill>
                  <a:srgbClr val="545454"/>
                </a:solidFill>
                <a:latin typeface="Calibri" panose="020F0502020204030204"/>
                <a:ea typeface="メイリオ" panose="020B0604030504040204" pitchFamily="50" charset="-128"/>
              </a:rPr>
              <a:t>×××××××××××××××××××××××××××××××××××××××</a:t>
            </a:r>
            <a:endParaRPr lang="ja-JP" altLang="en-US" sz="700" dirty="0">
              <a:solidFill>
                <a:srgbClr val="545454"/>
              </a:solidFill>
              <a:latin typeface="Calibri" panose="020F0502020204030204"/>
              <a:ea typeface="メイリオ" panose="020B0604030504040204" pitchFamily="50" charset="-128"/>
            </a:endParaRPr>
          </a:p>
        </p:txBody>
      </p:sp>
      <p:sp>
        <p:nvSpPr>
          <p:cNvPr id="85" name="正方形/長方形 84">
            <a:extLst>
              <a:ext uri="{FF2B5EF4-FFF2-40B4-BE49-F238E27FC236}">
                <a16:creationId xmlns:a16="http://schemas.microsoft.com/office/drawing/2014/main" id="{1C4E782A-9847-71B6-F67F-B1BC336CF169}"/>
              </a:ext>
            </a:extLst>
          </p:cNvPr>
          <p:cNvSpPr/>
          <p:nvPr/>
        </p:nvSpPr>
        <p:spPr>
          <a:xfrm>
            <a:off x="4812675" y="2894340"/>
            <a:ext cx="2812026" cy="324465"/>
          </a:xfrm>
          <a:prstGeom prst="rect">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86" name="テキスト ボックス 85">
            <a:extLst>
              <a:ext uri="{FF2B5EF4-FFF2-40B4-BE49-F238E27FC236}">
                <a16:creationId xmlns:a16="http://schemas.microsoft.com/office/drawing/2014/main" id="{A9ECDC90-3EC6-DB34-19F0-6977672A19F9}"/>
              </a:ext>
            </a:extLst>
          </p:cNvPr>
          <p:cNvSpPr txBox="1"/>
          <p:nvPr/>
        </p:nvSpPr>
        <p:spPr>
          <a:xfrm>
            <a:off x="4724184" y="2850588"/>
            <a:ext cx="3106993" cy="307777"/>
          </a:xfrm>
          <a:prstGeom prst="rect">
            <a:avLst/>
          </a:prstGeom>
          <a:noFill/>
        </p:spPr>
        <p:txBody>
          <a:bodyPr wrap="square">
            <a:spAutoFit/>
          </a:bodyPr>
          <a:lstStyle/>
          <a:p>
            <a:pPr eaLnBrk="1" fontAlgn="auto" hangingPunct="1">
              <a:spcBef>
                <a:spcPts val="0"/>
              </a:spcBef>
              <a:spcAft>
                <a:spcPts val="0"/>
              </a:spcAft>
              <a:defRPr/>
            </a:pPr>
            <a:r>
              <a:rPr lang="ja-JP" altLang="ja-JP" sz="700" b="1" dirty="0">
                <a:solidFill>
                  <a:srgbClr val="545454"/>
                </a:solidFill>
                <a:latin typeface="Calibri" panose="020F0502020204030204"/>
                <a:ea typeface="メイリオ" panose="020B0604030504040204" pitchFamily="50" charset="-128"/>
              </a:rPr>
              <a:t>どこでも給電できる車は</a:t>
            </a:r>
            <a:r>
              <a:rPr lang="ja-JP" altLang="en-US" sz="700" b="1" dirty="0">
                <a:solidFill>
                  <a:srgbClr val="545454"/>
                </a:solidFill>
                <a:latin typeface="Calibri" panose="020F0502020204030204"/>
                <a:ea typeface="メイリオ" panose="020B0604030504040204" pitchFamily="50" charset="-128"/>
              </a:rPr>
              <a:t>、</a:t>
            </a:r>
            <a:r>
              <a:rPr lang="ja-JP" altLang="ja-JP" sz="700" b="1" dirty="0">
                <a:solidFill>
                  <a:srgbClr val="545454"/>
                </a:solidFill>
                <a:latin typeface="Calibri" panose="020F0502020204030204"/>
                <a:ea typeface="メイリオ" panose="020B0604030504040204" pitchFamily="50" charset="-128"/>
              </a:rPr>
              <a:t>家族や自分を救うカギ</a:t>
            </a:r>
            <a:r>
              <a:rPr lang="ja-JP" altLang="en-US" sz="700" b="1" dirty="0">
                <a:solidFill>
                  <a:srgbClr val="545454"/>
                </a:solidFill>
                <a:latin typeface="Calibri" panose="020F0502020204030204"/>
                <a:ea typeface="メイリオ" panose="020B0604030504040204" pitchFamily="50" charset="-128"/>
              </a:rPr>
              <a:t>に？災害時の停電、　もしもの時に備えること</a:t>
            </a:r>
          </a:p>
        </p:txBody>
      </p:sp>
      <p:sp>
        <p:nvSpPr>
          <p:cNvPr id="87" name="テキスト プレースホルダー 1">
            <a:extLst>
              <a:ext uri="{FF2B5EF4-FFF2-40B4-BE49-F238E27FC236}">
                <a16:creationId xmlns:a16="http://schemas.microsoft.com/office/drawing/2014/main" id="{98BC25DB-A572-C2B8-D286-6BA7A84AD3C6}"/>
              </a:ext>
            </a:extLst>
          </p:cNvPr>
          <p:cNvSpPr txBox="1">
            <a:spLocks/>
          </p:cNvSpPr>
          <p:nvPr/>
        </p:nvSpPr>
        <p:spPr>
          <a:xfrm>
            <a:off x="8486426" y="2385283"/>
            <a:ext cx="2967293" cy="614125"/>
          </a:xfrm>
          <a:prstGeom prst="rect">
            <a:avLst/>
          </a:prstGeom>
        </p:spPr>
        <p:txBody>
          <a:bodyPr wrap="none" lIns="0" tIns="0" rIns="0" bIns="0" anchor="t">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sz="1050" b="1" i="0" u="none" strike="noStrike" kern="1200" cap="none" spc="0" normalizeH="0" baseline="0" noProof="0" dirty="0">
                <a:ln>
                  <a:noFill/>
                </a:ln>
                <a:solidFill>
                  <a:srgbClr val="F5F5F5"/>
                </a:solidFill>
                <a:effectLst/>
                <a:uLnTx/>
                <a:uFillTx/>
                <a:latin typeface="Meiryo" panose="020B0604030504040204" pitchFamily="34" charset="-128"/>
                <a:ea typeface="Meiryo" panose="020B0604030504040204" pitchFamily="34" charset="-128"/>
                <a:cs typeface="+mn-cs"/>
              </a:rPr>
              <a:t>Yahoo!</a:t>
            </a:r>
            <a:r>
              <a:rPr kumimoji="1" lang="ja-JP" altLang="en-US" sz="1050" b="1" i="0" u="none" strike="noStrike" kern="1200" cap="none" spc="0" normalizeH="0" baseline="0" noProof="0" dirty="0">
                <a:ln>
                  <a:noFill/>
                </a:ln>
                <a:solidFill>
                  <a:srgbClr val="F5F5F5"/>
                </a:solidFill>
                <a:effectLst/>
                <a:uLnTx/>
                <a:uFillTx/>
                <a:latin typeface="Meiryo" panose="020B0604030504040204" pitchFamily="34" charset="-128"/>
                <a:ea typeface="Meiryo" panose="020B0604030504040204" pitchFamily="34" charset="-128"/>
                <a:cs typeface="+mn-cs"/>
              </a:rPr>
              <a:t>ニュースロゴ配下</a:t>
            </a:r>
            <a:r>
              <a:rPr kumimoji="1" lang="ja-JP" altLang="en-US" sz="1050" i="0" u="none" strike="noStrike" kern="1200" cap="none" spc="0" normalizeH="0" baseline="0" noProof="0" dirty="0">
                <a:ln>
                  <a:noFill/>
                </a:ln>
                <a:solidFill>
                  <a:srgbClr val="F5F5F5"/>
                </a:solidFill>
                <a:effectLst/>
                <a:uLnTx/>
                <a:uFillTx/>
                <a:latin typeface="Meiryo" panose="020B0604030504040204" pitchFamily="34" charset="-128"/>
                <a:ea typeface="Meiryo" panose="020B0604030504040204" pitchFamily="34" charset="-128"/>
                <a:cs typeface="+mn-cs"/>
              </a:rPr>
              <a:t>における</a:t>
            </a:r>
            <a:r>
              <a:rPr kumimoji="1" lang="ja-JP" altLang="en-US" sz="1050" b="0" i="0" u="none" strike="noStrike" kern="1200" cap="none" spc="0" normalizeH="0" baseline="0" noProof="0" dirty="0">
                <a:ln>
                  <a:noFill/>
                </a:ln>
                <a:solidFill>
                  <a:srgbClr val="F5F5F5"/>
                </a:solidFill>
                <a:effectLst/>
                <a:uLnTx/>
                <a:uFillTx/>
                <a:latin typeface="Meiryo" panose="020B0604030504040204" pitchFamily="34" charset="-128"/>
                <a:ea typeface="Meiryo" panose="020B0604030504040204" pitchFamily="34" charset="-128"/>
                <a:cs typeface="+mn-cs"/>
              </a:rPr>
              <a:t>、</a:t>
            </a:r>
            <a:r>
              <a:rPr kumimoji="1" lang="ja-JP" altLang="en-US" sz="1050" b="1" i="0" u="none" strike="noStrike" kern="1200" cap="none" spc="0" normalizeH="0" baseline="0" noProof="0" dirty="0">
                <a:ln>
                  <a:noFill/>
                </a:ln>
                <a:solidFill>
                  <a:srgbClr val="F5F5F5"/>
                </a:solidFill>
                <a:effectLst/>
                <a:uLnTx/>
                <a:uFillTx/>
                <a:latin typeface="Meiryo" panose="020B0604030504040204" pitchFamily="34" charset="-128"/>
                <a:ea typeface="Meiryo" panose="020B0604030504040204" pitchFamily="34" charset="-128"/>
                <a:cs typeface="+mn-cs"/>
              </a:rPr>
              <a:t>ネイティブ</a:t>
            </a:r>
            <a:endParaRPr kumimoji="1" lang="en-US" altLang="ja-JP" sz="1050" b="1" i="0" u="none" strike="noStrike" kern="1200" cap="none" spc="0" normalizeH="0" baseline="0" noProof="0" dirty="0">
              <a:ln>
                <a:noFill/>
              </a:ln>
              <a:solidFill>
                <a:srgbClr val="F5F5F5"/>
              </a:solidFill>
              <a:effectLst/>
              <a:uLnTx/>
              <a:uFillTx/>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050" b="1" i="0" u="none" strike="noStrike" kern="1200" cap="none" spc="0" normalizeH="0" baseline="0" noProof="0" dirty="0">
                <a:ln>
                  <a:noFill/>
                </a:ln>
                <a:solidFill>
                  <a:srgbClr val="F5F5F5"/>
                </a:solidFill>
                <a:effectLst/>
                <a:uLnTx/>
                <a:uFillTx/>
                <a:latin typeface="Meiryo" panose="020B0604030504040204" pitchFamily="34" charset="-128"/>
                <a:ea typeface="Meiryo" panose="020B0604030504040204" pitchFamily="34" charset="-128"/>
                <a:cs typeface="+mn-cs"/>
              </a:rPr>
              <a:t>な記事体裁</a:t>
            </a:r>
            <a:endParaRPr kumimoji="1" lang="en-US" altLang="ja-JP" sz="1050" b="1" i="0" u="none" strike="noStrike" kern="1200" cap="none" spc="0" normalizeH="0" baseline="0" noProof="0" dirty="0">
              <a:ln>
                <a:noFill/>
              </a:ln>
              <a:solidFill>
                <a:srgbClr val="F5F5F5"/>
              </a:solidFill>
              <a:effectLst/>
              <a:uLnTx/>
              <a:uFillTx/>
              <a:latin typeface="Meiryo" panose="020B0604030504040204" pitchFamily="34" charset="-128"/>
              <a:ea typeface="Meiryo" panose="020B0604030504040204" pitchFamily="34" charset="-128"/>
              <a:cs typeface="+mn-cs"/>
            </a:endParaRPr>
          </a:p>
        </p:txBody>
      </p:sp>
      <p:sp>
        <p:nvSpPr>
          <p:cNvPr id="88" name="左大かっこ 87">
            <a:extLst>
              <a:ext uri="{FF2B5EF4-FFF2-40B4-BE49-F238E27FC236}">
                <a16:creationId xmlns:a16="http://schemas.microsoft.com/office/drawing/2014/main" id="{A11A11AE-85B4-9BCE-6986-DA97981E2BFD}"/>
              </a:ext>
            </a:extLst>
          </p:cNvPr>
          <p:cNvSpPr/>
          <p:nvPr/>
        </p:nvSpPr>
        <p:spPr>
          <a:xfrm flipH="1">
            <a:off x="8091163" y="2190470"/>
            <a:ext cx="45719" cy="878603"/>
          </a:xfrm>
          <a:prstGeom prst="leftBracket">
            <a:avLst/>
          </a:prstGeom>
          <a:noFill/>
          <a:ln w="9525" cap="flat" cmpd="sng" algn="ctr">
            <a:solidFill>
              <a:srgbClr val="545454"/>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89" name="テキスト ボックス 88">
            <a:extLst>
              <a:ext uri="{FF2B5EF4-FFF2-40B4-BE49-F238E27FC236}">
                <a16:creationId xmlns:a16="http://schemas.microsoft.com/office/drawing/2014/main" id="{062E4FA2-752C-1AB1-86CA-3388BC3E97A2}"/>
              </a:ext>
            </a:extLst>
          </p:cNvPr>
          <p:cNvSpPr txBox="1"/>
          <p:nvPr/>
        </p:nvSpPr>
        <p:spPr>
          <a:xfrm>
            <a:off x="4768149" y="3089070"/>
            <a:ext cx="1796281" cy="169277"/>
          </a:xfrm>
          <a:prstGeom prst="rect">
            <a:avLst/>
          </a:prstGeom>
          <a:noFill/>
        </p:spPr>
        <p:txBody>
          <a:bodyPr wrap="square">
            <a:spAutoFit/>
          </a:bodyPr>
          <a:lstStyle/>
          <a:p>
            <a:pPr eaLnBrk="1" fontAlgn="auto" hangingPunct="1">
              <a:spcBef>
                <a:spcPts val="0"/>
              </a:spcBef>
              <a:spcAft>
                <a:spcPts val="0"/>
              </a:spcAft>
              <a:defRPr/>
            </a:pPr>
            <a:r>
              <a:rPr lang="ja-JP" altLang="en-US" sz="500" dirty="0">
                <a:solidFill>
                  <a:srgbClr val="F5F5F5">
                    <a:lumMod val="50000"/>
                  </a:srgbClr>
                </a:solidFill>
                <a:latin typeface="Calibri" panose="020F0502020204030204"/>
                <a:ea typeface="メイリオ" panose="020B0604030504040204" pitchFamily="50" charset="-128"/>
              </a:rPr>
              <a:t>提供；○○自動車</a:t>
            </a:r>
          </a:p>
        </p:txBody>
      </p:sp>
      <p:sp>
        <p:nvSpPr>
          <p:cNvPr id="90" name="テキスト プレースホルダー 1">
            <a:extLst>
              <a:ext uri="{FF2B5EF4-FFF2-40B4-BE49-F238E27FC236}">
                <a16:creationId xmlns:a16="http://schemas.microsoft.com/office/drawing/2014/main" id="{B8ACA0F6-9F93-2B14-5DCF-54E1C62ACCF0}"/>
              </a:ext>
            </a:extLst>
          </p:cNvPr>
          <p:cNvSpPr txBox="1">
            <a:spLocks/>
          </p:cNvSpPr>
          <p:nvPr/>
        </p:nvSpPr>
        <p:spPr>
          <a:xfrm>
            <a:off x="8499363" y="3206953"/>
            <a:ext cx="3368341" cy="161583"/>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sz="1050" b="1" i="0" u="none" strike="noStrike" kern="1200" cap="none" spc="0" normalizeH="0" baseline="0" noProof="0" dirty="0">
                <a:ln>
                  <a:noFill/>
                </a:ln>
                <a:solidFill>
                  <a:srgbClr val="F5F5F5"/>
                </a:solidFill>
                <a:effectLst/>
                <a:uLnTx/>
                <a:uFillTx/>
                <a:latin typeface="Meiryo" panose="020B0604030504040204" pitchFamily="34" charset="-128"/>
                <a:ea typeface="Meiryo" panose="020B0604030504040204" pitchFamily="34" charset="-128"/>
                <a:cs typeface="+mn-cs"/>
              </a:rPr>
              <a:t>Yahoo!</a:t>
            </a:r>
            <a:r>
              <a:rPr kumimoji="1" lang="ja-JP" altLang="en-US" sz="1050" b="1" i="0" u="none" strike="noStrike" kern="1200" cap="none" spc="0" normalizeH="0" baseline="0" noProof="0" dirty="0">
                <a:ln>
                  <a:noFill/>
                </a:ln>
                <a:solidFill>
                  <a:srgbClr val="F5F5F5"/>
                </a:solidFill>
                <a:effectLst/>
                <a:uLnTx/>
                <a:uFillTx/>
                <a:latin typeface="Meiryo" panose="020B0604030504040204" pitchFamily="34" charset="-128"/>
                <a:ea typeface="Meiryo" panose="020B0604030504040204" pitchFamily="34" charset="-128"/>
                <a:cs typeface="+mn-cs"/>
              </a:rPr>
              <a:t>ニュースユーザーを熟知した編集者が制作</a:t>
            </a:r>
            <a:endParaRPr kumimoji="1" lang="en-US" altLang="ja-JP" sz="1050" b="1" i="0" u="none" strike="noStrike" kern="1200" cap="none" spc="0" normalizeH="0" baseline="0" noProof="0" dirty="0">
              <a:ln>
                <a:noFill/>
              </a:ln>
              <a:solidFill>
                <a:srgbClr val="F5F5F5"/>
              </a:solidFill>
              <a:effectLst/>
              <a:uLnTx/>
              <a:uFillTx/>
              <a:latin typeface="Meiryo" panose="020B0604030504040204" pitchFamily="34" charset="-128"/>
              <a:ea typeface="Meiryo" panose="020B0604030504040204" pitchFamily="34" charset="-128"/>
              <a:cs typeface="+mn-cs"/>
            </a:endParaRPr>
          </a:p>
        </p:txBody>
      </p:sp>
      <p:sp>
        <p:nvSpPr>
          <p:cNvPr id="91" name="左大かっこ 90">
            <a:extLst>
              <a:ext uri="{FF2B5EF4-FFF2-40B4-BE49-F238E27FC236}">
                <a16:creationId xmlns:a16="http://schemas.microsoft.com/office/drawing/2014/main" id="{0A450F09-16BA-F117-4A7D-19EB45AD4810}"/>
              </a:ext>
            </a:extLst>
          </p:cNvPr>
          <p:cNvSpPr/>
          <p:nvPr/>
        </p:nvSpPr>
        <p:spPr>
          <a:xfrm flipH="1">
            <a:off x="8091162" y="3191956"/>
            <a:ext cx="56615" cy="2150054"/>
          </a:xfrm>
          <a:prstGeom prst="leftBracket">
            <a:avLst/>
          </a:prstGeom>
          <a:noFill/>
          <a:ln w="9525" cap="flat" cmpd="sng" algn="ctr">
            <a:solidFill>
              <a:srgbClr val="545454"/>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92" name="正方形/長方形 91">
            <a:extLst>
              <a:ext uri="{FF2B5EF4-FFF2-40B4-BE49-F238E27FC236}">
                <a16:creationId xmlns:a16="http://schemas.microsoft.com/office/drawing/2014/main" id="{E5FBB68C-C7FE-9753-A543-10E9D1619EBA}"/>
              </a:ext>
            </a:extLst>
          </p:cNvPr>
          <p:cNvSpPr/>
          <p:nvPr/>
        </p:nvSpPr>
        <p:spPr>
          <a:xfrm>
            <a:off x="4526417" y="2138379"/>
            <a:ext cx="3441290" cy="3726426"/>
          </a:xfrm>
          <a:prstGeom prst="rect">
            <a:avLst/>
          </a:prstGeom>
          <a:noFill/>
          <a:ln w="19050"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graphicFrame>
        <p:nvGraphicFramePr>
          <p:cNvPr id="93" name="表 29">
            <a:extLst>
              <a:ext uri="{FF2B5EF4-FFF2-40B4-BE49-F238E27FC236}">
                <a16:creationId xmlns:a16="http://schemas.microsoft.com/office/drawing/2014/main" id="{9C027ADF-D2E7-600C-D957-F4DE796DEF6C}"/>
              </a:ext>
            </a:extLst>
          </p:cNvPr>
          <p:cNvGraphicFramePr>
            <a:graphicFrameLocks noGrp="1"/>
          </p:cNvGraphicFramePr>
          <p:nvPr/>
        </p:nvGraphicFramePr>
        <p:xfrm>
          <a:off x="8678565" y="4501451"/>
          <a:ext cx="2917824" cy="1483360"/>
        </p:xfrm>
        <a:graphic>
          <a:graphicData uri="http://schemas.openxmlformats.org/drawingml/2006/table">
            <a:tbl>
              <a:tblPr firstRow="1" bandRow="1"/>
              <a:tblGrid>
                <a:gridCol w="819058">
                  <a:extLst>
                    <a:ext uri="{9D8B030D-6E8A-4147-A177-3AD203B41FA5}">
                      <a16:colId xmlns:a16="http://schemas.microsoft.com/office/drawing/2014/main" val="473692487"/>
                    </a:ext>
                  </a:extLst>
                </a:gridCol>
                <a:gridCol w="2098766">
                  <a:extLst>
                    <a:ext uri="{9D8B030D-6E8A-4147-A177-3AD203B41FA5}">
                      <a16:colId xmlns:a16="http://schemas.microsoft.com/office/drawing/2014/main" val="801561578"/>
                    </a:ext>
                  </a:extLst>
                </a:gridCol>
              </a:tblGrid>
              <a:tr h="741680">
                <a:tc>
                  <a:txBody>
                    <a:bodyPr/>
                    <a:lstStyle>
                      <a:lvl1pPr marL="0" algn="l" defTabSz="914400" rtl="0" eaLnBrk="1" latinLnBrk="0" hangingPunct="1">
                        <a:defRPr kumimoji="1" sz="1800" b="1" kern="1200">
                          <a:solidFill>
                            <a:schemeClr val="lt1"/>
                          </a:solidFill>
                          <a:latin typeface="Calibri" panose="020F0502020204030204"/>
                        </a:defRPr>
                      </a:lvl1pPr>
                      <a:lvl2pPr marL="457200" algn="l" defTabSz="914400" rtl="0" eaLnBrk="1" latinLnBrk="0" hangingPunct="1">
                        <a:defRPr kumimoji="1" sz="1800" b="1" kern="1200">
                          <a:solidFill>
                            <a:schemeClr val="lt1"/>
                          </a:solidFill>
                          <a:latin typeface="Calibri" panose="020F0502020204030204"/>
                        </a:defRPr>
                      </a:lvl2pPr>
                      <a:lvl3pPr marL="914400" algn="l" defTabSz="914400" rtl="0" eaLnBrk="1" latinLnBrk="0" hangingPunct="1">
                        <a:defRPr kumimoji="1" sz="1800" b="1" kern="1200">
                          <a:solidFill>
                            <a:schemeClr val="lt1"/>
                          </a:solidFill>
                          <a:latin typeface="Calibri" panose="020F0502020204030204"/>
                        </a:defRPr>
                      </a:lvl3pPr>
                      <a:lvl4pPr marL="1371600" algn="l" defTabSz="914400" rtl="0" eaLnBrk="1" latinLnBrk="0" hangingPunct="1">
                        <a:defRPr kumimoji="1" sz="1800" b="1" kern="1200">
                          <a:solidFill>
                            <a:schemeClr val="lt1"/>
                          </a:solidFill>
                          <a:latin typeface="Calibri" panose="020F0502020204030204"/>
                        </a:defRPr>
                      </a:lvl4pPr>
                      <a:lvl5pPr marL="1828800" algn="l" defTabSz="914400" rtl="0" eaLnBrk="1" latinLnBrk="0" hangingPunct="1">
                        <a:defRPr kumimoji="1" sz="1800" b="1" kern="1200">
                          <a:solidFill>
                            <a:schemeClr val="lt1"/>
                          </a:solidFill>
                          <a:latin typeface="Calibri" panose="020F0502020204030204"/>
                        </a:defRPr>
                      </a:lvl5pPr>
                      <a:lvl6pPr marL="2286000" algn="l" defTabSz="914400" rtl="0" eaLnBrk="1" latinLnBrk="0" hangingPunct="1">
                        <a:defRPr kumimoji="1" sz="1800" b="1" kern="1200">
                          <a:solidFill>
                            <a:schemeClr val="lt1"/>
                          </a:solidFill>
                          <a:latin typeface="Calibri" panose="020F0502020204030204"/>
                        </a:defRPr>
                      </a:lvl6pPr>
                      <a:lvl7pPr marL="2743200" algn="l" defTabSz="914400" rtl="0" eaLnBrk="1" latinLnBrk="0" hangingPunct="1">
                        <a:defRPr kumimoji="1" sz="1800" b="1" kern="1200">
                          <a:solidFill>
                            <a:schemeClr val="lt1"/>
                          </a:solidFill>
                          <a:latin typeface="Calibri" panose="020F0502020204030204"/>
                        </a:defRPr>
                      </a:lvl7pPr>
                      <a:lvl8pPr marL="3200400" algn="l" defTabSz="914400" rtl="0" eaLnBrk="1" latinLnBrk="0" hangingPunct="1">
                        <a:defRPr kumimoji="1" sz="1800" b="1" kern="1200">
                          <a:solidFill>
                            <a:schemeClr val="lt1"/>
                          </a:solidFill>
                          <a:latin typeface="Calibri" panose="020F0502020204030204"/>
                        </a:defRPr>
                      </a:lvl8pPr>
                      <a:lvl9pPr marL="3657600" algn="l" defTabSz="914400" rtl="0" eaLnBrk="1" latinLnBrk="0" hangingPunct="1">
                        <a:defRPr kumimoji="1" sz="1800" b="1" kern="1200">
                          <a:solidFill>
                            <a:schemeClr val="lt1"/>
                          </a:solidFill>
                          <a:latin typeface="Calibri" panose="020F0502020204030204"/>
                        </a:defRPr>
                      </a:lvl9pPr>
                    </a:lstStyle>
                    <a:p>
                      <a:r>
                        <a:rPr kumimoji="1" lang="ja-JP" altLang="en-US" sz="1000" b="1" dirty="0">
                          <a:solidFill>
                            <a:schemeClr val="tx2"/>
                          </a:solidFill>
                        </a:rPr>
                        <a:t>掲載ページ</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5F5F5">
                        <a:lumMod val="90000"/>
                      </a:srgbClr>
                    </a:solidFill>
                  </a:tcPr>
                </a:tc>
                <a:tc>
                  <a:txBody>
                    <a:bodyPr/>
                    <a:lstStyle>
                      <a:lvl1pPr marL="0" algn="l" defTabSz="914400" rtl="0" eaLnBrk="1" latinLnBrk="0" hangingPunct="1">
                        <a:defRPr kumimoji="1" sz="1800" b="1" kern="1200">
                          <a:solidFill>
                            <a:schemeClr val="lt1"/>
                          </a:solidFill>
                          <a:latin typeface="Calibri" panose="020F0502020204030204"/>
                        </a:defRPr>
                      </a:lvl1pPr>
                      <a:lvl2pPr marL="457200" algn="l" defTabSz="914400" rtl="0" eaLnBrk="1" latinLnBrk="0" hangingPunct="1">
                        <a:defRPr kumimoji="1" sz="1800" b="1" kern="1200">
                          <a:solidFill>
                            <a:schemeClr val="lt1"/>
                          </a:solidFill>
                          <a:latin typeface="Calibri" panose="020F0502020204030204"/>
                        </a:defRPr>
                      </a:lvl2pPr>
                      <a:lvl3pPr marL="914400" algn="l" defTabSz="914400" rtl="0" eaLnBrk="1" latinLnBrk="0" hangingPunct="1">
                        <a:defRPr kumimoji="1" sz="1800" b="1" kern="1200">
                          <a:solidFill>
                            <a:schemeClr val="lt1"/>
                          </a:solidFill>
                          <a:latin typeface="Calibri" panose="020F0502020204030204"/>
                        </a:defRPr>
                      </a:lvl3pPr>
                      <a:lvl4pPr marL="1371600" algn="l" defTabSz="914400" rtl="0" eaLnBrk="1" latinLnBrk="0" hangingPunct="1">
                        <a:defRPr kumimoji="1" sz="1800" b="1" kern="1200">
                          <a:solidFill>
                            <a:schemeClr val="lt1"/>
                          </a:solidFill>
                          <a:latin typeface="Calibri" panose="020F0502020204030204"/>
                        </a:defRPr>
                      </a:lvl4pPr>
                      <a:lvl5pPr marL="1828800" algn="l" defTabSz="914400" rtl="0" eaLnBrk="1" latinLnBrk="0" hangingPunct="1">
                        <a:defRPr kumimoji="1" sz="1800" b="1" kern="1200">
                          <a:solidFill>
                            <a:schemeClr val="lt1"/>
                          </a:solidFill>
                          <a:latin typeface="Calibri" panose="020F0502020204030204"/>
                        </a:defRPr>
                      </a:lvl5pPr>
                      <a:lvl6pPr marL="2286000" algn="l" defTabSz="914400" rtl="0" eaLnBrk="1" latinLnBrk="0" hangingPunct="1">
                        <a:defRPr kumimoji="1" sz="1800" b="1" kern="1200">
                          <a:solidFill>
                            <a:schemeClr val="lt1"/>
                          </a:solidFill>
                          <a:latin typeface="Calibri" panose="020F0502020204030204"/>
                        </a:defRPr>
                      </a:lvl6pPr>
                      <a:lvl7pPr marL="2743200" algn="l" defTabSz="914400" rtl="0" eaLnBrk="1" latinLnBrk="0" hangingPunct="1">
                        <a:defRPr kumimoji="1" sz="1800" b="1" kern="1200">
                          <a:solidFill>
                            <a:schemeClr val="lt1"/>
                          </a:solidFill>
                          <a:latin typeface="Calibri" panose="020F0502020204030204"/>
                        </a:defRPr>
                      </a:lvl7pPr>
                      <a:lvl8pPr marL="3200400" algn="l" defTabSz="914400" rtl="0" eaLnBrk="1" latinLnBrk="0" hangingPunct="1">
                        <a:defRPr kumimoji="1" sz="1800" b="1" kern="1200">
                          <a:solidFill>
                            <a:schemeClr val="lt1"/>
                          </a:solidFill>
                          <a:latin typeface="Calibri" panose="020F0502020204030204"/>
                        </a:defRPr>
                      </a:lvl8pPr>
                      <a:lvl9pPr marL="3657600" algn="l" defTabSz="914400" rtl="0" eaLnBrk="1" latinLnBrk="0" hangingPunct="1">
                        <a:defRPr kumimoji="1" sz="1800" b="1" kern="1200">
                          <a:solidFill>
                            <a:schemeClr val="lt1"/>
                          </a:solidFill>
                          <a:latin typeface="Calibri" panose="020F0502020204030204"/>
                        </a:defRPr>
                      </a:lvl9pPr>
                    </a:lstStyle>
                    <a:p>
                      <a:endParaRPr kumimoji="1" lang="ja-JP" altLang="en-US" sz="1100" dirty="0"/>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4782211"/>
                  </a:ext>
                </a:extLst>
              </a:tr>
              <a:tr h="370840">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ja-JP" altLang="en-US" sz="1000" b="1" dirty="0">
                          <a:solidFill>
                            <a:schemeClr val="tx2"/>
                          </a:solidFill>
                        </a:rPr>
                        <a:t>編集・制作</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5F5F5">
                        <a:lumMod val="90000"/>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en-US" altLang="ja-JP" sz="1000" dirty="0"/>
                        <a:t>Yahoo!</a:t>
                      </a:r>
                      <a:r>
                        <a:rPr kumimoji="1" lang="ja-JP" altLang="en-US" sz="1000" dirty="0"/>
                        <a:t>ニュースの編集者</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15750410"/>
                  </a:ext>
                </a:extLst>
              </a:tr>
              <a:tr h="370840">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ja-JP" altLang="en-US" sz="1000" b="1" dirty="0">
                          <a:solidFill>
                            <a:schemeClr val="tx2"/>
                          </a:solidFill>
                        </a:rPr>
                        <a:t>制作費</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5F5F5">
                        <a:lumMod val="90000"/>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en-US" altLang="ja-JP" sz="1100" dirty="0"/>
                        <a:t>100</a:t>
                      </a:r>
                      <a:r>
                        <a:rPr kumimoji="1" lang="ja-JP" altLang="en-US" sz="1100" dirty="0"/>
                        <a:t>万円（</a:t>
                      </a:r>
                      <a:r>
                        <a:rPr kumimoji="1" lang="en-US" altLang="ja-JP" sz="1100" dirty="0"/>
                        <a:t>NET</a:t>
                      </a:r>
                      <a:r>
                        <a:rPr kumimoji="1" lang="ja-JP" altLang="en-US" sz="1100" dirty="0"/>
                        <a:t>・税別）～</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18504228"/>
                  </a:ext>
                </a:extLst>
              </a:tr>
            </a:tbl>
          </a:graphicData>
        </a:graphic>
      </p:graphicFrame>
      <p:sp>
        <p:nvSpPr>
          <p:cNvPr id="94" name="テキスト ボックス 93">
            <a:extLst>
              <a:ext uri="{FF2B5EF4-FFF2-40B4-BE49-F238E27FC236}">
                <a16:creationId xmlns:a16="http://schemas.microsoft.com/office/drawing/2014/main" id="{0562484B-1DE9-8A15-C3CE-5DD72E39B0F1}"/>
              </a:ext>
            </a:extLst>
          </p:cNvPr>
          <p:cNvSpPr txBox="1"/>
          <p:nvPr/>
        </p:nvSpPr>
        <p:spPr>
          <a:xfrm>
            <a:off x="9505879" y="4730619"/>
            <a:ext cx="2124438" cy="253916"/>
          </a:xfrm>
          <a:prstGeom prst="rect">
            <a:avLst/>
          </a:prstGeom>
          <a:noFill/>
        </p:spPr>
        <p:txBody>
          <a:bodyPr wrap="square">
            <a:spAutoFit/>
          </a:bodyPr>
          <a:lstStyle/>
          <a:p>
            <a:pPr eaLnBrk="1" fontAlgn="auto" hangingPunct="1">
              <a:spcBef>
                <a:spcPts val="0"/>
              </a:spcBef>
              <a:spcAft>
                <a:spcPts val="0"/>
              </a:spcAft>
            </a:pPr>
            <a:r>
              <a:rPr lang="en-US" altLang="ja-JP" sz="1000" dirty="0">
                <a:solidFill>
                  <a:srgbClr val="000000"/>
                </a:solidFill>
                <a:latin typeface="Calibri" panose="020F0502020204030204"/>
                <a:ea typeface="メイリオ" panose="020B0604030504040204" pitchFamily="50" charset="-128"/>
              </a:rPr>
              <a:t>https://news.yahoo.co.jp/</a:t>
            </a:r>
            <a:endParaRPr lang="ja-JP" altLang="en-US" sz="1000" dirty="0">
              <a:solidFill>
                <a:srgbClr val="000000"/>
              </a:solidFill>
              <a:latin typeface="Calibri" panose="020F0502020204030204"/>
              <a:ea typeface="メイリオ" panose="020B0604030504040204" pitchFamily="50" charset="-128"/>
            </a:endParaRPr>
          </a:p>
        </p:txBody>
      </p:sp>
      <p:sp>
        <p:nvSpPr>
          <p:cNvPr id="95" name="テキスト ボックス 94">
            <a:extLst>
              <a:ext uri="{FF2B5EF4-FFF2-40B4-BE49-F238E27FC236}">
                <a16:creationId xmlns:a16="http://schemas.microsoft.com/office/drawing/2014/main" id="{9116AD4A-2030-BBC6-53BA-065280274A62}"/>
              </a:ext>
            </a:extLst>
          </p:cNvPr>
          <p:cNvSpPr txBox="1"/>
          <p:nvPr/>
        </p:nvSpPr>
        <p:spPr>
          <a:xfrm>
            <a:off x="9532005" y="4957046"/>
            <a:ext cx="505095" cy="253916"/>
          </a:xfrm>
          <a:prstGeom prst="rect">
            <a:avLst/>
          </a:prstGeom>
          <a:noFill/>
        </p:spPr>
        <p:txBody>
          <a:bodyPr wrap="square">
            <a:spAutoFit/>
          </a:bodyPr>
          <a:lstStyle/>
          <a:p>
            <a:pPr eaLnBrk="1" fontAlgn="auto" hangingPunct="1">
              <a:spcBef>
                <a:spcPts val="0"/>
              </a:spcBef>
              <a:spcAft>
                <a:spcPts val="0"/>
              </a:spcAft>
            </a:pPr>
            <a:r>
              <a:rPr lang="ja-JP" altLang="en-US" sz="1000" dirty="0">
                <a:solidFill>
                  <a:srgbClr val="000000"/>
                </a:solidFill>
                <a:latin typeface="Calibri" panose="020F0502020204030204"/>
                <a:ea typeface="メイリオ" panose="020B0604030504040204" pitchFamily="50" charset="-128"/>
              </a:rPr>
              <a:t>配下</a:t>
            </a:r>
          </a:p>
        </p:txBody>
      </p:sp>
      <p:sp>
        <p:nvSpPr>
          <p:cNvPr id="96" name="テキスト ボックス 95">
            <a:extLst>
              <a:ext uri="{FF2B5EF4-FFF2-40B4-BE49-F238E27FC236}">
                <a16:creationId xmlns:a16="http://schemas.microsoft.com/office/drawing/2014/main" id="{EC5F19CB-6912-801E-C0FB-06F6B0ADE90F}"/>
              </a:ext>
            </a:extLst>
          </p:cNvPr>
          <p:cNvSpPr txBox="1"/>
          <p:nvPr/>
        </p:nvSpPr>
        <p:spPr>
          <a:xfrm>
            <a:off x="8539615" y="4259106"/>
            <a:ext cx="2873890" cy="253916"/>
          </a:xfrm>
          <a:prstGeom prst="rect">
            <a:avLst/>
          </a:prstGeom>
          <a:noFill/>
        </p:spPr>
        <p:txBody>
          <a:bodyPr wrap="square">
            <a:spAutoFit/>
          </a:bodyPr>
          <a:lstStyle/>
          <a:p>
            <a:pPr eaLnBrk="1" fontAlgn="auto" hangingPunct="1">
              <a:spcBef>
                <a:spcPts val="0"/>
              </a:spcBef>
              <a:spcAft>
                <a:spcPts val="0"/>
              </a:spcAft>
            </a:pPr>
            <a:r>
              <a:rPr lang="ja-JP" altLang="en-US" sz="1050" b="1" dirty="0">
                <a:solidFill>
                  <a:srgbClr val="000000"/>
                </a:solidFill>
                <a:latin typeface="メイリオ" panose="020B0604030504040204" pitchFamily="50" charset="-128"/>
                <a:ea typeface="メイリオ" panose="020B0604030504040204" pitchFamily="50" charset="-128"/>
              </a:rPr>
              <a:t>＜</a:t>
            </a:r>
            <a:r>
              <a:rPr lang="en-US" altLang="ja-JP" sz="1050" b="1" dirty="0">
                <a:solidFill>
                  <a:srgbClr val="000000"/>
                </a:solidFill>
                <a:latin typeface="メイリオ" panose="020B0604030504040204" pitchFamily="50" charset="-128"/>
                <a:ea typeface="メイリオ" panose="020B0604030504040204" pitchFamily="50" charset="-128"/>
              </a:rPr>
              <a:t>Yahoo!</a:t>
            </a:r>
            <a:r>
              <a:rPr lang="ja-JP" altLang="en-US" sz="1050" b="1" dirty="0">
                <a:solidFill>
                  <a:srgbClr val="000000"/>
                </a:solidFill>
                <a:latin typeface="メイリオ" panose="020B0604030504040204" pitchFamily="50" charset="-128"/>
                <a:ea typeface="メイリオ" panose="020B0604030504040204" pitchFamily="50" charset="-128"/>
              </a:rPr>
              <a:t>ニュース タイアップの概要＞</a:t>
            </a:r>
            <a:endParaRPr lang="ja-JP" altLang="en-US" sz="1050" b="1" dirty="0">
              <a:solidFill>
                <a:srgbClr val="000000"/>
              </a:solidFill>
              <a:latin typeface="Calibri" panose="020F0502020204030204"/>
              <a:ea typeface="メイリオ" panose="020B0604030504040204" pitchFamily="50" charset="-128"/>
            </a:endParaRPr>
          </a:p>
        </p:txBody>
      </p:sp>
      <p:pic>
        <p:nvPicPr>
          <p:cNvPr id="97" name="Picture 2" descr="Yahoo!ニュース">
            <a:extLst>
              <a:ext uri="{FF2B5EF4-FFF2-40B4-BE49-F238E27FC236}">
                <a16:creationId xmlns:a16="http://schemas.microsoft.com/office/drawing/2014/main" id="{0B63FCB2-E9D6-FE9D-D8F4-0F3A069AC334}"/>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573275" y="4601465"/>
            <a:ext cx="1039041" cy="171492"/>
          </a:xfrm>
          <a:prstGeom prst="rect">
            <a:avLst/>
          </a:prstGeom>
          <a:noFill/>
          <a:extLst>
            <a:ext uri="{909E8E84-426E-40DD-AFC4-6F175D3DCCD1}">
              <a14:hiddenFill xmlns:a14="http://schemas.microsoft.com/office/drawing/2010/main">
                <a:solidFill>
                  <a:srgbClr val="FFFFFF"/>
                </a:solidFill>
              </a14:hiddenFill>
            </a:ext>
          </a:extLst>
        </p:spPr>
      </p:pic>
      <p:sp>
        <p:nvSpPr>
          <p:cNvPr id="98" name="テキスト ボックス 97">
            <a:extLst>
              <a:ext uri="{FF2B5EF4-FFF2-40B4-BE49-F238E27FC236}">
                <a16:creationId xmlns:a16="http://schemas.microsoft.com/office/drawing/2014/main" id="{CA7114FD-E46A-0614-F071-32DB9833F9AB}"/>
              </a:ext>
            </a:extLst>
          </p:cNvPr>
          <p:cNvSpPr txBox="1"/>
          <p:nvPr/>
        </p:nvSpPr>
        <p:spPr>
          <a:xfrm>
            <a:off x="2790085" y="2422359"/>
            <a:ext cx="1120753" cy="215444"/>
          </a:xfrm>
          <a:prstGeom prst="rect">
            <a:avLst/>
          </a:prstGeom>
          <a:noFill/>
        </p:spPr>
        <p:txBody>
          <a:bodyPr wrap="square" rtlCol="0">
            <a:spAutoFit/>
          </a:bodyPr>
          <a:lstStyle/>
          <a:p>
            <a:pPr eaLnBrk="1" fontAlgn="auto" hangingPunct="1">
              <a:spcBef>
                <a:spcPts val="0"/>
              </a:spcBef>
              <a:spcAft>
                <a:spcPts val="0"/>
              </a:spcAft>
              <a:defRPr/>
            </a:pPr>
            <a:r>
              <a:rPr kumimoji="0" lang="ja-JP" altLang="en-US" sz="800" kern="0" dirty="0">
                <a:solidFill>
                  <a:srgbClr val="545454"/>
                </a:solidFill>
                <a:latin typeface="メイリオ" panose="020B0604030504040204" pitchFamily="50" charset="-128"/>
                <a:ea typeface="メイリオ" panose="020B0604030504040204" pitchFamily="50" charset="-128"/>
              </a:rPr>
              <a:t>・ウェブページ</a:t>
            </a:r>
            <a:endParaRPr kumimoji="0" lang="en-US" altLang="ja-JP" sz="800" kern="0" dirty="0">
              <a:solidFill>
                <a:srgbClr val="545454"/>
              </a:solidFill>
              <a:latin typeface="メイリオ" panose="020B0604030504040204" pitchFamily="50" charset="-128"/>
              <a:ea typeface="メイリオ" panose="020B0604030504040204" pitchFamily="50" charset="-128"/>
            </a:endParaRPr>
          </a:p>
        </p:txBody>
      </p:sp>
      <p:grpSp>
        <p:nvGrpSpPr>
          <p:cNvPr id="99" name="グループ化 98">
            <a:extLst>
              <a:ext uri="{FF2B5EF4-FFF2-40B4-BE49-F238E27FC236}">
                <a16:creationId xmlns:a16="http://schemas.microsoft.com/office/drawing/2014/main" id="{D9C26CFE-6925-A4CC-1064-36A8C606C23B}"/>
              </a:ext>
            </a:extLst>
          </p:cNvPr>
          <p:cNvGrpSpPr/>
          <p:nvPr/>
        </p:nvGrpSpPr>
        <p:grpSpPr>
          <a:xfrm>
            <a:off x="2884499" y="4407398"/>
            <a:ext cx="685356" cy="1169238"/>
            <a:chOff x="5031667" y="3257473"/>
            <a:chExt cx="979008" cy="1670217"/>
          </a:xfrm>
        </p:grpSpPr>
        <p:pic>
          <p:nvPicPr>
            <p:cNvPr id="100" name="図 99">
              <a:extLst>
                <a:ext uri="{FF2B5EF4-FFF2-40B4-BE49-F238E27FC236}">
                  <a16:creationId xmlns:a16="http://schemas.microsoft.com/office/drawing/2014/main" id="{3F0269B7-3039-35D8-FEE5-169352B1ED53}"/>
                </a:ext>
              </a:extLst>
            </p:cNvPr>
            <p:cNvPicPr>
              <a:picLocks noChangeAspect="1"/>
            </p:cNvPicPr>
            <p:nvPr/>
          </p:nvPicPr>
          <p:blipFill>
            <a:blip r:embed="rId7"/>
            <a:stretch>
              <a:fillRect/>
            </a:stretch>
          </p:blipFill>
          <p:spPr>
            <a:xfrm>
              <a:off x="5031667" y="3257473"/>
              <a:ext cx="979008" cy="1670217"/>
            </a:xfrm>
            <a:prstGeom prst="rect">
              <a:avLst/>
            </a:prstGeom>
            <a:ln>
              <a:solidFill>
                <a:srgbClr val="999999"/>
              </a:solidFill>
            </a:ln>
          </p:spPr>
        </p:pic>
        <p:sp>
          <p:nvSpPr>
            <p:cNvPr id="101" name="正方形/長方形 100">
              <a:extLst>
                <a:ext uri="{FF2B5EF4-FFF2-40B4-BE49-F238E27FC236}">
                  <a16:creationId xmlns:a16="http://schemas.microsoft.com/office/drawing/2014/main" id="{9871FA57-07C1-F416-EDA2-27F3DB6D353D}"/>
                </a:ext>
              </a:extLst>
            </p:cNvPr>
            <p:cNvSpPr/>
            <p:nvPr/>
          </p:nvSpPr>
          <p:spPr>
            <a:xfrm>
              <a:off x="5098434" y="4649679"/>
              <a:ext cx="849159" cy="222761"/>
            </a:xfrm>
            <a:prstGeom prst="rect">
              <a:avLst/>
            </a:prstGeom>
            <a:solidFill>
              <a:srgbClr val="00569B"/>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grpSp>
      <p:sp>
        <p:nvSpPr>
          <p:cNvPr id="102" name="テキスト ボックス 101">
            <a:extLst>
              <a:ext uri="{FF2B5EF4-FFF2-40B4-BE49-F238E27FC236}">
                <a16:creationId xmlns:a16="http://schemas.microsoft.com/office/drawing/2014/main" id="{A438B3BD-12AA-A43E-0040-92D0A9D353A5}"/>
              </a:ext>
            </a:extLst>
          </p:cNvPr>
          <p:cNvSpPr txBox="1"/>
          <p:nvPr/>
        </p:nvSpPr>
        <p:spPr>
          <a:xfrm>
            <a:off x="2782988" y="4231775"/>
            <a:ext cx="768224" cy="215444"/>
          </a:xfrm>
          <a:prstGeom prst="rect">
            <a:avLst/>
          </a:prstGeom>
          <a:noFill/>
        </p:spPr>
        <p:txBody>
          <a:bodyPr wrap="square" rtlCol="0">
            <a:spAutoFit/>
          </a:bodyPr>
          <a:lstStyle/>
          <a:p>
            <a:pPr eaLnBrk="1" fontAlgn="auto" hangingPunct="1">
              <a:spcBef>
                <a:spcPts val="0"/>
              </a:spcBef>
              <a:spcAft>
                <a:spcPts val="0"/>
              </a:spcAft>
              <a:defRPr/>
            </a:pPr>
            <a:r>
              <a:rPr kumimoji="0" lang="ja-JP" altLang="en-US" sz="800" kern="0" dirty="0">
                <a:solidFill>
                  <a:srgbClr val="545454"/>
                </a:solidFill>
                <a:latin typeface="メイリオ" panose="020B0604030504040204" pitchFamily="50" charset="-128"/>
                <a:ea typeface="メイリオ" panose="020B0604030504040204" pitchFamily="50" charset="-128"/>
              </a:rPr>
              <a:t>・公式</a:t>
            </a:r>
            <a:r>
              <a:rPr kumimoji="0" lang="en-US" altLang="ja-JP" sz="800" kern="0" dirty="0">
                <a:solidFill>
                  <a:srgbClr val="545454"/>
                </a:solidFill>
                <a:latin typeface="メイリオ" panose="020B0604030504040204" pitchFamily="50" charset="-128"/>
                <a:ea typeface="メイリオ" panose="020B0604030504040204" pitchFamily="50" charset="-128"/>
              </a:rPr>
              <a:t>X</a:t>
            </a:r>
          </a:p>
        </p:txBody>
      </p:sp>
      <p:grpSp>
        <p:nvGrpSpPr>
          <p:cNvPr id="103" name="グループ化 102">
            <a:extLst>
              <a:ext uri="{FF2B5EF4-FFF2-40B4-BE49-F238E27FC236}">
                <a16:creationId xmlns:a16="http://schemas.microsoft.com/office/drawing/2014/main" id="{FB35FADF-B2CA-F827-D7BA-F84A7C025C20}"/>
              </a:ext>
            </a:extLst>
          </p:cNvPr>
          <p:cNvGrpSpPr/>
          <p:nvPr/>
        </p:nvGrpSpPr>
        <p:grpSpPr>
          <a:xfrm>
            <a:off x="2896467" y="2614651"/>
            <a:ext cx="1267665" cy="1204933"/>
            <a:chOff x="8258862" y="5211285"/>
            <a:chExt cx="1631918" cy="1551161"/>
          </a:xfrm>
        </p:grpSpPr>
        <p:pic>
          <p:nvPicPr>
            <p:cNvPr id="104" name="図 103">
              <a:extLst>
                <a:ext uri="{FF2B5EF4-FFF2-40B4-BE49-F238E27FC236}">
                  <a16:creationId xmlns:a16="http://schemas.microsoft.com/office/drawing/2014/main" id="{4635DB30-1AAD-AB81-4206-9020DFBAEFF2}"/>
                </a:ext>
              </a:extLst>
            </p:cNvPr>
            <p:cNvPicPr>
              <a:picLocks noChangeAspect="1"/>
            </p:cNvPicPr>
            <p:nvPr/>
          </p:nvPicPr>
          <p:blipFill rotWithShape="1">
            <a:blip r:embed="rId8"/>
            <a:srcRect b="19754"/>
            <a:stretch/>
          </p:blipFill>
          <p:spPr>
            <a:xfrm>
              <a:off x="8349087" y="5211285"/>
              <a:ext cx="1432521" cy="1234413"/>
            </a:xfrm>
            <a:prstGeom prst="rect">
              <a:avLst/>
            </a:prstGeom>
            <a:ln>
              <a:solidFill>
                <a:srgbClr val="F5F5F5">
                  <a:lumMod val="50000"/>
                </a:srgbClr>
              </a:solidFill>
            </a:ln>
          </p:spPr>
        </p:pic>
        <p:sp>
          <p:nvSpPr>
            <p:cNvPr id="105" name="正方形/長方形 104">
              <a:extLst>
                <a:ext uri="{FF2B5EF4-FFF2-40B4-BE49-F238E27FC236}">
                  <a16:creationId xmlns:a16="http://schemas.microsoft.com/office/drawing/2014/main" id="{B2479FF1-15E8-E3C1-8AE1-3B62ECFC7634}"/>
                </a:ext>
              </a:extLst>
            </p:cNvPr>
            <p:cNvSpPr/>
            <p:nvPr/>
          </p:nvSpPr>
          <p:spPr>
            <a:xfrm>
              <a:off x="8349087" y="6480848"/>
              <a:ext cx="1432521" cy="281598"/>
            </a:xfrm>
            <a:prstGeom prst="rect">
              <a:avLst/>
            </a:prstGeom>
            <a:no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106" name="フローチャート: せん孔テープ 105">
              <a:extLst>
                <a:ext uri="{FF2B5EF4-FFF2-40B4-BE49-F238E27FC236}">
                  <a16:creationId xmlns:a16="http://schemas.microsoft.com/office/drawing/2014/main" id="{05DFFF10-A153-35CC-270D-4AE17DEE9D1A}"/>
                </a:ext>
              </a:extLst>
            </p:cNvPr>
            <p:cNvSpPr/>
            <p:nvPr/>
          </p:nvSpPr>
          <p:spPr>
            <a:xfrm>
              <a:off x="8258862" y="6398187"/>
              <a:ext cx="1631918" cy="117497"/>
            </a:xfrm>
            <a:prstGeom prst="flowChartPunchedTape">
              <a:avLst/>
            </a:prstGeom>
            <a:solidFill>
              <a:srgbClr val="F5F5F5"/>
            </a:solidFill>
            <a:ln w="9525" cap="flat" cmpd="sng" algn="ctr">
              <a:solidFill>
                <a:srgbClr val="F5F5F5">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107" name="正方形/長方形 106">
              <a:extLst>
                <a:ext uri="{FF2B5EF4-FFF2-40B4-BE49-F238E27FC236}">
                  <a16:creationId xmlns:a16="http://schemas.microsoft.com/office/drawing/2014/main" id="{BD533BA8-DB61-BE91-28D7-5E61D0B525B6}"/>
                </a:ext>
              </a:extLst>
            </p:cNvPr>
            <p:cNvSpPr/>
            <p:nvPr/>
          </p:nvSpPr>
          <p:spPr>
            <a:xfrm>
              <a:off x="9297093" y="6550834"/>
              <a:ext cx="447891" cy="117497"/>
            </a:xfrm>
            <a:prstGeom prst="rect">
              <a:avLst/>
            </a:prstGeom>
            <a:solidFill>
              <a:srgbClr val="00569B"/>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grpSp>
      <p:grpSp>
        <p:nvGrpSpPr>
          <p:cNvPr id="108" name="グループ化 107">
            <a:extLst>
              <a:ext uri="{FF2B5EF4-FFF2-40B4-BE49-F238E27FC236}">
                <a16:creationId xmlns:a16="http://schemas.microsoft.com/office/drawing/2014/main" id="{A77C57CF-2777-A584-E084-D599D1190476}"/>
              </a:ext>
            </a:extLst>
          </p:cNvPr>
          <p:cNvGrpSpPr/>
          <p:nvPr/>
        </p:nvGrpSpPr>
        <p:grpSpPr>
          <a:xfrm>
            <a:off x="2865097" y="2952349"/>
            <a:ext cx="680574" cy="1238924"/>
            <a:chOff x="3794531" y="3200759"/>
            <a:chExt cx="979007" cy="1782194"/>
          </a:xfrm>
        </p:grpSpPr>
        <p:sp>
          <p:nvSpPr>
            <p:cNvPr id="109" name="正方形/長方形 108">
              <a:extLst>
                <a:ext uri="{FF2B5EF4-FFF2-40B4-BE49-F238E27FC236}">
                  <a16:creationId xmlns:a16="http://schemas.microsoft.com/office/drawing/2014/main" id="{16A8B168-06FD-1610-4B18-CE947EC5A481}"/>
                </a:ext>
              </a:extLst>
            </p:cNvPr>
            <p:cNvSpPr/>
            <p:nvPr/>
          </p:nvSpPr>
          <p:spPr>
            <a:xfrm>
              <a:off x="3828272" y="3200759"/>
              <a:ext cx="890738" cy="1782194"/>
            </a:xfrm>
            <a:prstGeom prst="rect">
              <a:avLst/>
            </a:prstGeom>
            <a:solidFill>
              <a:srgbClr val="F5F5F5"/>
            </a:solidFill>
            <a:ln w="9525" cap="flat" cmpd="sng" algn="ctr">
              <a:solidFill>
                <a:srgbClr val="F5F5F5">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pic>
          <p:nvPicPr>
            <p:cNvPr id="110" name="図 109">
              <a:extLst>
                <a:ext uri="{FF2B5EF4-FFF2-40B4-BE49-F238E27FC236}">
                  <a16:creationId xmlns:a16="http://schemas.microsoft.com/office/drawing/2014/main" id="{192C5EDE-4BCB-AB34-32F6-B958242895A8}"/>
                </a:ext>
              </a:extLst>
            </p:cNvPr>
            <p:cNvPicPr>
              <a:picLocks noChangeAspect="1"/>
            </p:cNvPicPr>
            <p:nvPr/>
          </p:nvPicPr>
          <p:blipFill rotWithShape="1">
            <a:blip r:embed="rId9"/>
            <a:srcRect t="39521"/>
            <a:stretch/>
          </p:blipFill>
          <p:spPr>
            <a:xfrm>
              <a:off x="3850602" y="3232556"/>
              <a:ext cx="867147" cy="909754"/>
            </a:xfrm>
            <a:prstGeom prst="rect">
              <a:avLst/>
            </a:prstGeom>
          </p:spPr>
        </p:pic>
        <p:sp>
          <p:nvSpPr>
            <p:cNvPr id="111" name="正方形/長方形 110">
              <a:extLst>
                <a:ext uri="{FF2B5EF4-FFF2-40B4-BE49-F238E27FC236}">
                  <a16:creationId xmlns:a16="http://schemas.microsoft.com/office/drawing/2014/main" id="{E9713264-45B2-BC7D-FCA5-DA0E5C921DA2}"/>
                </a:ext>
              </a:extLst>
            </p:cNvPr>
            <p:cNvSpPr/>
            <p:nvPr/>
          </p:nvSpPr>
          <p:spPr>
            <a:xfrm>
              <a:off x="3877587" y="4786190"/>
              <a:ext cx="789888" cy="123437"/>
            </a:xfrm>
            <a:prstGeom prst="rect">
              <a:avLst/>
            </a:prstGeom>
            <a:solidFill>
              <a:srgbClr val="00569B"/>
            </a:solidFill>
            <a:ln w="9525" cap="flat" cmpd="sng" algn="ctr">
              <a:solidFill>
                <a:srgbClr val="00569B"/>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pic>
          <p:nvPicPr>
            <p:cNvPr id="112" name="図 111">
              <a:extLst>
                <a:ext uri="{FF2B5EF4-FFF2-40B4-BE49-F238E27FC236}">
                  <a16:creationId xmlns:a16="http://schemas.microsoft.com/office/drawing/2014/main" id="{E01AC3FF-736F-2976-AB8C-7CCCF95FA6CF}"/>
                </a:ext>
              </a:extLst>
            </p:cNvPr>
            <p:cNvPicPr>
              <a:picLocks noChangeAspect="1"/>
            </p:cNvPicPr>
            <p:nvPr/>
          </p:nvPicPr>
          <p:blipFill rotWithShape="1">
            <a:blip r:embed="rId10">
              <a:extLst>
                <a:ext uri="{BEBA8EAE-BF5A-486C-A8C5-ECC9F3942E4B}">
                  <a14:imgProps xmlns:a14="http://schemas.microsoft.com/office/drawing/2010/main">
                    <a14:imgLayer r:embed="rId11">
                      <a14:imgEffect>
                        <a14:artisticCrisscrossEtching/>
                      </a14:imgEffect>
                    </a14:imgLayer>
                  </a14:imgProps>
                </a:ext>
              </a:extLst>
            </a:blip>
            <a:srcRect l="4562" t="76901" r="7830" b="54"/>
            <a:stretch/>
          </p:blipFill>
          <p:spPr>
            <a:xfrm>
              <a:off x="3854715" y="4207473"/>
              <a:ext cx="824240" cy="253916"/>
            </a:xfrm>
            <a:prstGeom prst="rect">
              <a:avLst/>
            </a:prstGeom>
            <a:ln>
              <a:noFill/>
            </a:ln>
          </p:spPr>
        </p:pic>
        <p:sp>
          <p:nvSpPr>
            <p:cNvPr id="113" name="フローチャート: せん孔テープ 112">
              <a:extLst>
                <a:ext uri="{FF2B5EF4-FFF2-40B4-BE49-F238E27FC236}">
                  <a16:creationId xmlns:a16="http://schemas.microsoft.com/office/drawing/2014/main" id="{E39439A9-CC54-2423-0696-7B9188EF45BF}"/>
                </a:ext>
              </a:extLst>
            </p:cNvPr>
            <p:cNvSpPr/>
            <p:nvPr/>
          </p:nvSpPr>
          <p:spPr>
            <a:xfrm>
              <a:off x="3794531" y="4337363"/>
              <a:ext cx="979007" cy="160254"/>
            </a:xfrm>
            <a:prstGeom prst="flowChartPunchedTape">
              <a:avLst/>
            </a:prstGeom>
            <a:solidFill>
              <a:srgbClr val="F5F5F5"/>
            </a:solidFill>
            <a:ln w="9525" cap="flat" cmpd="sng" algn="ctr">
              <a:solidFill>
                <a:srgbClr val="F5F5F5">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pic>
          <p:nvPicPr>
            <p:cNvPr id="114" name="図 113">
              <a:extLst>
                <a:ext uri="{FF2B5EF4-FFF2-40B4-BE49-F238E27FC236}">
                  <a16:creationId xmlns:a16="http://schemas.microsoft.com/office/drawing/2014/main" id="{53DB5238-B2F0-46AE-BCBB-D2E75588242E}"/>
                </a:ext>
              </a:extLst>
            </p:cNvPr>
            <p:cNvPicPr>
              <a:picLocks noChangeAspect="1"/>
            </p:cNvPicPr>
            <p:nvPr/>
          </p:nvPicPr>
          <p:blipFill>
            <a:blip r:embed="rId12"/>
            <a:stretch>
              <a:fillRect/>
            </a:stretch>
          </p:blipFill>
          <p:spPr>
            <a:xfrm>
              <a:off x="3897851" y="4537581"/>
              <a:ext cx="736210" cy="236375"/>
            </a:xfrm>
            <a:prstGeom prst="rect">
              <a:avLst/>
            </a:prstGeom>
          </p:spPr>
        </p:pic>
      </p:grpSp>
      <p:sp>
        <p:nvSpPr>
          <p:cNvPr id="115" name="テキスト ボックス 114">
            <a:extLst>
              <a:ext uri="{FF2B5EF4-FFF2-40B4-BE49-F238E27FC236}">
                <a16:creationId xmlns:a16="http://schemas.microsoft.com/office/drawing/2014/main" id="{DB344F98-6323-1D6E-CEC1-21EA74A5CBC0}"/>
              </a:ext>
            </a:extLst>
          </p:cNvPr>
          <p:cNvSpPr txBox="1"/>
          <p:nvPr/>
        </p:nvSpPr>
        <p:spPr>
          <a:xfrm>
            <a:off x="987132" y="2120930"/>
            <a:ext cx="1134331" cy="230832"/>
          </a:xfrm>
          <a:prstGeom prst="rect">
            <a:avLst/>
          </a:prstGeom>
          <a:noFill/>
        </p:spPr>
        <p:txBody>
          <a:bodyPr wrap="square" rtlCol="0">
            <a:spAutoFit/>
          </a:bodyPr>
          <a:lstStyle/>
          <a:p>
            <a:pPr eaLnBrk="1" fontAlgn="auto" hangingPunct="1">
              <a:spcBef>
                <a:spcPts val="0"/>
              </a:spcBef>
              <a:spcAft>
                <a:spcPts val="0"/>
              </a:spcAft>
              <a:defRPr/>
            </a:pPr>
            <a:r>
              <a:rPr kumimoji="0" lang="ja-JP" altLang="en-US" sz="900" b="1" kern="0" dirty="0">
                <a:solidFill>
                  <a:srgbClr val="545454"/>
                </a:solidFill>
                <a:latin typeface="メイリオ" panose="020B0604030504040204" pitchFamily="50" charset="-128"/>
                <a:ea typeface="メイリオ" panose="020B0604030504040204" pitchFamily="50" charset="-128"/>
              </a:rPr>
              <a:t>トピックス</a:t>
            </a:r>
            <a:r>
              <a:rPr kumimoji="0" lang="en-US" altLang="ja-JP" sz="900" b="1" kern="0" dirty="0">
                <a:solidFill>
                  <a:srgbClr val="545454"/>
                </a:solidFill>
                <a:latin typeface="メイリオ" panose="020B0604030504040204" pitchFamily="50" charset="-128"/>
                <a:ea typeface="メイリオ" panose="020B0604030504040204" pitchFamily="50" charset="-128"/>
              </a:rPr>
              <a:t>PR SP</a:t>
            </a:r>
          </a:p>
        </p:txBody>
      </p:sp>
      <p:cxnSp>
        <p:nvCxnSpPr>
          <p:cNvPr id="116" name="直線コネクタ 115">
            <a:extLst>
              <a:ext uri="{FF2B5EF4-FFF2-40B4-BE49-F238E27FC236}">
                <a16:creationId xmlns:a16="http://schemas.microsoft.com/office/drawing/2014/main" id="{6C066DF5-6E0C-0E6A-BA3D-B6611ACFB5E1}"/>
              </a:ext>
            </a:extLst>
          </p:cNvPr>
          <p:cNvCxnSpPr>
            <a:cxnSpLocks/>
          </p:cNvCxnSpPr>
          <p:nvPr/>
        </p:nvCxnSpPr>
        <p:spPr>
          <a:xfrm>
            <a:off x="606168" y="2320134"/>
            <a:ext cx="1985554" cy="0"/>
          </a:xfrm>
          <a:prstGeom prst="line">
            <a:avLst/>
          </a:prstGeom>
          <a:noFill/>
          <a:ln w="38100" cap="flat" cmpd="sng" algn="ctr">
            <a:solidFill>
              <a:srgbClr val="C9002C"/>
            </a:solidFill>
            <a:prstDash val="solid"/>
          </a:ln>
          <a:effectLst/>
        </p:spPr>
      </p:cxnSp>
      <p:sp>
        <p:nvSpPr>
          <p:cNvPr id="117" name="テキスト ボックス 116">
            <a:extLst>
              <a:ext uri="{FF2B5EF4-FFF2-40B4-BE49-F238E27FC236}">
                <a16:creationId xmlns:a16="http://schemas.microsoft.com/office/drawing/2014/main" id="{8CB256EC-0B9A-BA20-C505-DD95FC09D86A}"/>
              </a:ext>
            </a:extLst>
          </p:cNvPr>
          <p:cNvSpPr txBox="1"/>
          <p:nvPr/>
        </p:nvSpPr>
        <p:spPr>
          <a:xfrm>
            <a:off x="2763675" y="2120930"/>
            <a:ext cx="1674263" cy="230832"/>
          </a:xfrm>
          <a:prstGeom prst="rect">
            <a:avLst/>
          </a:prstGeom>
          <a:noFill/>
        </p:spPr>
        <p:txBody>
          <a:bodyPr wrap="square" rtlCol="0">
            <a:spAutoFit/>
          </a:bodyPr>
          <a:lstStyle/>
          <a:p>
            <a:pPr eaLnBrk="1" fontAlgn="auto" hangingPunct="1">
              <a:spcBef>
                <a:spcPts val="0"/>
              </a:spcBef>
              <a:spcAft>
                <a:spcPts val="0"/>
              </a:spcAft>
              <a:defRPr/>
            </a:pPr>
            <a:r>
              <a:rPr kumimoji="0" lang="en-US" altLang="ja-JP" sz="900" b="1" kern="0" dirty="0">
                <a:solidFill>
                  <a:srgbClr val="545454"/>
                </a:solidFill>
                <a:latin typeface="メイリオ" panose="020B0604030504040204" pitchFamily="50" charset="-128"/>
                <a:ea typeface="メイリオ" panose="020B0604030504040204" pitchFamily="50" charset="-128"/>
              </a:rPr>
              <a:t>Yahoo!</a:t>
            </a:r>
            <a:r>
              <a:rPr kumimoji="0" lang="ja-JP" altLang="en-US" sz="900" b="1" kern="0" dirty="0">
                <a:solidFill>
                  <a:srgbClr val="545454"/>
                </a:solidFill>
                <a:latin typeface="メイリオ" panose="020B0604030504040204" pitchFamily="50" charset="-128"/>
                <a:ea typeface="メイリオ" panose="020B0604030504040204" pitchFamily="50" charset="-128"/>
              </a:rPr>
              <a:t>ニュース編集誘導枠</a:t>
            </a:r>
            <a:endParaRPr kumimoji="0" lang="en-US" altLang="ja-JP" sz="900" b="1" kern="0" dirty="0">
              <a:solidFill>
                <a:srgbClr val="545454"/>
              </a:solidFill>
              <a:latin typeface="メイリオ" panose="020B0604030504040204" pitchFamily="50" charset="-128"/>
              <a:ea typeface="メイリオ" panose="020B0604030504040204" pitchFamily="50" charset="-128"/>
            </a:endParaRPr>
          </a:p>
        </p:txBody>
      </p:sp>
      <p:cxnSp>
        <p:nvCxnSpPr>
          <p:cNvPr id="118" name="直線コネクタ 117">
            <a:extLst>
              <a:ext uri="{FF2B5EF4-FFF2-40B4-BE49-F238E27FC236}">
                <a16:creationId xmlns:a16="http://schemas.microsoft.com/office/drawing/2014/main" id="{4BF162E3-D0A7-58BB-3247-E990CF735B68}"/>
              </a:ext>
            </a:extLst>
          </p:cNvPr>
          <p:cNvCxnSpPr>
            <a:cxnSpLocks/>
          </p:cNvCxnSpPr>
          <p:nvPr/>
        </p:nvCxnSpPr>
        <p:spPr>
          <a:xfrm>
            <a:off x="2844271" y="2320134"/>
            <a:ext cx="1489165" cy="0"/>
          </a:xfrm>
          <a:prstGeom prst="line">
            <a:avLst/>
          </a:prstGeom>
          <a:noFill/>
          <a:ln w="38100" cap="flat" cmpd="sng" algn="ctr">
            <a:solidFill>
              <a:srgbClr val="002060"/>
            </a:solidFill>
            <a:prstDash val="solid"/>
          </a:ln>
          <a:effectLst/>
        </p:spPr>
      </p:cxnSp>
      <p:sp>
        <p:nvSpPr>
          <p:cNvPr id="119" name="四角形: 角を丸くする 118">
            <a:extLst>
              <a:ext uri="{FF2B5EF4-FFF2-40B4-BE49-F238E27FC236}">
                <a16:creationId xmlns:a16="http://schemas.microsoft.com/office/drawing/2014/main" id="{1273D643-9897-6263-3891-B1A71A472752}"/>
              </a:ext>
            </a:extLst>
          </p:cNvPr>
          <p:cNvSpPr/>
          <p:nvPr/>
        </p:nvSpPr>
        <p:spPr>
          <a:xfrm>
            <a:off x="3331949" y="3966055"/>
            <a:ext cx="1036320" cy="687978"/>
          </a:xfrm>
          <a:prstGeom prst="roundRect">
            <a:avLst/>
          </a:prstGeom>
          <a:solidFill>
            <a:srgbClr val="002060"/>
          </a:solidFill>
          <a:ln w="9525" cap="flat" cmpd="sng" algn="ctr">
            <a:solidFill>
              <a:srgbClr val="00206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120" name="テキスト プレースホルダー 1">
            <a:extLst>
              <a:ext uri="{FF2B5EF4-FFF2-40B4-BE49-F238E27FC236}">
                <a16:creationId xmlns:a16="http://schemas.microsoft.com/office/drawing/2014/main" id="{8BA0BF0E-F7DE-7F02-E888-9BD0B2E41E58}"/>
              </a:ext>
            </a:extLst>
          </p:cNvPr>
          <p:cNvSpPr txBox="1">
            <a:spLocks/>
          </p:cNvSpPr>
          <p:nvPr/>
        </p:nvSpPr>
        <p:spPr>
          <a:xfrm>
            <a:off x="3262445" y="4066027"/>
            <a:ext cx="1070990" cy="304699"/>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900" b="1" i="0" u="none" strike="noStrike" kern="1200" cap="none" spc="0" normalizeH="0" baseline="0" noProof="0" dirty="0">
                <a:ln>
                  <a:noFill/>
                </a:ln>
                <a:solidFill>
                  <a:srgbClr val="F5F5F5"/>
                </a:solidFill>
                <a:effectLst/>
                <a:uLnTx/>
                <a:uFillTx/>
                <a:latin typeface="Meiryo" panose="020B0604030504040204" pitchFamily="34" charset="-128"/>
                <a:ea typeface="Meiryo" panose="020B0604030504040204" pitchFamily="34" charset="-128"/>
                <a:cs typeface="+mn-cs"/>
              </a:rPr>
              <a:t>　</a:t>
            </a:r>
            <a:r>
              <a:rPr kumimoji="1" lang="en-US" altLang="ja-JP" sz="900" b="1" i="0" u="none" strike="noStrike" kern="1200" cap="none" spc="0" normalizeH="0" baseline="0" noProof="0" dirty="0">
                <a:ln>
                  <a:noFill/>
                </a:ln>
                <a:solidFill>
                  <a:srgbClr val="F5F5F5"/>
                </a:solidFill>
                <a:effectLst/>
                <a:uLnTx/>
                <a:uFillTx/>
                <a:latin typeface="Meiryo" panose="020B0604030504040204" pitchFamily="34" charset="-128"/>
                <a:ea typeface="Meiryo" panose="020B0604030504040204" pitchFamily="34" charset="-128"/>
                <a:cs typeface="+mn-cs"/>
              </a:rPr>
              <a:t>Yahoo!</a:t>
            </a:r>
            <a:r>
              <a:rPr kumimoji="1" lang="ja-JP" altLang="en-US" sz="900" b="1" i="0" u="none" strike="noStrike" kern="1200" cap="none" spc="0" normalizeH="0" baseline="0" noProof="0" dirty="0">
                <a:ln>
                  <a:noFill/>
                </a:ln>
                <a:solidFill>
                  <a:srgbClr val="F5F5F5"/>
                </a:solidFill>
                <a:effectLst/>
                <a:uLnTx/>
                <a:uFillTx/>
                <a:latin typeface="Meiryo" panose="020B0604030504040204" pitchFamily="34" charset="-128"/>
                <a:ea typeface="Meiryo" panose="020B0604030504040204" pitchFamily="34" charset="-128"/>
                <a:cs typeface="+mn-cs"/>
              </a:rPr>
              <a:t>ニュース</a:t>
            </a:r>
            <a:endParaRPr kumimoji="1" lang="en-US" altLang="ja-JP" sz="900" b="1" i="0" u="none" strike="noStrike" kern="1200" cap="none" spc="0" normalizeH="0" baseline="0" noProof="0" dirty="0">
              <a:ln>
                <a:noFill/>
              </a:ln>
              <a:solidFill>
                <a:srgbClr val="F5F5F5"/>
              </a:solidFill>
              <a:effectLst/>
              <a:uLnTx/>
              <a:uFillTx/>
              <a:latin typeface="Meiryo" panose="020B0604030504040204" pitchFamily="34" charset="-128"/>
              <a:ea typeface="Meiryo" panose="020B0604030504040204" pitchFamily="34" charset="-128"/>
              <a:cs typeface="+mn-cs"/>
            </a:endParaRPr>
          </a:p>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900" b="1" i="0" u="none" strike="noStrike" kern="1200" cap="none" spc="0" normalizeH="0" baseline="0" noProof="0" dirty="0">
                <a:ln>
                  <a:noFill/>
                </a:ln>
                <a:solidFill>
                  <a:srgbClr val="F5F5F5"/>
                </a:solidFill>
                <a:effectLst/>
                <a:uLnTx/>
                <a:uFillTx/>
                <a:latin typeface="Meiryo" panose="020B0604030504040204" pitchFamily="34" charset="-128"/>
                <a:ea typeface="Meiryo" panose="020B0604030504040204" pitchFamily="34" charset="-128"/>
                <a:cs typeface="+mn-cs"/>
              </a:rPr>
              <a:t>　から集客支援</a:t>
            </a:r>
            <a:endParaRPr kumimoji="1" lang="en-US" altLang="ja-JP" sz="900" b="1" i="0" u="none" strike="noStrike" kern="1200" cap="none" spc="0" normalizeH="0" baseline="0" noProof="0" dirty="0">
              <a:ln>
                <a:noFill/>
              </a:ln>
              <a:solidFill>
                <a:srgbClr val="F5F5F5"/>
              </a:solidFill>
              <a:effectLst/>
              <a:uLnTx/>
              <a:uFillTx/>
              <a:latin typeface="Meiryo" panose="020B0604030504040204" pitchFamily="34" charset="-128"/>
              <a:ea typeface="Meiryo" panose="020B0604030504040204" pitchFamily="34" charset="-128"/>
              <a:cs typeface="+mn-cs"/>
            </a:endParaRPr>
          </a:p>
        </p:txBody>
      </p:sp>
      <p:sp>
        <p:nvSpPr>
          <p:cNvPr id="121" name="四角形: 角を丸くする 120">
            <a:extLst>
              <a:ext uri="{FF2B5EF4-FFF2-40B4-BE49-F238E27FC236}">
                <a16:creationId xmlns:a16="http://schemas.microsoft.com/office/drawing/2014/main" id="{1FA74A42-FD21-2ECD-9297-428C2E6A3436}"/>
              </a:ext>
            </a:extLst>
          </p:cNvPr>
          <p:cNvSpPr/>
          <p:nvPr/>
        </p:nvSpPr>
        <p:spPr>
          <a:xfrm>
            <a:off x="3628043" y="4410192"/>
            <a:ext cx="435427" cy="165463"/>
          </a:xfrm>
          <a:prstGeom prst="roundRect">
            <a:avLst/>
          </a:prstGeom>
          <a:solidFill>
            <a:srgbClr val="F5F5F5"/>
          </a:solidFill>
          <a:ln w="9525" cap="flat" cmpd="sng" algn="ctr">
            <a:solidFill>
              <a:srgbClr val="F5F5F5"/>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122" name="テキスト プレースホルダー 1">
            <a:extLst>
              <a:ext uri="{FF2B5EF4-FFF2-40B4-BE49-F238E27FC236}">
                <a16:creationId xmlns:a16="http://schemas.microsoft.com/office/drawing/2014/main" id="{3C55E135-8DDD-2EA4-EC7D-999FBE3A94D8}"/>
              </a:ext>
            </a:extLst>
          </p:cNvPr>
          <p:cNvSpPr txBox="1">
            <a:spLocks/>
          </p:cNvSpPr>
          <p:nvPr/>
        </p:nvSpPr>
        <p:spPr>
          <a:xfrm>
            <a:off x="3593371" y="4431447"/>
            <a:ext cx="478808" cy="153888"/>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000" b="1" i="0" u="none" strike="noStrike" kern="1200" cap="none" spc="0" normalizeH="0" baseline="0" noProof="0" dirty="0">
                <a:ln>
                  <a:noFill/>
                </a:ln>
                <a:solidFill>
                  <a:srgbClr val="002060"/>
                </a:solidFill>
                <a:effectLst/>
                <a:uLnTx/>
                <a:uFillTx/>
                <a:latin typeface="Meiryo" panose="020B0604030504040204" pitchFamily="34" charset="-128"/>
                <a:ea typeface="Meiryo" panose="020B0604030504040204" pitchFamily="34" charset="-128"/>
                <a:cs typeface="+mn-cs"/>
              </a:rPr>
              <a:t>無償</a:t>
            </a:r>
            <a:endParaRPr kumimoji="1" lang="en-US" altLang="ja-JP" sz="1000" b="1" i="0" u="none" strike="noStrike" kern="1200" cap="none" spc="0" normalizeH="0" baseline="0" noProof="0" dirty="0">
              <a:ln>
                <a:noFill/>
              </a:ln>
              <a:solidFill>
                <a:srgbClr val="002060"/>
              </a:solidFill>
              <a:effectLst/>
              <a:uLnTx/>
              <a:uFillTx/>
              <a:latin typeface="Meiryo" panose="020B0604030504040204" pitchFamily="34" charset="-128"/>
              <a:ea typeface="Meiryo" panose="020B0604030504040204" pitchFamily="34" charset="-128"/>
              <a:cs typeface="+mn-cs"/>
            </a:endParaRPr>
          </a:p>
        </p:txBody>
      </p:sp>
      <p:cxnSp>
        <p:nvCxnSpPr>
          <p:cNvPr id="123" name="直線矢印コネクタ 122">
            <a:extLst>
              <a:ext uri="{FF2B5EF4-FFF2-40B4-BE49-F238E27FC236}">
                <a16:creationId xmlns:a16="http://schemas.microsoft.com/office/drawing/2014/main" id="{0724D263-B02C-E5FC-B6BD-3EC6EAA9D7B2}"/>
              </a:ext>
            </a:extLst>
          </p:cNvPr>
          <p:cNvCxnSpPr>
            <a:cxnSpLocks/>
          </p:cNvCxnSpPr>
          <p:nvPr/>
        </p:nvCxnSpPr>
        <p:spPr>
          <a:xfrm>
            <a:off x="4272474" y="4282128"/>
            <a:ext cx="252548" cy="0"/>
          </a:xfrm>
          <a:prstGeom prst="straightConnector1">
            <a:avLst/>
          </a:prstGeom>
          <a:noFill/>
          <a:ln w="38100" cap="flat" cmpd="sng" algn="ctr">
            <a:solidFill>
              <a:srgbClr val="002060"/>
            </a:solidFill>
            <a:prstDash val="solid"/>
            <a:tailEnd type="triangle"/>
          </a:ln>
          <a:effectLst/>
        </p:spPr>
      </p:cxnSp>
      <p:grpSp>
        <p:nvGrpSpPr>
          <p:cNvPr id="124" name="グループ化 123">
            <a:extLst>
              <a:ext uri="{FF2B5EF4-FFF2-40B4-BE49-F238E27FC236}">
                <a16:creationId xmlns:a16="http://schemas.microsoft.com/office/drawing/2014/main" id="{4ACBAF1F-FE76-6DB8-AD24-31C9B6B2187F}"/>
              </a:ext>
            </a:extLst>
          </p:cNvPr>
          <p:cNvGrpSpPr/>
          <p:nvPr/>
        </p:nvGrpSpPr>
        <p:grpSpPr>
          <a:xfrm>
            <a:off x="8035817" y="2381770"/>
            <a:ext cx="479425" cy="325545"/>
            <a:chOff x="11668185" y="2086252"/>
            <a:chExt cx="479425" cy="325545"/>
          </a:xfrm>
        </p:grpSpPr>
        <p:sp>
          <p:nvSpPr>
            <p:cNvPr id="125" name="楕円 124">
              <a:extLst>
                <a:ext uri="{FF2B5EF4-FFF2-40B4-BE49-F238E27FC236}">
                  <a16:creationId xmlns:a16="http://schemas.microsoft.com/office/drawing/2014/main" id="{66255AC1-83F1-8148-96F7-38E5E092C2BA}"/>
                </a:ext>
              </a:extLst>
            </p:cNvPr>
            <p:cNvSpPr/>
            <p:nvPr/>
          </p:nvSpPr>
          <p:spPr>
            <a:xfrm>
              <a:off x="11712575" y="2086252"/>
              <a:ext cx="325545" cy="325545"/>
            </a:xfrm>
            <a:prstGeom prst="ellipse">
              <a:avLst/>
            </a:prstGeom>
            <a:solidFill>
              <a:srgbClr val="C9002C"/>
            </a:solidFill>
            <a:ln w="9525" cap="flat" cmpd="sng" algn="ctr">
              <a:noFill/>
              <a:prstDash val="solid"/>
            </a:ln>
            <a:effectLst>
              <a:outerShdw blurRad="63500" sx="102000" sy="102000" algn="ct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126" name="テキスト ボックス 125">
              <a:extLst>
                <a:ext uri="{FF2B5EF4-FFF2-40B4-BE49-F238E27FC236}">
                  <a16:creationId xmlns:a16="http://schemas.microsoft.com/office/drawing/2014/main" id="{1317DE00-AE7D-EA46-F36F-40878DF1255A}"/>
                </a:ext>
              </a:extLst>
            </p:cNvPr>
            <p:cNvSpPr txBox="1"/>
            <p:nvPr/>
          </p:nvSpPr>
          <p:spPr>
            <a:xfrm>
              <a:off x="11668185" y="2145047"/>
              <a:ext cx="479425" cy="246221"/>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b="1" i="0" u="none" strike="noStrike" kern="0" cap="none" spc="0" normalizeH="0" baseline="0" noProof="0" dirty="0">
                  <a:ln>
                    <a:noFill/>
                  </a:ln>
                  <a:solidFill>
                    <a:srgbClr val="F5F5F5"/>
                  </a:solidFill>
                  <a:effectLst/>
                  <a:uLnTx/>
                  <a:uFillTx/>
                  <a:latin typeface="Calibri" panose="020F0502020204030204"/>
                  <a:ea typeface="メイリオ" panose="020B0604030504040204" pitchFamily="50" charset="-128"/>
                </a:rPr>
                <a:t>特長</a:t>
              </a:r>
              <a:endParaRPr kumimoji="0" lang="en-US" altLang="ja-JP" sz="1000" b="1" i="0" u="none" strike="noStrike" kern="0" cap="none" spc="0" normalizeH="0" baseline="0" noProof="0" dirty="0">
                <a:ln>
                  <a:noFill/>
                </a:ln>
                <a:solidFill>
                  <a:srgbClr val="F5F5F5"/>
                </a:solidFill>
                <a:effectLst/>
                <a:uLnTx/>
                <a:uFillTx/>
                <a:latin typeface="Calibri" panose="020F0502020204030204"/>
                <a:ea typeface="メイリオ" panose="020B0604030504040204" pitchFamily="50" charset="-128"/>
              </a:endParaRPr>
            </a:p>
          </p:txBody>
        </p:sp>
      </p:grpSp>
      <p:pic>
        <p:nvPicPr>
          <p:cNvPr id="127" name="図 126">
            <a:extLst>
              <a:ext uri="{FF2B5EF4-FFF2-40B4-BE49-F238E27FC236}">
                <a16:creationId xmlns:a16="http://schemas.microsoft.com/office/drawing/2014/main" id="{B3E05AA7-6AE0-18A9-C6E0-2EB51796CD80}"/>
              </a:ext>
            </a:extLst>
          </p:cNvPr>
          <p:cNvPicPr>
            <a:picLocks noChangeAspect="1"/>
          </p:cNvPicPr>
          <p:nvPr/>
        </p:nvPicPr>
        <p:blipFill>
          <a:blip r:embed="rId13"/>
          <a:stretch>
            <a:fillRect/>
          </a:stretch>
        </p:blipFill>
        <p:spPr>
          <a:xfrm>
            <a:off x="8355614" y="3491912"/>
            <a:ext cx="3133616" cy="664522"/>
          </a:xfrm>
          <a:prstGeom prst="rect">
            <a:avLst/>
          </a:prstGeom>
        </p:spPr>
      </p:pic>
      <p:grpSp>
        <p:nvGrpSpPr>
          <p:cNvPr id="128" name="グループ化 127">
            <a:extLst>
              <a:ext uri="{FF2B5EF4-FFF2-40B4-BE49-F238E27FC236}">
                <a16:creationId xmlns:a16="http://schemas.microsoft.com/office/drawing/2014/main" id="{9E02E419-D4F1-24C4-B02F-CEA42098914E}"/>
              </a:ext>
            </a:extLst>
          </p:cNvPr>
          <p:cNvGrpSpPr/>
          <p:nvPr/>
        </p:nvGrpSpPr>
        <p:grpSpPr>
          <a:xfrm>
            <a:off x="8035817" y="3121701"/>
            <a:ext cx="479425" cy="325545"/>
            <a:chOff x="11668185" y="2086252"/>
            <a:chExt cx="479425" cy="325545"/>
          </a:xfrm>
        </p:grpSpPr>
        <p:sp>
          <p:nvSpPr>
            <p:cNvPr id="129" name="楕円 128">
              <a:extLst>
                <a:ext uri="{FF2B5EF4-FFF2-40B4-BE49-F238E27FC236}">
                  <a16:creationId xmlns:a16="http://schemas.microsoft.com/office/drawing/2014/main" id="{1ED97E43-4E87-2240-89AA-B1D4002BD622}"/>
                </a:ext>
              </a:extLst>
            </p:cNvPr>
            <p:cNvSpPr/>
            <p:nvPr/>
          </p:nvSpPr>
          <p:spPr>
            <a:xfrm>
              <a:off x="11712575" y="2086252"/>
              <a:ext cx="325545" cy="325545"/>
            </a:xfrm>
            <a:prstGeom prst="ellipse">
              <a:avLst/>
            </a:prstGeom>
            <a:solidFill>
              <a:srgbClr val="C9002C"/>
            </a:solidFill>
            <a:ln w="9525" cap="flat" cmpd="sng" algn="ctr">
              <a:noFill/>
              <a:prstDash val="solid"/>
            </a:ln>
            <a:effectLst>
              <a:outerShdw blurRad="63500" sx="102000" sy="102000" algn="ct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130" name="テキスト ボックス 129">
              <a:extLst>
                <a:ext uri="{FF2B5EF4-FFF2-40B4-BE49-F238E27FC236}">
                  <a16:creationId xmlns:a16="http://schemas.microsoft.com/office/drawing/2014/main" id="{B848FF32-CCEC-CD49-56B5-DD51D834A82E}"/>
                </a:ext>
              </a:extLst>
            </p:cNvPr>
            <p:cNvSpPr txBox="1"/>
            <p:nvPr/>
          </p:nvSpPr>
          <p:spPr>
            <a:xfrm>
              <a:off x="11668185" y="2145047"/>
              <a:ext cx="479425" cy="246221"/>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b="1" i="0" u="none" strike="noStrike" kern="0" cap="none" spc="0" normalizeH="0" baseline="0" noProof="0" dirty="0">
                  <a:ln>
                    <a:noFill/>
                  </a:ln>
                  <a:solidFill>
                    <a:srgbClr val="F5F5F5"/>
                  </a:solidFill>
                  <a:effectLst/>
                  <a:uLnTx/>
                  <a:uFillTx/>
                  <a:latin typeface="Calibri" panose="020F0502020204030204"/>
                  <a:ea typeface="メイリオ" panose="020B0604030504040204" pitchFamily="50" charset="-128"/>
                </a:rPr>
                <a:t>特長</a:t>
              </a:r>
              <a:endParaRPr kumimoji="0" lang="en-US" altLang="ja-JP" sz="1000" b="1" i="0" u="none" strike="noStrike" kern="0" cap="none" spc="0" normalizeH="0" baseline="0" noProof="0" dirty="0">
                <a:ln>
                  <a:noFill/>
                </a:ln>
                <a:solidFill>
                  <a:srgbClr val="F5F5F5"/>
                </a:solidFill>
                <a:effectLst/>
                <a:uLnTx/>
                <a:uFillTx/>
                <a:latin typeface="Calibri" panose="020F0502020204030204"/>
                <a:ea typeface="メイリオ" panose="020B0604030504040204" pitchFamily="50" charset="-128"/>
              </a:endParaRPr>
            </a:p>
          </p:txBody>
        </p:sp>
      </p:grpSp>
      <p:grpSp>
        <p:nvGrpSpPr>
          <p:cNvPr id="131" name="グループ化 130">
            <a:extLst>
              <a:ext uri="{FF2B5EF4-FFF2-40B4-BE49-F238E27FC236}">
                <a16:creationId xmlns:a16="http://schemas.microsoft.com/office/drawing/2014/main" id="{E96E0F94-14AA-6AB4-708F-C6B7E96EDC92}"/>
              </a:ext>
            </a:extLst>
          </p:cNvPr>
          <p:cNvGrpSpPr/>
          <p:nvPr/>
        </p:nvGrpSpPr>
        <p:grpSpPr>
          <a:xfrm>
            <a:off x="3632493" y="3743138"/>
            <a:ext cx="479425" cy="325545"/>
            <a:chOff x="11668185" y="2086252"/>
            <a:chExt cx="479425" cy="325545"/>
          </a:xfrm>
        </p:grpSpPr>
        <p:sp>
          <p:nvSpPr>
            <p:cNvPr id="132" name="楕円 131">
              <a:extLst>
                <a:ext uri="{FF2B5EF4-FFF2-40B4-BE49-F238E27FC236}">
                  <a16:creationId xmlns:a16="http://schemas.microsoft.com/office/drawing/2014/main" id="{7F24E6A2-6A39-E088-CDA5-EAD31FB0F2FD}"/>
                </a:ext>
              </a:extLst>
            </p:cNvPr>
            <p:cNvSpPr/>
            <p:nvPr/>
          </p:nvSpPr>
          <p:spPr>
            <a:xfrm>
              <a:off x="11712575" y="2086252"/>
              <a:ext cx="325545" cy="325545"/>
            </a:xfrm>
            <a:prstGeom prst="ellipse">
              <a:avLst/>
            </a:prstGeom>
            <a:solidFill>
              <a:srgbClr val="C9002C"/>
            </a:solidFill>
            <a:ln w="9525" cap="flat" cmpd="sng" algn="ctr">
              <a:noFill/>
              <a:prstDash val="solid"/>
            </a:ln>
            <a:effectLst>
              <a:outerShdw blurRad="63500" sx="102000" sy="102000" algn="ct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133" name="テキスト ボックス 132">
              <a:extLst>
                <a:ext uri="{FF2B5EF4-FFF2-40B4-BE49-F238E27FC236}">
                  <a16:creationId xmlns:a16="http://schemas.microsoft.com/office/drawing/2014/main" id="{96931A7B-39DF-EBE7-58DB-84DFB6DB34F3}"/>
                </a:ext>
              </a:extLst>
            </p:cNvPr>
            <p:cNvSpPr txBox="1"/>
            <p:nvPr/>
          </p:nvSpPr>
          <p:spPr>
            <a:xfrm>
              <a:off x="11668185" y="2145047"/>
              <a:ext cx="479425" cy="246221"/>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b="1" i="0" u="none" strike="noStrike" kern="0" cap="none" spc="0" normalizeH="0" baseline="0" noProof="0" dirty="0">
                  <a:ln>
                    <a:noFill/>
                  </a:ln>
                  <a:solidFill>
                    <a:srgbClr val="F5F5F5"/>
                  </a:solidFill>
                  <a:effectLst/>
                  <a:uLnTx/>
                  <a:uFillTx/>
                  <a:latin typeface="Calibri" panose="020F0502020204030204"/>
                  <a:ea typeface="メイリオ" panose="020B0604030504040204" pitchFamily="50" charset="-128"/>
                </a:rPr>
                <a:t>特長</a:t>
              </a:r>
              <a:endParaRPr kumimoji="0" lang="en-US" altLang="ja-JP" sz="1000" b="1" i="0" u="none" strike="noStrike" kern="0" cap="none" spc="0" normalizeH="0" baseline="0" noProof="0" dirty="0">
                <a:ln>
                  <a:noFill/>
                </a:ln>
                <a:solidFill>
                  <a:srgbClr val="F5F5F5"/>
                </a:solidFill>
                <a:effectLst/>
                <a:uLnTx/>
                <a:uFillTx/>
                <a:latin typeface="Calibri" panose="020F0502020204030204"/>
                <a:ea typeface="メイリオ" panose="020B0604030504040204" pitchFamily="50" charset="-128"/>
              </a:endParaRPr>
            </a:p>
          </p:txBody>
        </p:sp>
      </p:grpSp>
    </p:spTree>
    <p:extLst>
      <p:ext uri="{BB962C8B-B14F-4D97-AF65-F5344CB8AC3E}">
        <p14:creationId xmlns:p14="http://schemas.microsoft.com/office/powerpoint/2010/main" val="308124964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1C7E31D-2CD9-F7E3-AC7D-CF86EBDA787A}"/>
              </a:ext>
            </a:extLst>
          </p:cNvPr>
          <p:cNvSpPr>
            <a:spLocks noGrp="1"/>
          </p:cNvSpPr>
          <p:nvPr>
            <p:ph type="ctrTitle"/>
          </p:nvPr>
        </p:nvSpPr>
        <p:spPr/>
        <p:txBody>
          <a:bodyPr/>
          <a:lstStyle/>
          <a:p>
            <a:r>
              <a:rPr kumimoji="1" lang="en-US" altLang="ja-JP" dirty="0"/>
              <a:t>APPENDIX</a:t>
            </a:r>
            <a:r>
              <a:rPr kumimoji="1" lang="ja-JP" altLang="en-US" dirty="0"/>
              <a:t>　</a:t>
            </a:r>
            <a:r>
              <a:rPr kumimoji="1" lang="en-US" altLang="ja-JP" dirty="0"/>
              <a:t> </a:t>
            </a:r>
            <a:r>
              <a:rPr lang="en-US" altLang="ja-JP" dirty="0"/>
              <a:t>Yahoo!</a:t>
            </a:r>
            <a:r>
              <a:rPr lang="ja-JP" altLang="en-US" dirty="0"/>
              <a:t>ニュース　</a:t>
            </a:r>
            <a:r>
              <a:rPr kumimoji="1" lang="ja-JP" altLang="en-US" dirty="0"/>
              <a:t>タイアップ レポートについて</a:t>
            </a:r>
          </a:p>
        </p:txBody>
      </p:sp>
      <p:sp>
        <p:nvSpPr>
          <p:cNvPr id="3" name="テキスト プレースホルダー 2">
            <a:extLst>
              <a:ext uri="{FF2B5EF4-FFF2-40B4-BE49-F238E27FC236}">
                <a16:creationId xmlns:a16="http://schemas.microsoft.com/office/drawing/2014/main" id="{79D4807E-02BF-2C77-B9EE-9F61A80302FC}"/>
              </a:ext>
            </a:extLst>
          </p:cNvPr>
          <p:cNvSpPr>
            <a:spLocks noGrp="1"/>
          </p:cNvSpPr>
          <p:nvPr>
            <p:ph type="body" sz="quarter" idx="10"/>
          </p:nvPr>
        </p:nvSpPr>
        <p:spPr>
          <a:xfrm>
            <a:off x="772431" y="1098189"/>
            <a:ext cx="11014609" cy="792088"/>
          </a:xfrm>
        </p:spPr>
        <p:txBody>
          <a:bodyPr/>
          <a:lstStyle/>
          <a:p>
            <a:pPr lvl="0" algn="ctr">
              <a:lnSpc>
                <a:spcPct val="150000"/>
              </a:lnSpc>
              <a:defRPr/>
            </a:pPr>
            <a:r>
              <a:rPr lang="ja-JP" altLang="en-US" sz="1800" b="1" dirty="0">
                <a:solidFill>
                  <a:srgbClr val="545454"/>
                </a:solidFill>
              </a:rPr>
              <a:t>定量・定性両面から、施策の実績を集計、分析し、タイアップ実施効果のレポーティングを行います。</a:t>
            </a:r>
            <a:endParaRPr kumimoji="1" lang="ja-JP" altLang="en-US" dirty="0"/>
          </a:p>
        </p:txBody>
      </p:sp>
      <p:grpSp>
        <p:nvGrpSpPr>
          <p:cNvPr id="29" name="グループ化 28">
            <a:extLst>
              <a:ext uri="{FF2B5EF4-FFF2-40B4-BE49-F238E27FC236}">
                <a16:creationId xmlns:a16="http://schemas.microsoft.com/office/drawing/2014/main" id="{6B7FA3FA-D6A7-8F48-1FD1-4869B355D943}"/>
              </a:ext>
            </a:extLst>
          </p:cNvPr>
          <p:cNvGrpSpPr/>
          <p:nvPr/>
        </p:nvGrpSpPr>
        <p:grpSpPr>
          <a:xfrm>
            <a:off x="445869" y="1662451"/>
            <a:ext cx="5646291" cy="576000"/>
            <a:chOff x="479425" y="1607413"/>
            <a:chExt cx="5646291" cy="576000"/>
          </a:xfrm>
        </p:grpSpPr>
        <p:sp>
          <p:nvSpPr>
            <p:cNvPr id="31" name="角丸四角形 60">
              <a:extLst>
                <a:ext uri="{FF2B5EF4-FFF2-40B4-BE49-F238E27FC236}">
                  <a16:creationId xmlns:a16="http://schemas.microsoft.com/office/drawing/2014/main" id="{0D077162-9DFC-FFFA-6500-2F23CC96C2D9}"/>
                </a:ext>
              </a:extLst>
            </p:cNvPr>
            <p:cNvSpPr/>
            <p:nvPr/>
          </p:nvSpPr>
          <p:spPr>
            <a:xfrm>
              <a:off x="803425" y="1661413"/>
              <a:ext cx="5322291" cy="468000"/>
            </a:xfrm>
            <a:prstGeom prst="roundRect">
              <a:avLst>
                <a:gd name="adj" fmla="val 0"/>
              </a:avLst>
            </a:prstGeom>
            <a:solidFill>
              <a:srgbClr val="212121">
                <a:lumMod val="10000"/>
                <a:lumOff val="90000"/>
              </a:srgbClr>
            </a:solidFill>
            <a:ln w="9525" cap="flat" cmpd="sng" algn="ctr">
              <a:noFill/>
              <a:prstDash val="solid"/>
            </a:ln>
            <a:effectLst/>
          </p:spPr>
          <p:txBody>
            <a:bodyPr rot="0" spcFirstLastPara="0" vert="horz" wrap="none" lIns="468000" tIns="36000" rIns="0" bIns="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1600" b="1" i="0" u="none" strike="noStrike" kern="0" cap="none" spc="0" normalizeH="0" baseline="0" noProof="0">
                  <a:ln>
                    <a:noFill/>
                  </a:ln>
                  <a:solidFill>
                    <a:srgbClr val="C9002C"/>
                  </a:solidFill>
                  <a:effectLst/>
                  <a:uLnTx/>
                  <a:uFillTx/>
                  <a:latin typeface="Meiryo" panose="020B0604030504040204" pitchFamily="34" charset="-128"/>
                  <a:ea typeface="メイリオ" panose="020B0604030504040204" pitchFamily="50" charset="-128"/>
                  <a:cs typeface="+mn-cs"/>
                </a:rPr>
                <a:t>集客数・属性広告主様ページへの送客数</a:t>
              </a:r>
              <a:endParaRPr kumimoji="0" lang="en-US" altLang="ja-JP" sz="1600" b="1" i="0" u="none" strike="noStrike" kern="0" cap="none" spc="0" normalizeH="0" baseline="0" noProof="0" dirty="0">
                <a:ln>
                  <a:noFill/>
                </a:ln>
                <a:solidFill>
                  <a:srgbClr val="C9002C"/>
                </a:solidFill>
                <a:effectLst/>
                <a:uLnTx/>
                <a:uFillTx/>
                <a:latin typeface="Meiryo" panose="020B0604030504040204" pitchFamily="34" charset="-128"/>
                <a:ea typeface="メイリオ" panose="020B0604030504040204" pitchFamily="50" charset="-128"/>
                <a:cs typeface="+mn-cs"/>
              </a:endParaRPr>
            </a:p>
          </p:txBody>
        </p:sp>
        <p:grpSp>
          <p:nvGrpSpPr>
            <p:cNvPr id="32" name="グループ化 31">
              <a:extLst>
                <a:ext uri="{FF2B5EF4-FFF2-40B4-BE49-F238E27FC236}">
                  <a16:creationId xmlns:a16="http://schemas.microsoft.com/office/drawing/2014/main" id="{872B31CF-07CC-39BE-46E0-27CFBADE7D62}"/>
                </a:ext>
              </a:extLst>
            </p:cNvPr>
            <p:cNvGrpSpPr>
              <a:grpSpLocks noChangeAspect="1"/>
            </p:cNvGrpSpPr>
            <p:nvPr/>
          </p:nvGrpSpPr>
          <p:grpSpPr>
            <a:xfrm>
              <a:off x="479425" y="1607413"/>
              <a:ext cx="576000" cy="576000"/>
              <a:chOff x="2435103" y="2081892"/>
              <a:chExt cx="792088" cy="792088"/>
            </a:xfrm>
          </p:grpSpPr>
          <p:sp>
            <p:nvSpPr>
              <p:cNvPr id="33" name="円/楕円 63">
                <a:extLst>
                  <a:ext uri="{FF2B5EF4-FFF2-40B4-BE49-F238E27FC236}">
                    <a16:creationId xmlns:a16="http://schemas.microsoft.com/office/drawing/2014/main" id="{28ED8785-B8AD-329C-F92C-7F8672CD6A2C}"/>
                  </a:ext>
                </a:extLst>
              </p:cNvPr>
              <p:cNvSpPr/>
              <p:nvPr/>
            </p:nvSpPr>
            <p:spPr>
              <a:xfrm>
                <a:off x="2435103" y="2081892"/>
                <a:ext cx="792088" cy="792088"/>
              </a:xfrm>
              <a:prstGeom prst="ellipse">
                <a:avLst/>
              </a:prstGeom>
              <a:solidFill>
                <a:srgbClr val="C9002C"/>
              </a:solidFill>
              <a:ln w="50800"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eiryo" panose="020B0604030504040204" pitchFamily="34" charset="-128"/>
                  <a:ea typeface="メイリオ" panose="020B0604030504040204" pitchFamily="50" charset="-128"/>
                  <a:cs typeface="+mn-cs"/>
                </a:endParaRPr>
              </a:p>
            </p:txBody>
          </p:sp>
          <p:pic>
            <p:nvPicPr>
              <p:cNvPr id="34" name="グラフィックス 11" descr="棒グラフ (上昇) 単色塗りつぶし">
                <a:extLst>
                  <a:ext uri="{FF2B5EF4-FFF2-40B4-BE49-F238E27FC236}">
                    <a16:creationId xmlns:a16="http://schemas.microsoft.com/office/drawing/2014/main" id="{578EBC40-0ABF-3132-EFBD-B9E5061D09FF}"/>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600963" y="2247752"/>
                <a:ext cx="460368" cy="460368"/>
              </a:xfrm>
              <a:prstGeom prst="rect">
                <a:avLst/>
              </a:prstGeom>
            </p:spPr>
          </p:pic>
        </p:grpSp>
      </p:grpSp>
      <p:grpSp>
        <p:nvGrpSpPr>
          <p:cNvPr id="42" name="グループ化 41">
            <a:extLst>
              <a:ext uri="{FF2B5EF4-FFF2-40B4-BE49-F238E27FC236}">
                <a16:creationId xmlns:a16="http://schemas.microsoft.com/office/drawing/2014/main" id="{43558C46-113B-5951-C32E-F76AA754E306}"/>
              </a:ext>
            </a:extLst>
          </p:cNvPr>
          <p:cNvGrpSpPr/>
          <p:nvPr/>
        </p:nvGrpSpPr>
        <p:grpSpPr>
          <a:xfrm>
            <a:off x="445869" y="3503396"/>
            <a:ext cx="5837865" cy="905304"/>
            <a:chOff x="479425" y="3844167"/>
            <a:chExt cx="5837865" cy="905304"/>
          </a:xfrm>
        </p:grpSpPr>
        <p:sp>
          <p:nvSpPr>
            <p:cNvPr id="43" name="角丸四角形 21">
              <a:extLst>
                <a:ext uri="{FF2B5EF4-FFF2-40B4-BE49-F238E27FC236}">
                  <a16:creationId xmlns:a16="http://schemas.microsoft.com/office/drawing/2014/main" id="{F41306B7-F060-6064-5E3D-0E6965C5B907}"/>
                </a:ext>
              </a:extLst>
            </p:cNvPr>
            <p:cNvSpPr/>
            <p:nvPr/>
          </p:nvSpPr>
          <p:spPr>
            <a:xfrm>
              <a:off x="1226154" y="4537105"/>
              <a:ext cx="5091136" cy="212366"/>
            </a:xfrm>
            <a:prstGeom prst="roundRect">
              <a:avLst>
                <a:gd name="adj" fmla="val 0"/>
              </a:avLst>
            </a:prstGeom>
            <a:noFill/>
            <a:ln w="9525" cap="flat" cmpd="sng" algn="ctr">
              <a:noFill/>
              <a:prstDash val="solid"/>
            </a:ln>
            <a:effectLst/>
          </p:spPr>
          <p:txBody>
            <a:bodyPr rot="0" spcFirstLastPara="0" vert="horz" wrap="square" lIns="0" tIns="0" rIns="0" bIns="0" numCol="1" spcCol="0" rtlCol="0" fromWordArt="0" anchor="t" anchorCtr="0" forceAA="0" compatLnSpc="1">
              <a:prstTxWarp prst="textNoShape">
                <a:avLst/>
              </a:prstTxWarp>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177750" marR="0" lvl="0" indent="-177750" algn="l" defTabSz="914400" rtl="0" eaLnBrk="1" fontAlgn="auto" latinLnBrk="0" hangingPunct="1">
                <a:lnSpc>
                  <a:spcPct val="120000"/>
                </a:lnSpc>
                <a:spcBef>
                  <a:spcPts val="0"/>
                </a:spcBef>
                <a:spcAft>
                  <a:spcPts val="0"/>
                </a:spcAft>
                <a:buClrTx/>
                <a:buSzTx/>
                <a:buFont typeface="Wingdings" pitchFamily="2" charset="2"/>
                <a:buChar char="n"/>
                <a:tabLst/>
                <a:defRPr/>
              </a:pPr>
              <a:r>
                <a:rPr kumimoji="1" lang="ja-JP" altLang="en-US" sz="1200" b="0" i="0" u="none" strike="noStrike" kern="1200" cap="none" spc="0" normalizeH="0" baseline="0" noProof="0" dirty="0">
                  <a:ln>
                    <a:noFill/>
                  </a:ln>
                  <a:solidFill>
                    <a:srgbClr val="545454"/>
                  </a:solidFill>
                  <a:effectLst/>
                  <a:uLnTx/>
                  <a:uFillTx/>
                  <a:latin typeface="Meiryo" panose="020B0604030504040204" pitchFamily="34" charset="-128"/>
                  <a:ea typeface="メイリオ" panose="020B0604030504040204" pitchFamily="50" charset="-128"/>
                  <a:cs typeface="+mn-cs"/>
                </a:rPr>
                <a:t>読了率</a:t>
              </a:r>
              <a:endParaRPr kumimoji="0" lang="en-US" altLang="ja-JP" sz="1200" b="0" i="0" u="none" strike="noStrike" kern="0" cap="none" spc="0" normalizeH="0" baseline="0" noProof="0" dirty="0">
                <a:ln>
                  <a:noFill/>
                </a:ln>
                <a:solidFill>
                  <a:srgbClr val="545454"/>
                </a:solidFill>
                <a:effectLst/>
                <a:uLnTx/>
                <a:uFillTx/>
                <a:latin typeface="Meiryo" panose="020B0604030504040204" pitchFamily="34" charset="-128"/>
                <a:ea typeface="メイリオ" panose="020B0604030504040204" pitchFamily="50" charset="-128"/>
                <a:cs typeface="+mn-cs"/>
              </a:endParaRPr>
            </a:p>
          </p:txBody>
        </p:sp>
        <p:sp>
          <p:nvSpPr>
            <p:cNvPr id="44" name="角丸四角形 22">
              <a:extLst>
                <a:ext uri="{FF2B5EF4-FFF2-40B4-BE49-F238E27FC236}">
                  <a16:creationId xmlns:a16="http://schemas.microsoft.com/office/drawing/2014/main" id="{B8BB4309-1C23-89CB-D87A-5FB02E6E201B}"/>
                </a:ext>
              </a:extLst>
            </p:cNvPr>
            <p:cNvSpPr/>
            <p:nvPr/>
          </p:nvSpPr>
          <p:spPr>
            <a:xfrm>
              <a:off x="803425" y="3898167"/>
              <a:ext cx="5322291" cy="468000"/>
            </a:xfrm>
            <a:prstGeom prst="roundRect">
              <a:avLst>
                <a:gd name="adj" fmla="val 0"/>
              </a:avLst>
            </a:prstGeom>
            <a:solidFill>
              <a:srgbClr val="212121">
                <a:lumMod val="10000"/>
                <a:lumOff val="90000"/>
              </a:srgbClr>
            </a:solidFill>
            <a:ln w="9525" cap="flat" cmpd="sng" algn="ctr">
              <a:noFill/>
              <a:prstDash val="solid"/>
            </a:ln>
            <a:effectLst/>
          </p:spPr>
          <p:txBody>
            <a:bodyPr rot="0" spcFirstLastPara="0" vert="horz" wrap="none" lIns="468000" tIns="36000" rIns="0" bIns="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1600" b="1" i="0" u="none" strike="noStrike" kern="0" cap="none" spc="0" normalizeH="0" baseline="0" noProof="0">
                  <a:ln>
                    <a:noFill/>
                  </a:ln>
                  <a:solidFill>
                    <a:srgbClr val="C9002C"/>
                  </a:solidFill>
                  <a:effectLst/>
                  <a:uLnTx/>
                  <a:uFillTx/>
                  <a:latin typeface="Meiryo" panose="020B0604030504040204" pitchFamily="34" charset="-128"/>
                  <a:ea typeface="メイリオ" panose="020B0604030504040204" pitchFamily="50" charset="-128"/>
                  <a:cs typeface="+mn-cs"/>
                </a:rPr>
                <a:t>記事閲覧態度</a:t>
              </a:r>
            </a:p>
          </p:txBody>
        </p:sp>
        <p:grpSp>
          <p:nvGrpSpPr>
            <p:cNvPr id="45" name="グループ化 44">
              <a:extLst>
                <a:ext uri="{FF2B5EF4-FFF2-40B4-BE49-F238E27FC236}">
                  <a16:creationId xmlns:a16="http://schemas.microsoft.com/office/drawing/2014/main" id="{FFFB9F3B-D398-C739-5617-DE3FBB8DF79A}"/>
                </a:ext>
              </a:extLst>
            </p:cNvPr>
            <p:cNvGrpSpPr>
              <a:grpSpLocks noChangeAspect="1"/>
            </p:cNvGrpSpPr>
            <p:nvPr/>
          </p:nvGrpSpPr>
          <p:grpSpPr>
            <a:xfrm>
              <a:off x="479425" y="3844167"/>
              <a:ext cx="576000" cy="576000"/>
              <a:chOff x="2435103" y="2081892"/>
              <a:chExt cx="792088" cy="792088"/>
            </a:xfrm>
          </p:grpSpPr>
          <p:sp>
            <p:nvSpPr>
              <p:cNvPr id="46" name="円/楕円 24">
                <a:extLst>
                  <a:ext uri="{FF2B5EF4-FFF2-40B4-BE49-F238E27FC236}">
                    <a16:creationId xmlns:a16="http://schemas.microsoft.com/office/drawing/2014/main" id="{F9D72009-318F-4E79-E166-9BD6EC9465F0}"/>
                  </a:ext>
                </a:extLst>
              </p:cNvPr>
              <p:cNvSpPr/>
              <p:nvPr/>
            </p:nvSpPr>
            <p:spPr>
              <a:xfrm>
                <a:off x="2435103" y="2081892"/>
                <a:ext cx="792088" cy="792088"/>
              </a:xfrm>
              <a:prstGeom prst="ellipse">
                <a:avLst/>
              </a:prstGeom>
              <a:solidFill>
                <a:srgbClr val="C9002C"/>
              </a:solidFill>
              <a:ln w="50800"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eiryo" panose="020B0604030504040204" pitchFamily="34" charset="-128"/>
                  <a:ea typeface="メイリオ" panose="020B0604030504040204" pitchFamily="50" charset="-128"/>
                  <a:cs typeface="+mn-cs"/>
                </a:endParaRPr>
              </a:p>
            </p:txBody>
          </p:sp>
          <p:pic>
            <p:nvPicPr>
              <p:cNvPr id="47" name="グラフィックス 24">
                <a:extLst>
                  <a:ext uri="{FF2B5EF4-FFF2-40B4-BE49-F238E27FC236}">
                    <a16:creationId xmlns:a16="http://schemas.microsoft.com/office/drawing/2014/main" id="{F11D0C17-88AA-AAC9-7DDD-C8158CC7E67C}"/>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2600964" y="2247753"/>
                <a:ext cx="460368" cy="460368"/>
              </a:xfrm>
              <a:prstGeom prst="rect">
                <a:avLst/>
              </a:prstGeom>
            </p:spPr>
          </p:pic>
        </p:grpSp>
      </p:grpSp>
      <p:grpSp>
        <p:nvGrpSpPr>
          <p:cNvPr id="48" name="グループ化 47">
            <a:extLst>
              <a:ext uri="{FF2B5EF4-FFF2-40B4-BE49-F238E27FC236}">
                <a16:creationId xmlns:a16="http://schemas.microsoft.com/office/drawing/2014/main" id="{08177831-21A6-833E-3218-9F9BCE28AE51}"/>
              </a:ext>
            </a:extLst>
          </p:cNvPr>
          <p:cNvGrpSpPr/>
          <p:nvPr/>
        </p:nvGrpSpPr>
        <p:grpSpPr>
          <a:xfrm>
            <a:off x="445869" y="4593130"/>
            <a:ext cx="5646291" cy="576000"/>
            <a:chOff x="479425" y="4775746"/>
            <a:chExt cx="5646291" cy="576000"/>
          </a:xfrm>
        </p:grpSpPr>
        <p:sp>
          <p:nvSpPr>
            <p:cNvPr id="50" name="角丸四角形 27">
              <a:extLst>
                <a:ext uri="{FF2B5EF4-FFF2-40B4-BE49-F238E27FC236}">
                  <a16:creationId xmlns:a16="http://schemas.microsoft.com/office/drawing/2014/main" id="{19B03547-BED7-E5B5-C092-2D040658B0B3}"/>
                </a:ext>
              </a:extLst>
            </p:cNvPr>
            <p:cNvSpPr/>
            <p:nvPr/>
          </p:nvSpPr>
          <p:spPr>
            <a:xfrm>
              <a:off x="803425" y="4829746"/>
              <a:ext cx="5322291" cy="468000"/>
            </a:xfrm>
            <a:prstGeom prst="roundRect">
              <a:avLst>
                <a:gd name="adj" fmla="val 0"/>
              </a:avLst>
            </a:prstGeom>
            <a:solidFill>
              <a:srgbClr val="212121">
                <a:lumMod val="10000"/>
                <a:lumOff val="90000"/>
              </a:srgbClr>
            </a:solidFill>
            <a:ln w="9525" cap="flat" cmpd="sng" algn="ctr">
              <a:noFill/>
              <a:prstDash val="solid"/>
            </a:ln>
            <a:effectLst/>
          </p:spPr>
          <p:txBody>
            <a:bodyPr rot="0" spcFirstLastPara="0" vert="horz" wrap="none" lIns="468000" tIns="36000" rIns="0" bIns="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1600" b="1" i="0" u="none" strike="noStrike" kern="0" cap="none" spc="0" normalizeH="0" baseline="0" noProof="0">
                  <a:ln>
                    <a:noFill/>
                  </a:ln>
                  <a:solidFill>
                    <a:srgbClr val="C9002C"/>
                  </a:solidFill>
                  <a:effectLst/>
                  <a:uLnTx/>
                  <a:uFillTx/>
                  <a:latin typeface="Meiryo" panose="020B0604030504040204" pitchFamily="34" charset="-128"/>
                  <a:ea typeface="メイリオ" panose="020B0604030504040204" pitchFamily="50" charset="-128"/>
                  <a:cs typeface="+mn-cs"/>
                </a:rPr>
                <a:t>態度変容効果</a:t>
              </a:r>
              <a:endParaRPr kumimoji="0" lang="en-US" altLang="ja-JP" sz="1600" b="1" i="0" u="none" strike="noStrike" kern="0" cap="none" spc="0" normalizeH="0" baseline="0" noProof="0" dirty="0">
                <a:ln>
                  <a:noFill/>
                </a:ln>
                <a:solidFill>
                  <a:srgbClr val="C9002C"/>
                </a:solidFill>
                <a:effectLst/>
                <a:uLnTx/>
                <a:uFillTx/>
                <a:latin typeface="Meiryo" panose="020B0604030504040204" pitchFamily="34" charset="-128"/>
                <a:ea typeface="メイリオ" panose="020B0604030504040204" pitchFamily="50" charset="-128"/>
                <a:cs typeface="+mn-cs"/>
              </a:endParaRPr>
            </a:p>
          </p:txBody>
        </p:sp>
        <p:grpSp>
          <p:nvGrpSpPr>
            <p:cNvPr id="51" name="グループ化 50">
              <a:extLst>
                <a:ext uri="{FF2B5EF4-FFF2-40B4-BE49-F238E27FC236}">
                  <a16:creationId xmlns:a16="http://schemas.microsoft.com/office/drawing/2014/main" id="{EB4AB007-5398-1D31-142C-33934BD6977C}"/>
                </a:ext>
              </a:extLst>
            </p:cNvPr>
            <p:cNvGrpSpPr>
              <a:grpSpLocks noChangeAspect="1"/>
            </p:cNvGrpSpPr>
            <p:nvPr/>
          </p:nvGrpSpPr>
          <p:grpSpPr>
            <a:xfrm>
              <a:off x="479425" y="4775746"/>
              <a:ext cx="576000" cy="576000"/>
              <a:chOff x="2435103" y="2081892"/>
              <a:chExt cx="792088" cy="792088"/>
            </a:xfrm>
          </p:grpSpPr>
          <p:sp>
            <p:nvSpPr>
              <p:cNvPr id="52" name="円/楕円 29">
                <a:extLst>
                  <a:ext uri="{FF2B5EF4-FFF2-40B4-BE49-F238E27FC236}">
                    <a16:creationId xmlns:a16="http://schemas.microsoft.com/office/drawing/2014/main" id="{1D30164F-9657-4FCA-5DC2-8AEFB6B5E260}"/>
                  </a:ext>
                </a:extLst>
              </p:cNvPr>
              <p:cNvSpPr/>
              <p:nvPr/>
            </p:nvSpPr>
            <p:spPr>
              <a:xfrm>
                <a:off x="2435103" y="2081892"/>
                <a:ext cx="792088" cy="792088"/>
              </a:xfrm>
              <a:prstGeom prst="ellipse">
                <a:avLst/>
              </a:prstGeom>
              <a:solidFill>
                <a:srgbClr val="C9002C"/>
              </a:solidFill>
              <a:ln w="50800"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eiryo" panose="020B0604030504040204" pitchFamily="34" charset="-128"/>
                  <a:ea typeface="メイリオ" panose="020B0604030504040204" pitchFamily="50" charset="-128"/>
                  <a:cs typeface="+mn-cs"/>
                </a:endParaRPr>
              </a:p>
            </p:txBody>
          </p:sp>
          <p:pic>
            <p:nvPicPr>
              <p:cNvPr id="53" name="グラフィックス 30">
                <a:extLst>
                  <a:ext uri="{FF2B5EF4-FFF2-40B4-BE49-F238E27FC236}">
                    <a16:creationId xmlns:a16="http://schemas.microsoft.com/office/drawing/2014/main" id="{38DDF816-F51B-F3E9-0372-83C3977A3156}"/>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p:blipFill>
            <p:spPr>
              <a:xfrm>
                <a:off x="2600964" y="2247753"/>
                <a:ext cx="460368" cy="460368"/>
              </a:xfrm>
              <a:prstGeom prst="rect">
                <a:avLst/>
              </a:prstGeom>
            </p:spPr>
          </p:pic>
        </p:grpSp>
      </p:grpSp>
      <p:sp>
        <p:nvSpPr>
          <p:cNvPr id="58" name="角丸四角形 59">
            <a:extLst>
              <a:ext uri="{FF2B5EF4-FFF2-40B4-BE49-F238E27FC236}">
                <a16:creationId xmlns:a16="http://schemas.microsoft.com/office/drawing/2014/main" id="{5BD53ECA-98F5-0046-EBDF-CB6D556932F8}"/>
              </a:ext>
            </a:extLst>
          </p:cNvPr>
          <p:cNvSpPr/>
          <p:nvPr/>
        </p:nvSpPr>
        <p:spPr>
          <a:xfrm>
            <a:off x="1127354" y="2356717"/>
            <a:ext cx="4964806" cy="877163"/>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7750" marR="0" lvl="0" indent="-177750" defTabSz="914400" eaLnBrk="1" fontAlgn="auto" latinLnBrk="0" hangingPunct="1">
              <a:lnSpc>
                <a:spcPct val="120000"/>
              </a:lnSpc>
              <a:spcBef>
                <a:spcPts val="0"/>
              </a:spcBef>
              <a:spcAft>
                <a:spcPts val="0"/>
              </a:spcAft>
              <a:buClrTx/>
              <a:buSzTx/>
              <a:buFont typeface="Wingdings" pitchFamily="2" charset="2"/>
              <a:buChar char="n"/>
              <a:tabLst/>
              <a:defRPr/>
            </a:pPr>
            <a:r>
              <a:rPr kumimoji="0" lang="ja-JP" altLang="en-US"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タイアップページ</a:t>
            </a:r>
          </a:p>
          <a:p>
            <a:pPr marL="418950" marR="0" lvl="1" indent="-1417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en" altLang="ja-JP"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PV</a:t>
            </a:r>
            <a:r>
              <a:rPr kumimoji="0" lang="ja-JP" altLang="en"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0" lang="en" altLang="ja-JP"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UB</a:t>
            </a:r>
          </a:p>
          <a:p>
            <a:pPr marL="418950" marR="0" lvl="1" indent="-1417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ja-JP" altLang="en-US"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タイアップ内の広告主様ページへの誘導枠クリック数・率</a:t>
            </a:r>
          </a:p>
          <a:p>
            <a:pPr marL="418950" marR="0" lvl="1" indent="-1417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ja-JP" altLang="en-US"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タイアップ訪問者の性別・性別</a:t>
            </a:r>
            <a:r>
              <a:rPr kumimoji="0" lang="en-US" altLang="ja-JP"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0" lang="ja-JP" altLang="en-US"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年齢層比率</a:t>
            </a:r>
            <a:endParaRPr kumimoji="0" lang="en-US" altLang="ja-JP"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endParaRPr>
          </a:p>
        </p:txBody>
      </p:sp>
      <p:sp>
        <p:nvSpPr>
          <p:cNvPr id="59" name="角丸四角形 26">
            <a:extLst>
              <a:ext uri="{FF2B5EF4-FFF2-40B4-BE49-F238E27FC236}">
                <a16:creationId xmlns:a16="http://schemas.microsoft.com/office/drawing/2014/main" id="{3EC58BC4-FEF9-D202-78AA-EA605053A770}"/>
              </a:ext>
            </a:extLst>
          </p:cNvPr>
          <p:cNvSpPr/>
          <p:nvPr/>
        </p:nvSpPr>
        <p:spPr>
          <a:xfrm>
            <a:off x="1157696" y="5260927"/>
            <a:ext cx="5091136" cy="1321900"/>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7750" marR="0" lvl="0" indent="-177750" defTabSz="914400" eaLnBrk="1" fontAlgn="auto" latinLnBrk="0" hangingPunct="1">
              <a:lnSpc>
                <a:spcPct val="120000"/>
              </a:lnSpc>
              <a:spcBef>
                <a:spcPts val="0"/>
              </a:spcBef>
              <a:spcAft>
                <a:spcPts val="0"/>
              </a:spcAft>
              <a:buClrTx/>
              <a:buSzTx/>
              <a:buFont typeface="Wingdings" pitchFamily="2" charset="2"/>
              <a:buChar char="n"/>
              <a:tabLst/>
              <a:defRPr/>
            </a:pPr>
            <a:r>
              <a:rPr kumimoji="0" lang="ja-JP" altLang="en-US" sz="1400" b="1"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タイアップ読者に対するアンケートを無償でご提供します。</a:t>
            </a:r>
            <a:br>
              <a:rPr kumimoji="0" lang="en-US" altLang="ja-JP" sz="1400" b="1"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br>
            <a:r>
              <a:rPr kumimoji="0" lang="ja-JP" altLang="en-US"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タイアップ記事への評価、読了後の態度変容を問うアンケートです</a:t>
            </a:r>
            <a:r>
              <a:rPr kumimoji="0" lang="ja-JP" altLang="en-US" sz="1200" b="0"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a:t>
            </a:r>
            <a:endParaRPr kumimoji="0" lang="en-US" altLang="ja-JP" sz="1200" b="0"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a:p>
            <a:pPr marL="171450" marR="0" lvl="0" indent="-1714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ja-JP" altLang="en-US" sz="1200" kern="0" dirty="0">
                <a:solidFill>
                  <a:srgbClr val="545454"/>
                </a:solidFill>
                <a:latin typeface="Meiryo" panose="020B0604030504040204" pitchFamily="34" charset="-128"/>
                <a:ea typeface="Meiryo" panose="020B0604030504040204" pitchFamily="34" charset="-128"/>
              </a:rPr>
              <a:t>認知</a:t>
            </a:r>
            <a:endParaRPr kumimoji="0" lang="en-US" altLang="ja-JP" sz="1200" kern="0" dirty="0">
              <a:solidFill>
                <a:srgbClr val="545454"/>
              </a:solidFill>
              <a:latin typeface="Meiryo" panose="020B0604030504040204" pitchFamily="34" charset="-128"/>
              <a:ea typeface="Meiryo" panose="020B0604030504040204" pitchFamily="34" charset="-128"/>
            </a:endParaRPr>
          </a:p>
          <a:p>
            <a:pPr marL="171450" marR="0" lvl="0" indent="-1714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ja-JP" altLang="en-US" sz="1200" b="0"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興味・関心</a:t>
            </a:r>
            <a:endParaRPr kumimoji="0" lang="en-US" altLang="ja-JP" sz="1200" b="0"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a:p>
            <a:pPr marL="171450" marR="0" lvl="0" indent="-1714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ja-JP" altLang="en-US" sz="1200" kern="0" dirty="0">
                <a:solidFill>
                  <a:srgbClr val="545454"/>
                </a:solidFill>
                <a:latin typeface="Meiryo" panose="020B0604030504040204" pitchFamily="34" charset="-128"/>
                <a:ea typeface="Meiryo" panose="020B0604030504040204" pitchFamily="34" charset="-128"/>
              </a:rPr>
              <a:t>購買意向など</a:t>
            </a:r>
            <a:endParaRPr kumimoji="0" lang="en-US" altLang="ja-JP" sz="1200" kern="0" dirty="0">
              <a:solidFill>
                <a:srgbClr val="545454"/>
              </a:solidFill>
              <a:latin typeface="Meiryo" panose="020B0604030504040204" pitchFamily="34" charset="-128"/>
              <a:ea typeface="Meiryo" panose="020B0604030504040204" pitchFamily="34" charset="-128"/>
            </a:endParaRPr>
          </a:p>
          <a:p>
            <a:pPr marR="0" lvl="0" defTabSz="914400" eaLnBrk="1" fontAlgn="auto" latinLnBrk="0" hangingPunct="1">
              <a:lnSpc>
                <a:spcPct val="120000"/>
              </a:lnSpc>
              <a:spcBef>
                <a:spcPts val="0"/>
              </a:spcBef>
              <a:spcAft>
                <a:spcPts val="0"/>
              </a:spcAft>
              <a:buClrTx/>
              <a:buSzTx/>
              <a:tabLst/>
              <a:defRPr/>
            </a:pPr>
            <a:r>
              <a:rPr kumimoji="0" lang="en-US" altLang="ja-JP" sz="1000" b="0"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a:t>
            </a:r>
            <a:r>
              <a:rPr kumimoji="0" lang="ja-JP" altLang="en-US" sz="1000" b="0"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商材やタイアップの内容によって調査内容が異なることがございます。</a:t>
            </a:r>
          </a:p>
        </p:txBody>
      </p:sp>
      <p:pic>
        <p:nvPicPr>
          <p:cNvPr id="60" name="図 59">
            <a:extLst>
              <a:ext uri="{FF2B5EF4-FFF2-40B4-BE49-F238E27FC236}">
                <a16:creationId xmlns:a16="http://schemas.microsoft.com/office/drawing/2014/main" id="{F169375F-110F-D6BD-C613-B58A8678E2F5}"/>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6373712" y="1971399"/>
            <a:ext cx="2802407" cy="1478333"/>
          </a:xfrm>
          <a:prstGeom prst="rect">
            <a:avLst/>
          </a:prstGeom>
          <a:ln w="6350">
            <a:solidFill>
              <a:srgbClr val="545454"/>
            </a:solidFill>
          </a:ln>
          <a:effectLst>
            <a:outerShdw dist="38100" dir="2700000" algn="tl" rotWithShape="0">
              <a:srgbClr val="545454">
                <a:alpha val="40000"/>
              </a:srgbClr>
            </a:outerShdw>
          </a:effectLst>
        </p:spPr>
      </p:pic>
      <p:pic>
        <p:nvPicPr>
          <p:cNvPr id="61" name="図 60">
            <a:extLst>
              <a:ext uri="{FF2B5EF4-FFF2-40B4-BE49-F238E27FC236}">
                <a16:creationId xmlns:a16="http://schemas.microsoft.com/office/drawing/2014/main" id="{EC637A5D-C1FB-1322-04B0-16E5165A2F27}"/>
              </a:ext>
            </a:extLst>
          </p:cNvPr>
          <p:cNvPicPr>
            <a:picLocks noChangeAspect="1"/>
          </p:cNvPicPr>
          <p:nvPr/>
        </p:nvPicPr>
        <p:blipFill>
          <a:blip r:embed="rId9"/>
          <a:stretch>
            <a:fillRect/>
          </a:stretch>
        </p:blipFill>
        <p:spPr>
          <a:xfrm>
            <a:off x="8831019" y="2180418"/>
            <a:ext cx="2770146" cy="1564979"/>
          </a:xfrm>
          <a:prstGeom prst="rect">
            <a:avLst/>
          </a:prstGeom>
          <a:ln w="6350">
            <a:solidFill>
              <a:srgbClr val="545454"/>
            </a:solidFill>
          </a:ln>
          <a:effectLst>
            <a:outerShdw dist="38100" dir="2700000" algn="tl" rotWithShape="0">
              <a:srgbClr val="545454">
                <a:alpha val="40000"/>
              </a:srgbClr>
            </a:outerShdw>
          </a:effectLst>
        </p:spPr>
      </p:pic>
      <p:sp>
        <p:nvSpPr>
          <p:cNvPr id="62" name="角丸四角形 68">
            <a:extLst>
              <a:ext uri="{FF2B5EF4-FFF2-40B4-BE49-F238E27FC236}">
                <a16:creationId xmlns:a16="http://schemas.microsoft.com/office/drawing/2014/main" id="{EB3171E8-6991-E499-FCBE-1CA3E9BDDC9B}"/>
              </a:ext>
            </a:extLst>
          </p:cNvPr>
          <p:cNvSpPr/>
          <p:nvPr/>
        </p:nvSpPr>
        <p:spPr>
          <a:xfrm>
            <a:off x="9072111" y="4360031"/>
            <a:ext cx="2564459" cy="1914370"/>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08000" indent="-180000" eaLnBrk="1" fontAlgn="auto" hangingPunct="1">
              <a:lnSpc>
                <a:spcPct val="120000"/>
              </a:lnSpc>
              <a:spcBef>
                <a:spcPts val="0"/>
              </a:spcBef>
              <a:spcAft>
                <a:spcPts val="0"/>
              </a:spcAft>
              <a:defRPr/>
            </a:pPr>
            <a:r>
              <a:rPr kumimoji="0" lang="en-US" altLang="ja-JP" sz="800" kern="0" dirty="0">
                <a:solidFill>
                  <a:srgbClr val="0D0D0D"/>
                </a:solidFill>
                <a:latin typeface="Meiryo" panose="020B0604030504040204" pitchFamily="34" charset="-128"/>
                <a:ea typeface="Meiryo" panose="020B0604030504040204" pitchFamily="34" charset="-128"/>
              </a:rPr>
              <a:t>※</a:t>
            </a:r>
            <a:r>
              <a:rPr kumimoji="0" lang="ja-JP" altLang="en-US" sz="800" kern="0" dirty="0">
                <a:solidFill>
                  <a:srgbClr val="0D0D0D"/>
                </a:solidFill>
                <a:latin typeface="Meiryo" panose="020B0604030504040204" pitchFamily="34" charset="-128"/>
                <a:ea typeface="Meiryo" panose="020B0604030504040204" pitchFamily="34" charset="-128"/>
              </a:rPr>
              <a:t>定型項目での実施となります。</a:t>
            </a:r>
          </a:p>
          <a:p>
            <a:pPr marL="108000" indent="-180000" eaLnBrk="1" fontAlgn="auto" hangingPunct="1">
              <a:lnSpc>
                <a:spcPct val="120000"/>
              </a:lnSpc>
              <a:spcBef>
                <a:spcPts val="0"/>
              </a:spcBef>
              <a:spcAft>
                <a:spcPts val="0"/>
              </a:spcAft>
              <a:defRPr/>
            </a:pPr>
            <a:r>
              <a:rPr kumimoji="0" lang="en-US" altLang="ja-JP" sz="800" kern="0" dirty="0">
                <a:solidFill>
                  <a:srgbClr val="0D0D0D"/>
                </a:solidFill>
                <a:latin typeface="Meiryo" panose="020B0604030504040204" pitchFamily="34" charset="-128"/>
                <a:ea typeface="Meiryo" panose="020B0604030504040204" pitchFamily="34" charset="-128"/>
              </a:rPr>
              <a:t>※</a:t>
            </a:r>
            <a:r>
              <a:rPr kumimoji="0" lang="ja-JP" altLang="en-US" sz="800" kern="0" dirty="0">
                <a:solidFill>
                  <a:srgbClr val="0D0D0D"/>
                </a:solidFill>
                <a:latin typeface="Meiryo" panose="020B0604030504040204" pitchFamily="34" charset="-128"/>
                <a:ea typeface="Meiryo" panose="020B0604030504040204" pitchFamily="34" charset="-128"/>
              </a:rPr>
              <a:t>アンケート回答数の保証はいたしかねます。</a:t>
            </a:r>
            <a:br>
              <a:rPr kumimoji="0" lang="en-US" altLang="ja-JP" sz="800" kern="0" dirty="0">
                <a:solidFill>
                  <a:srgbClr val="0D0D0D"/>
                </a:solidFill>
                <a:latin typeface="Meiryo" panose="020B0604030504040204" pitchFamily="34" charset="-128"/>
                <a:ea typeface="Meiryo" panose="020B0604030504040204" pitchFamily="34" charset="-128"/>
              </a:rPr>
            </a:br>
            <a:r>
              <a:rPr kumimoji="0" lang="ja-JP" altLang="en-US" sz="800" kern="0" dirty="0">
                <a:solidFill>
                  <a:srgbClr val="0D0D0D"/>
                </a:solidFill>
                <a:latin typeface="Meiryo" panose="020B0604030504040204" pitchFamily="34" charset="-128"/>
                <a:ea typeface="Meiryo" panose="020B0604030504040204" pitchFamily="34" charset="-128"/>
              </a:rPr>
              <a:t>また、回答数は</a:t>
            </a:r>
            <a:r>
              <a:rPr kumimoji="0" lang="en-US" altLang="ja-JP" sz="800" kern="0" dirty="0">
                <a:solidFill>
                  <a:srgbClr val="0D0D0D"/>
                </a:solidFill>
                <a:latin typeface="Meiryo" panose="020B0604030504040204" pitchFamily="34" charset="-128"/>
                <a:ea typeface="Meiryo" panose="020B0604030504040204" pitchFamily="34" charset="-128"/>
              </a:rPr>
              <a:t>500</a:t>
            </a:r>
            <a:r>
              <a:rPr kumimoji="0" lang="ja-JP" altLang="en-US" sz="800" kern="0" dirty="0">
                <a:solidFill>
                  <a:srgbClr val="0D0D0D"/>
                </a:solidFill>
                <a:latin typeface="Meiryo" panose="020B0604030504040204" pitchFamily="34" charset="-128"/>
                <a:ea typeface="Meiryo" panose="020B0604030504040204" pitchFamily="34" charset="-128"/>
              </a:rPr>
              <a:t>件を上限とし、これを超えた場合、掲載途中でもアンケートを終了させていただきます。</a:t>
            </a:r>
            <a:endParaRPr kumimoji="0" lang="en-US" altLang="ja-JP" sz="800" kern="0" dirty="0">
              <a:solidFill>
                <a:srgbClr val="0D0D0D"/>
              </a:solidFill>
              <a:latin typeface="Meiryo" panose="020B0604030504040204" pitchFamily="34" charset="-128"/>
              <a:ea typeface="Meiryo" panose="020B0604030504040204" pitchFamily="34" charset="-128"/>
            </a:endParaRPr>
          </a:p>
          <a:p>
            <a:pPr marL="108000" indent="-180000" eaLnBrk="1" fontAlgn="auto" hangingPunct="1">
              <a:lnSpc>
                <a:spcPct val="120000"/>
              </a:lnSpc>
              <a:spcBef>
                <a:spcPts val="0"/>
              </a:spcBef>
              <a:spcAft>
                <a:spcPts val="0"/>
              </a:spcAft>
              <a:defRPr/>
            </a:pPr>
            <a:r>
              <a:rPr kumimoji="0" lang="en-US" altLang="ja-JP" sz="800" kern="0" dirty="0">
                <a:solidFill>
                  <a:srgbClr val="0D0D0D"/>
                </a:solidFill>
                <a:latin typeface="Meiryo" panose="020B0604030504040204" pitchFamily="34" charset="-128"/>
                <a:ea typeface="Meiryo" panose="020B0604030504040204" pitchFamily="34" charset="-128"/>
              </a:rPr>
              <a:t>※</a:t>
            </a:r>
            <a:r>
              <a:rPr kumimoji="0" lang="ja-JP" altLang="en-US" sz="800" kern="0" dirty="0">
                <a:solidFill>
                  <a:srgbClr val="0D0D0D"/>
                </a:solidFill>
                <a:latin typeface="Meiryo" panose="020B0604030504040204" pitchFamily="34" charset="-128"/>
                <a:ea typeface="Meiryo" panose="020B0604030504040204" pitchFamily="34" charset="-128"/>
              </a:rPr>
              <a:t>予告なくアンケートサーバーのサイトメンテナンスを行い、一時的にアンケートの受付ができなくなる場合があります。</a:t>
            </a:r>
            <a:endParaRPr kumimoji="0" lang="en-US" altLang="ja-JP" sz="800" kern="0" dirty="0">
              <a:solidFill>
                <a:srgbClr val="0D0D0D"/>
              </a:solidFill>
              <a:latin typeface="Meiryo" panose="020B0604030504040204" pitchFamily="34" charset="-128"/>
              <a:ea typeface="Meiryo" panose="020B0604030504040204" pitchFamily="34" charset="-128"/>
            </a:endParaRPr>
          </a:p>
          <a:p>
            <a:pPr marL="108000" indent="-180000" eaLnBrk="1" fontAlgn="auto" hangingPunct="1">
              <a:lnSpc>
                <a:spcPct val="120000"/>
              </a:lnSpc>
              <a:spcBef>
                <a:spcPts val="0"/>
              </a:spcBef>
              <a:spcAft>
                <a:spcPts val="0"/>
              </a:spcAft>
              <a:defRPr/>
            </a:pPr>
            <a:r>
              <a:rPr kumimoji="0" lang="en-US" altLang="ja-JP" sz="800" kern="0" dirty="0">
                <a:solidFill>
                  <a:srgbClr val="0D0D0D"/>
                </a:solidFill>
                <a:latin typeface="Meiryo" panose="020B0604030504040204" pitchFamily="34" charset="-128"/>
                <a:ea typeface="Meiryo" panose="020B0604030504040204" pitchFamily="34" charset="-128"/>
              </a:rPr>
              <a:t>※</a:t>
            </a:r>
            <a:r>
              <a:rPr kumimoji="0" lang="ja-JP" altLang="en-US" sz="800" kern="0" dirty="0">
                <a:solidFill>
                  <a:srgbClr val="0D0D0D"/>
                </a:solidFill>
                <a:latin typeface="Meiryo" panose="020B0604030504040204" pitchFamily="34" charset="-128"/>
                <a:ea typeface="Meiryo" panose="020B0604030504040204" pitchFamily="34" charset="-128"/>
              </a:rPr>
              <a:t>タイアップ訪問者から有意な回答数を得られなかった場合、別途実施する</a:t>
            </a:r>
            <a:r>
              <a:rPr kumimoji="0" lang="en-US" altLang="ja-JP" sz="800" kern="0" dirty="0">
                <a:solidFill>
                  <a:srgbClr val="0D0D0D"/>
                </a:solidFill>
                <a:latin typeface="Meiryo" panose="020B0604030504040204" pitchFamily="34" charset="-128"/>
                <a:ea typeface="Meiryo" panose="020B0604030504040204" pitchFamily="34" charset="-128"/>
              </a:rPr>
              <a:t>Yahoo!</a:t>
            </a:r>
            <a:r>
              <a:rPr kumimoji="0" lang="ja-JP" altLang="en-US" sz="800" kern="0" dirty="0">
                <a:solidFill>
                  <a:srgbClr val="0D0D0D"/>
                </a:solidFill>
                <a:latin typeface="Meiryo" panose="020B0604030504040204" pitchFamily="34" charset="-128"/>
                <a:ea typeface="Meiryo" panose="020B0604030504040204" pitchFamily="34" charset="-128"/>
              </a:rPr>
              <a:t>クラウドソーシングユーザーを対象にした同アンケート結果を代替として報告いたします。</a:t>
            </a:r>
            <a:endParaRPr kumimoji="0" lang="en-US" altLang="ja-JP" sz="800" kern="0" dirty="0">
              <a:solidFill>
                <a:srgbClr val="0D0D0D"/>
              </a:solidFill>
              <a:latin typeface="Meiryo" panose="020B0604030504040204" pitchFamily="34" charset="-128"/>
              <a:ea typeface="Meiryo" panose="020B0604030504040204" pitchFamily="34" charset="-128"/>
            </a:endParaRPr>
          </a:p>
          <a:p>
            <a:pPr marL="108000" indent="-180000" eaLnBrk="1" fontAlgn="auto" hangingPunct="1">
              <a:lnSpc>
                <a:spcPct val="120000"/>
              </a:lnSpc>
              <a:spcBef>
                <a:spcPts val="0"/>
              </a:spcBef>
              <a:spcAft>
                <a:spcPts val="0"/>
              </a:spcAft>
              <a:defRPr/>
            </a:pPr>
            <a:r>
              <a:rPr kumimoji="0" lang="en-US" altLang="ja-JP" sz="800" kern="0" dirty="0">
                <a:solidFill>
                  <a:srgbClr val="0D0D0D"/>
                </a:solidFill>
                <a:latin typeface="Meiryo" panose="020B0604030504040204" pitchFamily="34" charset="-128"/>
                <a:ea typeface="Meiryo" panose="020B0604030504040204" pitchFamily="34" charset="-128"/>
              </a:rPr>
              <a:t>※</a:t>
            </a:r>
            <a:r>
              <a:rPr kumimoji="0" lang="ja-JP" altLang="en-US" sz="800" kern="0" dirty="0">
                <a:solidFill>
                  <a:srgbClr val="0D0D0D"/>
                </a:solidFill>
                <a:latin typeface="Meiryo" panose="020B0604030504040204" pitchFamily="34" charset="-128"/>
                <a:ea typeface="Meiryo" panose="020B0604030504040204" pitchFamily="34" charset="-128"/>
              </a:rPr>
              <a:t>一部データは、非正規の参考値としてのご提出となります。</a:t>
            </a:r>
          </a:p>
        </p:txBody>
      </p:sp>
      <p:pic>
        <p:nvPicPr>
          <p:cNvPr id="63" name="図 62">
            <a:extLst>
              <a:ext uri="{FF2B5EF4-FFF2-40B4-BE49-F238E27FC236}">
                <a16:creationId xmlns:a16="http://schemas.microsoft.com/office/drawing/2014/main" id="{D2CA1824-1E62-E732-7B51-CA3676354DCE}"/>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395501" y="3988732"/>
            <a:ext cx="2258417" cy="1835599"/>
          </a:xfrm>
          <a:prstGeom prst="rect">
            <a:avLst/>
          </a:prstGeom>
          <a:ln w="6350">
            <a:solidFill>
              <a:srgbClr val="545454"/>
            </a:solidFill>
          </a:ln>
          <a:effectLst>
            <a:outerShdw dist="38100" dir="2700000" algn="tl" rotWithShape="0">
              <a:srgbClr val="545454">
                <a:alpha val="40000"/>
              </a:srgbClr>
            </a:outerShdw>
          </a:effectLst>
        </p:spPr>
      </p:pic>
      <p:pic>
        <p:nvPicPr>
          <p:cNvPr id="64" name="Picture 2" descr="B1D2497D-1EBE-4057-8CE8-D155B6774F92-L0-001">
            <a:extLst>
              <a:ext uri="{FF2B5EF4-FFF2-40B4-BE49-F238E27FC236}">
                <a16:creationId xmlns:a16="http://schemas.microsoft.com/office/drawing/2014/main" id="{69F4424B-0F3C-2FB6-ECA6-8813174CA961}"/>
              </a:ext>
            </a:extLst>
          </p:cNvPr>
          <p:cNvPicPr>
            <a:picLocks noChangeAspect="1" noChangeArrowheads="1"/>
          </p:cNvPicPr>
          <p:nvPr/>
        </p:nvPicPr>
        <p:blipFill rotWithShape="1">
          <a:blip r:embed="rId11" cstate="print">
            <a:extLst>
              <a:ext uri="{28A0092B-C50C-407E-A947-70E740481C1C}">
                <a14:useLocalDpi xmlns:a14="http://schemas.microsoft.com/office/drawing/2010/main" val="0"/>
              </a:ext>
            </a:extLst>
          </a:blip>
          <a:srcRect t="6420"/>
          <a:stretch/>
        </p:blipFill>
        <p:spPr bwMode="auto">
          <a:xfrm>
            <a:off x="7759408" y="4366385"/>
            <a:ext cx="1160427" cy="1931500"/>
          </a:xfrm>
          <a:prstGeom prst="rect">
            <a:avLst/>
          </a:prstGeom>
          <a:noFill/>
          <a:ln w="6350">
            <a:solidFill>
              <a:srgbClr val="545454"/>
            </a:solidFill>
            <a:miter lim="800000"/>
            <a:headEnd/>
            <a:tailEnd/>
          </a:ln>
          <a:effectLst>
            <a:outerShdw dist="38100" dir="2700000" algn="tl" rotWithShape="0">
              <a:srgbClr val="545454">
                <a:alpha val="40000"/>
              </a:srgbClr>
            </a:outerShdw>
          </a:effectLst>
          <a:extLst>
            <a:ext uri="{909E8E84-426E-40DD-AFC4-6F175D3DCCD1}">
              <a14:hiddenFill xmlns:a14="http://schemas.microsoft.com/office/drawing/2010/main">
                <a:solidFill>
                  <a:srgbClr val="FFFFFF"/>
                </a:solidFill>
              </a14:hiddenFill>
            </a:ext>
          </a:extLst>
        </p:spPr>
      </p:pic>
      <p:sp>
        <p:nvSpPr>
          <p:cNvPr id="65" name="角丸四角形 77">
            <a:extLst>
              <a:ext uri="{FF2B5EF4-FFF2-40B4-BE49-F238E27FC236}">
                <a16:creationId xmlns:a16="http://schemas.microsoft.com/office/drawing/2014/main" id="{EE24B470-69BD-F75F-0706-79F5799CE111}"/>
              </a:ext>
            </a:extLst>
          </p:cNvPr>
          <p:cNvSpPr/>
          <p:nvPr/>
        </p:nvSpPr>
        <p:spPr>
          <a:xfrm>
            <a:off x="8077366" y="1751947"/>
            <a:ext cx="1887360" cy="288000"/>
          </a:xfrm>
          <a:prstGeom prst="roundRect">
            <a:avLst>
              <a:gd name="adj" fmla="val 50000"/>
            </a:avLst>
          </a:prstGeom>
          <a:solidFill>
            <a:srgbClr val="000000">
              <a:lumMod val="50000"/>
              <a:lumOff val="50000"/>
            </a:srgbClr>
          </a:solidFill>
          <a:ln>
            <a:noFill/>
          </a:ln>
        </p:spPr>
        <p:txBody>
          <a:bodyPr wrap="none" lIns="0" tIns="3600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レポートサンプル</a:t>
            </a:r>
            <a:endParaRPr kumimoji="0" lang="en-US" altLang="ja-JP" sz="10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endParaRPr>
          </a:p>
        </p:txBody>
      </p:sp>
      <p:sp>
        <p:nvSpPr>
          <p:cNvPr id="66" name="角丸四角形 78">
            <a:extLst>
              <a:ext uri="{FF2B5EF4-FFF2-40B4-BE49-F238E27FC236}">
                <a16:creationId xmlns:a16="http://schemas.microsoft.com/office/drawing/2014/main" id="{7B1B0FD5-0660-D4FE-0042-1F44F7B2FEA9}"/>
              </a:ext>
            </a:extLst>
          </p:cNvPr>
          <p:cNvSpPr/>
          <p:nvPr/>
        </p:nvSpPr>
        <p:spPr>
          <a:xfrm>
            <a:off x="7032476" y="3780947"/>
            <a:ext cx="1887360" cy="288000"/>
          </a:xfrm>
          <a:prstGeom prst="roundRect">
            <a:avLst>
              <a:gd name="adj" fmla="val 50000"/>
            </a:avLst>
          </a:prstGeom>
          <a:solidFill>
            <a:srgbClr val="000000">
              <a:lumMod val="50000"/>
              <a:lumOff val="50000"/>
            </a:srgbClr>
          </a:solidFill>
          <a:ln>
            <a:noFill/>
          </a:ln>
        </p:spPr>
        <p:txBody>
          <a:bodyPr wrap="none" lIns="0" tIns="3600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rPr>
              <a:t>アンケート画面サンプル</a:t>
            </a:r>
            <a:endParaRPr kumimoji="0" lang="en-US" altLang="ja-JP" sz="10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55531895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プレースホルダー 4">
            <a:extLst>
              <a:ext uri="{FF2B5EF4-FFF2-40B4-BE49-F238E27FC236}">
                <a16:creationId xmlns:a16="http://schemas.microsoft.com/office/drawing/2014/main" id="{DB406296-C503-EF5D-7F63-A8FF8E3DDB85}"/>
              </a:ext>
            </a:extLst>
          </p:cNvPr>
          <p:cNvSpPr>
            <a:spLocks noGrp="1"/>
          </p:cNvSpPr>
          <p:nvPr>
            <p:ph type="body" sz="quarter" idx="11"/>
          </p:nvPr>
        </p:nvSpPr>
        <p:spPr/>
        <p:txBody>
          <a:bodyPr/>
          <a:lstStyle/>
          <a:p>
            <a:r>
              <a:rPr lang="ja-JP" altLang="en-US" dirty="0"/>
              <a:t>広告効果事例</a:t>
            </a:r>
          </a:p>
        </p:txBody>
      </p:sp>
    </p:spTree>
    <p:extLst>
      <p:ext uri="{BB962C8B-B14F-4D97-AF65-F5344CB8AC3E}">
        <p14:creationId xmlns:p14="http://schemas.microsoft.com/office/powerpoint/2010/main" val="297032195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0ABFB01B-0295-5053-74D7-3E310FD672E1}"/>
              </a:ext>
            </a:extLst>
          </p:cNvPr>
          <p:cNvPicPr>
            <a:picLocks noChangeAspect="1"/>
          </p:cNvPicPr>
          <p:nvPr/>
        </p:nvPicPr>
        <p:blipFill>
          <a:blip r:embed="rId3"/>
          <a:stretch>
            <a:fillRect/>
          </a:stretch>
        </p:blipFill>
        <p:spPr>
          <a:xfrm>
            <a:off x="6501875" y="3453857"/>
            <a:ext cx="4572396" cy="2591025"/>
          </a:xfrm>
          <a:prstGeom prst="rect">
            <a:avLst/>
          </a:prstGeom>
        </p:spPr>
      </p:pic>
      <p:pic>
        <p:nvPicPr>
          <p:cNvPr id="5" name="図 4">
            <a:extLst>
              <a:ext uri="{FF2B5EF4-FFF2-40B4-BE49-F238E27FC236}">
                <a16:creationId xmlns:a16="http://schemas.microsoft.com/office/drawing/2014/main" id="{519E3E9A-9729-B50C-8695-4FAE30F89682}"/>
              </a:ext>
            </a:extLst>
          </p:cNvPr>
          <p:cNvPicPr>
            <a:picLocks noChangeAspect="1"/>
          </p:cNvPicPr>
          <p:nvPr/>
        </p:nvPicPr>
        <p:blipFill>
          <a:blip r:embed="rId4"/>
          <a:stretch>
            <a:fillRect/>
          </a:stretch>
        </p:blipFill>
        <p:spPr>
          <a:xfrm>
            <a:off x="1117729" y="3522921"/>
            <a:ext cx="4212701" cy="2566638"/>
          </a:xfrm>
          <a:prstGeom prst="rect">
            <a:avLst/>
          </a:prstGeom>
        </p:spPr>
      </p:pic>
      <p:sp>
        <p:nvSpPr>
          <p:cNvPr id="2" name="タイトル 1">
            <a:extLst>
              <a:ext uri="{FF2B5EF4-FFF2-40B4-BE49-F238E27FC236}">
                <a16:creationId xmlns:a16="http://schemas.microsoft.com/office/drawing/2014/main" id="{E81ED52B-C17D-25E1-4DED-74AD36633569}"/>
              </a:ext>
            </a:extLst>
          </p:cNvPr>
          <p:cNvSpPr>
            <a:spLocks noGrp="1"/>
          </p:cNvSpPr>
          <p:nvPr>
            <p:ph type="ctrTitle"/>
          </p:nvPr>
        </p:nvSpPr>
        <p:spPr/>
        <p:txBody>
          <a:bodyPr/>
          <a:lstStyle/>
          <a:p>
            <a:r>
              <a:rPr lang="ja-JP" altLang="en-US" dirty="0"/>
              <a:t>広告効果事例</a:t>
            </a:r>
            <a:endParaRPr kumimoji="1" lang="ja-JP" altLang="en-US" dirty="0"/>
          </a:p>
        </p:txBody>
      </p:sp>
      <p:sp>
        <p:nvSpPr>
          <p:cNvPr id="30" name="テキスト プレースホルダー 2">
            <a:extLst>
              <a:ext uri="{FF2B5EF4-FFF2-40B4-BE49-F238E27FC236}">
                <a16:creationId xmlns:a16="http://schemas.microsoft.com/office/drawing/2014/main" id="{3E8FC28B-4DBF-C8EC-1D86-84DB0D4A4B90}"/>
              </a:ext>
            </a:extLst>
          </p:cNvPr>
          <p:cNvSpPr>
            <a:spLocks noGrp="1"/>
          </p:cNvSpPr>
          <p:nvPr>
            <p:ph type="body" sz="quarter" idx="10"/>
          </p:nvPr>
        </p:nvSpPr>
        <p:spPr/>
        <p: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lang="ja-JP" altLang="en-US" sz="1800" b="1" dirty="0">
                <a:solidFill>
                  <a:srgbClr val="545454"/>
                </a:solidFill>
              </a:rPr>
              <a:t>世の中ゴトを確認するメディアでの掲載でコンテンツ感覚での広告接触となり</a:t>
            </a:r>
            <a:endParaRPr lang="en-US" altLang="ja-JP" sz="1800" b="1" dirty="0">
              <a:solidFill>
                <a:srgbClr val="545454"/>
              </a:solidFill>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普段ディスプレイ広告に反応しない層も反応し、より高い広告効果が期待できます。</a:t>
            </a:r>
          </a:p>
          <a:p>
            <a:endParaRPr kumimoji="1" lang="ja-JP" altLang="en-US" b="1" dirty="0"/>
          </a:p>
        </p:txBody>
      </p:sp>
      <p:sp>
        <p:nvSpPr>
          <p:cNvPr id="11" name="テキスト ボックス 10">
            <a:extLst>
              <a:ext uri="{FF2B5EF4-FFF2-40B4-BE49-F238E27FC236}">
                <a16:creationId xmlns:a16="http://schemas.microsoft.com/office/drawing/2014/main" id="{294FBAC7-C802-E247-FFA9-6F1852D6538F}"/>
              </a:ext>
            </a:extLst>
          </p:cNvPr>
          <p:cNvSpPr txBox="1"/>
          <p:nvPr/>
        </p:nvSpPr>
        <p:spPr>
          <a:xfrm>
            <a:off x="1608979" y="2316042"/>
            <a:ext cx="3334116" cy="923330"/>
          </a:xfrm>
          <a:prstGeom prst="rect">
            <a:avLst/>
          </a:prstGeom>
          <a:noFill/>
        </p:spPr>
        <p:txBody>
          <a:bodyPr wrap="square" rtlCol="0">
            <a:spAutoFit/>
          </a:bodyPr>
          <a:lstStyle/>
          <a:p>
            <a:pPr algn="l"/>
            <a:r>
              <a:rPr kumimoji="1" lang="ja-JP" altLang="en-US" b="1" dirty="0">
                <a:solidFill>
                  <a:schemeClr val="tx1">
                    <a:lumMod val="75000"/>
                    <a:lumOff val="25000"/>
                  </a:schemeClr>
                </a:solidFill>
                <a:latin typeface="+mn-ea"/>
              </a:rPr>
              <a:t>平均</a:t>
            </a:r>
            <a:r>
              <a:rPr kumimoji="1" lang="en-US" altLang="ja-JP" b="1" dirty="0" err="1">
                <a:solidFill>
                  <a:schemeClr val="tx1">
                    <a:lumMod val="75000"/>
                    <a:lumOff val="25000"/>
                  </a:schemeClr>
                </a:solidFill>
                <a:latin typeface="+mn-ea"/>
              </a:rPr>
              <a:t>vCTR</a:t>
            </a:r>
            <a:r>
              <a:rPr lang="ja-JP" altLang="en-US" b="1" dirty="0">
                <a:solidFill>
                  <a:schemeClr val="tx1">
                    <a:lumMod val="75000"/>
                    <a:lumOff val="25000"/>
                  </a:schemeClr>
                </a:solidFill>
                <a:latin typeface="+mn-ea"/>
              </a:rPr>
              <a:t> </a:t>
            </a:r>
            <a:r>
              <a:rPr lang="en-US" altLang="ja-JP" sz="900" b="1" dirty="0">
                <a:solidFill>
                  <a:schemeClr val="tx1">
                    <a:lumMod val="75000"/>
                    <a:lumOff val="25000"/>
                  </a:schemeClr>
                </a:solidFill>
                <a:latin typeface="+mn-ea"/>
              </a:rPr>
              <a:t>※</a:t>
            </a:r>
            <a:endParaRPr kumimoji="1" lang="en-US" altLang="ja-JP" b="1" dirty="0">
              <a:solidFill>
                <a:schemeClr val="tx1">
                  <a:lumMod val="75000"/>
                  <a:lumOff val="25000"/>
                </a:schemeClr>
              </a:solidFill>
              <a:latin typeface="+mn-ea"/>
            </a:endParaRPr>
          </a:p>
          <a:p>
            <a:pPr algn="ctr"/>
            <a:r>
              <a:rPr lang="en-US" altLang="ja-JP" sz="3600" b="1" dirty="0">
                <a:solidFill>
                  <a:srgbClr val="C00000"/>
                </a:solidFill>
                <a:latin typeface="+mn-ea"/>
              </a:rPr>
              <a:t>1.15</a:t>
            </a:r>
            <a:r>
              <a:rPr kumimoji="1" lang="ja-JP" altLang="en-US" sz="2800" b="1" dirty="0">
                <a:solidFill>
                  <a:srgbClr val="C00000"/>
                </a:solidFill>
                <a:latin typeface="+mn-ea"/>
              </a:rPr>
              <a:t>％</a:t>
            </a:r>
            <a:endParaRPr kumimoji="1" lang="ja-JP" altLang="en-US" sz="3600" b="1" dirty="0">
              <a:solidFill>
                <a:srgbClr val="C00000"/>
              </a:solidFill>
              <a:latin typeface="+mn-ea"/>
            </a:endParaRPr>
          </a:p>
        </p:txBody>
      </p:sp>
      <p:sp>
        <p:nvSpPr>
          <p:cNvPr id="29" name="テキスト ボックス 28">
            <a:extLst>
              <a:ext uri="{FF2B5EF4-FFF2-40B4-BE49-F238E27FC236}">
                <a16:creationId xmlns:a16="http://schemas.microsoft.com/office/drawing/2014/main" id="{BD3A5991-886F-27BD-31DA-583F4DE6298D}"/>
              </a:ext>
            </a:extLst>
          </p:cNvPr>
          <p:cNvSpPr txBox="1"/>
          <p:nvPr/>
        </p:nvSpPr>
        <p:spPr>
          <a:xfrm>
            <a:off x="7308291" y="2316042"/>
            <a:ext cx="3334116" cy="923330"/>
          </a:xfrm>
          <a:prstGeom prst="rect">
            <a:avLst/>
          </a:prstGeom>
          <a:noFill/>
        </p:spPr>
        <p:txBody>
          <a:bodyPr wrap="square" rtlCol="0">
            <a:spAutoFit/>
          </a:bodyPr>
          <a:lstStyle/>
          <a:p>
            <a:pPr algn="l"/>
            <a:r>
              <a:rPr kumimoji="1" lang="ja-JP" altLang="en-US" b="1" dirty="0">
                <a:solidFill>
                  <a:schemeClr val="tx1">
                    <a:lumMod val="75000"/>
                    <a:lumOff val="25000"/>
                  </a:schemeClr>
                </a:solidFill>
                <a:latin typeface="+mn-ea"/>
              </a:rPr>
              <a:t>平均</a:t>
            </a:r>
            <a:r>
              <a:rPr kumimoji="1" lang="en-US" altLang="ja-JP" b="1" dirty="0" err="1">
                <a:solidFill>
                  <a:schemeClr val="tx1">
                    <a:lumMod val="75000"/>
                    <a:lumOff val="25000"/>
                  </a:schemeClr>
                </a:solidFill>
                <a:latin typeface="+mn-ea"/>
              </a:rPr>
              <a:t>vCPC</a:t>
            </a:r>
            <a:r>
              <a:rPr lang="ja-JP" altLang="en-US" b="1" dirty="0">
                <a:solidFill>
                  <a:schemeClr val="tx1">
                    <a:lumMod val="75000"/>
                    <a:lumOff val="25000"/>
                  </a:schemeClr>
                </a:solidFill>
                <a:latin typeface="+mn-ea"/>
              </a:rPr>
              <a:t> </a:t>
            </a:r>
            <a:r>
              <a:rPr lang="en-US" altLang="ja-JP" sz="900" b="1" dirty="0">
                <a:solidFill>
                  <a:schemeClr val="tx1">
                    <a:lumMod val="75000"/>
                    <a:lumOff val="25000"/>
                  </a:schemeClr>
                </a:solidFill>
                <a:latin typeface="+mn-ea"/>
              </a:rPr>
              <a:t>※</a:t>
            </a:r>
            <a:endParaRPr kumimoji="1" lang="en-US" altLang="ja-JP" b="1" dirty="0">
              <a:solidFill>
                <a:schemeClr val="tx1">
                  <a:lumMod val="75000"/>
                  <a:lumOff val="25000"/>
                </a:schemeClr>
              </a:solidFill>
              <a:latin typeface="+mn-ea"/>
            </a:endParaRPr>
          </a:p>
          <a:p>
            <a:pPr algn="ctr"/>
            <a:r>
              <a:rPr lang="en-US" altLang="ja-JP" sz="3600" b="1" dirty="0">
                <a:solidFill>
                  <a:srgbClr val="C00000"/>
                </a:solidFill>
                <a:latin typeface="+mn-ea"/>
              </a:rPr>
              <a:t>82</a:t>
            </a:r>
            <a:r>
              <a:rPr kumimoji="1" lang="ja-JP" altLang="en-US" sz="2800" b="1" dirty="0">
                <a:solidFill>
                  <a:srgbClr val="C00000"/>
                </a:solidFill>
                <a:latin typeface="+mn-ea"/>
              </a:rPr>
              <a:t>円</a:t>
            </a:r>
            <a:endParaRPr kumimoji="1" lang="ja-JP" altLang="en-US" sz="3600" b="1" dirty="0">
              <a:solidFill>
                <a:srgbClr val="C00000"/>
              </a:solidFill>
              <a:latin typeface="+mn-ea"/>
            </a:endParaRPr>
          </a:p>
        </p:txBody>
      </p:sp>
      <p:sp>
        <p:nvSpPr>
          <p:cNvPr id="31" name="テキスト ボックス 30">
            <a:extLst>
              <a:ext uri="{FF2B5EF4-FFF2-40B4-BE49-F238E27FC236}">
                <a16:creationId xmlns:a16="http://schemas.microsoft.com/office/drawing/2014/main" id="{BDBD52E6-2A1D-E26F-E9DE-ACEA528157F0}"/>
              </a:ext>
            </a:extLst>
          </p:cNvPr>
          <p:cNvSpPr txBox="1"/>
          <p:nvPr/>
        </p:nvSpPr>
        <p:spPr>
          <a:xfrm>
            <a:off x="7584141" y="6286693"/>
            <a:ext cx="4125818" cy="230832"/>
          </a:xfrm>
          <a:prstGeom prst="rect">
            <a:avLst/>
          </a:prstGeom>
          <a:noFill/>
        </p:spPr>
        <p:txBody>
          <a:bodyPr wrap="square" rtlCol="0">
            <a:spAutoFit/>
          </a:bodyPr>
          <a:lstStyle/>
          <a:p>
            <a:pPr algn="l"/>
            <a:r>
              <a:rPr lang="en-US" altLang="ja-JP" sz="900" dirty="0">
                <a:latin typeface="+mn-ea"/>
              </a:rPr>
              <a:t>※</a:t>
            </a:r>
            <a:r>
              <a:rPr lang="ja-JP" altLang="en-US" sz="900" dirty="0">
                <a:latin typeface="+mn-ea"/>
              </a:rPr>
              <a:t> </a:t>
            </a:r>
            <a:r>
              <a:rPr lang="en-US" altLang="ja-JP" sz="900" dirty="0">
                <a:latin typeface="+mn-ea"/>
              </a:rPr>
              <a:t>LINE</a:t>
            </a:r>
            <a:r>
              <a:rPr lang="ja-JP" altLang="en-US" sz="900" dirty="0">
                <a:latin typeface="+mn-ea"/>
              </a:rPr>
              <a:t>ヤフー自社調べ（</a:t>
            </a:r>
            <a:r>
              <a:rPr lang="en-US" altLang="ja-JP" sz="900" dirty="0">
                <a:latin typeface="+mn-ea"/>
              </a:rPr>
              <a:t>2025</a:t>
            </a:r>
            <a:r>
              <a:rPr lang="ja-JP" altLang="en-US" sz="900" dirty="0">
                <a:latin typeface="+mn-ea"/>
              </a:rPr>
              <a:t>年</a:t>
            </a:r>
            <a:r>
              <a:rPr lang="en-US" altLang="ja-JP" sz="900" dirty="0">
                <a:latin typeface="+mn-ea"/>
              </a:rPr>
              <a:t>1</a:t>
            </a:r>
            <a:r>
              <a:rPr lang="ja-JP" altLang="en-US" sz="900" dirty="0">
                <a:latin typeface="+mn-ea"/>
              </a:rPr>
              <a:t>月～</a:t>
            </a:r>
            <a:r>
              <a:rPr lang="en-US" altLang="ja-JP" sz="900" dirty="0">
                <a:latin typeface="+mn-ea"/>
              </a:rPr>
              <a:t>2025</a:t>
            </a:r>
            <a:r>
              <a:rPr lang="ja-JP" altLang="en-US" sz="900" dirty="0">
                <a:latin typeface="+mn-ea"/>
              </a:rPr>
              <a:t>年</a:t>
            </a:r>
            <a:r>
              <a:rPr lang="en-US" altLang="ja-JP" sz="900" dirty="0">
                <a:latin typeface="+mn-ea"/>
              </a:rPr>
              <a:t>7</a:t>
            </a:r>
            <a:r>
              <a:rPr lang="ja-JP" altLang="en-US" sz="900" dirty="0">
                <a:latin typeface="+mn-ea"/>
              </a:rPr>
              <a:t>月、全デバイス実績平均）</a:t>
            </a:r>
            <a:endParaRPr lang="en-US" altLang="ja-JP" sz="900" dirty="0">
              <a:latin typeface="+mn-ea"/>
            </a:endParaRPr>
          </a:p>
        </p:txBody>
      </p:sp>
      <p:sp>
        <p:nvSpPr>
          <p:cNvPr id="35" name="テキスト ボックス 1">
            <a:extLst>
              <a:ext uri="{FF2B5EF4-FFF2-40B4-BE49-F238E27FC236}">
                <a16:creationId xmlns:a16="http://schemas.microsoft.com/office/drawing/2014/main" id="{FED762ED-AF83-6F5B-B120-2CE145AFBBF4}"/>
              </a:ext>
            </a:extLst>
          </p:cNvPr>
          <p:cNvSpPr txBox="1"/>
          <p:nvPr/>
        </p:nvSpPr>
        <p:spPr>
          <a:xfrm>
            <a:off x="1445676" y="5777440"/>
            <a:ext cx="1399429" cy="397565"/>
          </a:xfrm>
          <a:prstGeom prst="rect">
            <a:avLst/>
          </a:prstGeom>
          <a:solidFill>
            <a:schemeClr val="bg1"/>
          </a:solidFill>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ja-JP" altLang="en-US" sz="1100" dirty="0"/>
              <a:t>ディスプレイ広告</a:t>
            </a:r>
          </a:p>
        </p:txBody>
      </p:sp>
      <p:sp>
        <p:nvSpPr>
          <p:cNvPr id="36" name="テキスト ボックス 1">
            <a:extLst>
              <a:ext uri="{FF2B5EF4-FFF2-40B4-BE49-F238E27FC236}">
                <a16:creationId xmlns:a16="http://schemas.microsoft.com/office/drawing/2014/main" id="{32535949-8B7E-8B42-8929-36C758BBAB52}"/>
              </a:ext>
            </a:extLst>
          </p:cNvPr>
          <p:cNvSpPr txBox="1"/>
          <p:nvPr/>
        </p:nvSpPr>
        <p:spPr>
          <a:xfrm>
            <a:off x="3440964" y="5777439"/>
            <a:ext cx="1604617" cy="397565"/>
          </a:xfrm>
          <a:prstGeom prst="rect">
            <a:avLst/>
          </a:prstGeom>
          <a:solidFill>
            <a:schemeClr val="bg1"/>
          </a:solidFill>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ja-JP" altLang="en-US" b="1" dirty="0">
                <a:solidFill>
                  <a:srgbClr val="C00000"/>
                </a:solidFill>
                <a:latin typeface="+mn-ea"/>
              </a:rPr>
              <a:t>トピックス</a:t>
            </a:r>
            <a:r>
              <a:rPr lang="en-US" altLang="ja-JP" b="1" dirty="0">
                <a:solidFill>
                  <a:srgbClr val="C00000"/>
                </a:solidFill>
                <a:latin typeface="+mn-ea"/>
              </a:rPr>
              <a:t>PR</a:t>
            </a:r>
            <a:endParaRPr lang="ja-JP" altLang="en-US" sz="1100" b="1" dirty="0">
              <a:solidFill>
                <a:srgbClr val="C00000"/>
              </a:solidFill>
              <a:latin typeface="+mn-ea"/>
            </a:endParaRPr>
          </a:p>
        </p:txBody>
      </p:sp>
      <p:sp>
        <p:nvSpPr>
          <p:cNvPr id="37" name="正方形/長方形 36">
            <a:extLst>
              <a:ext uri="{FF2B5EF4-FFF2-40B4-BE49-F238E27FC236}">
                <a16:creationId xmlns:a16="http://schemas.microsoft.com/office/drawing/2014/main" id="{E333B9E3-CE55-17DB-8D7D-FFCD02726A74}"/>
              </a:ext>
            </a:extLst>
          </p:cNvPr>
          <p:cNvSpPr/>
          <p:nvPr/>
        </p:nvSpPr>
        <p:spPr>
          <a:xfrm>
            <a:off x="1944284" y="4749370"/>
            <a:ext cx="594714" cy="276999"/>
          </a:xfrm>
          <a:prstGeom prst="rect">
            <a:avLst/>
          </a:prstGeom>
        </p:spPr>
        <p:txBody>
          <a:bodyPr wrap="none" lIns="0" tIns="0" rIns="0" bIns="0">
            <a:spAutoFit/>
          </a:bodyPr>
          <a:lstStyle/>
          <a:p>
            <a:pPr algn="ctr"/>
            <a:r>
              <a:rPr lang="en-US" altLang="ja-JP" b="1" dirty="0">
                <a:solidFill>
                  <a:schemeClr val="bg1"/>
                </a:solidFill>
                <a:latin typeface="Segoe UI" panose="020B0502040204020203" pitchFamily="34" charset="0"/>
                <a:cs typeface="Segoe UI" panose="020B0502040204020203" pitchFamily="34" charset="0"/>
              </a:rPr>
              <a:t>0.39</a:t>
            </a:r>
            <a:r>
              <a:rPr lang="en-US" altLang="ja-JP" sz="1200" b="1" dirty="0">
                <a:solidFill>
                  <a:schemeClr val="bg1"/>
                </a:solidFill>
                <a:latin typeface="Segoe UI" panose="020B0502040204020203" pitchFamily="34" charset="0"/>
                <a:cs typeface="Segoe UI" panose="020B0502040204020203" pitchFamily="34" charset="0"/>
              </a:rPr>
              <a:t>%</a:t>
            </a:r>
            <a:endParaRPr lang="ja-JP" altLang="en-US" sz="1200" b="1" dirty="0">
              <a:solidFill>
                <a:schemeClr val="bg1"/>
              </a:solidFill>
              <a:latin typeface="Segoe UI" panose="020B0502040204020203" pitchFamily="34" charset="0"/>
              <a:cs typeface="Segoe UI" panose="020B0502040204020203" pitchFamily="34" charset="0"/>
            </a:endParaRPr>
          </a:p>
        </p:txBody>
      </p:sp>
      <p:sp>
        <p:nvSpPr>
          <p:cNvPr id="38" name="正方形/長方形 37">
            <a:extLst>
              <a:ext uri="{FF2B5EF4-FFF2-40B4-BE49-F238E27FC236}">
                <a16:creationId xmlns:a16="http://schemas.microsoft.com/office/drawing/2014/main" id="{DFC11D35-C4A2-0153-DCC5-0CDF5BF35772}"/>
              </a:ext>
            </a:extLst>
          </p:cNvPr>
          <p:cNvSpPr/>
          <p:nvPr/>
        </p:nvSpPr>
        <p:spPr>
          <a:xfrm>
            <a:off x="3893889" y="3963704"/>
            <a:ext cx="594715" cy="276999"/>
          </a:xfrm>
          <a:prstGeom prst="rect">
            <a:avLst/>
          </a:prstGeom>
        </p:spPr>
        <p:txBody>
          <a:bodyPr wrap="none" lIns="0" tIns="0" rIns="0" bIns="0">
            <a:spAutoFit/>
          </a:bodyPr>
          <a:lstStyle/>
          <a:p>
            <a:pPr algn="ctr"/>
            <a:r>
              <a:rPr lang="en-US" altLang="ja-JP" b="1" dirty="0">
                <a:solidFill>
                  <a:schemeClr val="bg1"/>
                </a:solidFill>
                <a:latin typeface="Segoe UI" panose="020B0502040204020203" pitchFamily="34" charset="0"/>
                <a:cs typeface="Segoe UI" panose="020B0502040204020203" pitchFamily="34" charset="0"/>
              </a:rPr>
              <a:t>1.15</a:t>
            </a:r>
            <a:r>
              <a:rPr lang="en-US" altLang="ja-JP" sz="1200" b="1" dirty="0">
                <a:solidFill>
                  <a:schemeClr val="bg1"/>
                </a:solidFill>
                <a:latin typeface="Segoe UI" panose="020B0502040204020203" pitchFamily="34" charset="0"/>
                <a:cs typeface="Segoe UI" panose="020B0502040204020203" pitchFamily="34" charset="0"/>
              </a:rPr>
              <a:t>%</a:t>
            </a:r>
            <a:endParaRPr lang="ja-JP" altLang="en-US" sz="1200" b="1" dirty="0">
              <a:solidFill>
                <a:schemeClr val="bg1"/>
              </a:solidFill>
              <a:latin typeface="Segoe UI" panose="020B0502040204020203" pitchFamily="34" charset="0"/>
              <a:cs typeface="Segoe UI" panose="020B0502040204020203" pitchFamily="34" charset="0"/>
            </a:endParaRPr>
          </a:p>
        </p:txBody>
      </p:sp>
      <p:sp>
        <p:nvSpPr>
          <p:cNvPr id="39" name="テキスト ボックス 1">
            <a:extLst>
              <a:ext uri="{FF2B5EF4-FFF2-40B4-BE49-F238E27FC236}">
                <a16:creationId xmlns:a16="http://schemas.microsoft.com/office/drawing/2014/main" id="{60E178B7-F1C9-E27C-6BB5-AAA9C2A86B4E}"/>
              </a:ext>
            </a:extLst>
          </p:cNvPr>
          <p:cNvSpPr txBox="1"/>
          <p:nvPr/>
        </p:nvSpPr>
        <p:spPr>
          <a:xfrm>
            <a:off x="9037790" y="5714454"/>
            <a:ext cx="1604617" cy="397565"/>
          </a:xfrm>
          <a:prstGeom prst="rect">
            <a:avLst/>
          </a:prstGeom>
          <a:solidFill>
            <a:schemeClr val="bg1"/>
          </a:solidFill>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ja-JP" altLang="en-US" b="1" dirty="0">
                <a:solidFill>
                  <a:srgbClr val="C00000"/>
                </a:solidFill>
                <a:latin typeface="+mn-ea"/>
              </a:rPr>
              <a:t>トピックス</a:t>
            </a:r>
            <a:r>
              <a:rPr lang="en-US" altLang="ja-JP" b="1" dirty="0">
                <a:solidFill>
                  <a:srgbClr val="C00000"/>
                </a:solidFill>
                <a:latin typeface="+mn-ea"/>
              </a:rPr>
              <a:t>PR</a:t>
            </a:r>
            <a:endParaRPr lang="ja-JP" altLang="en-US" sz="1100" b="1" dirty="0">
              <a:solidFill>
                <a:srgbClr val="C00000"/>
              </a:solidFill>
              <a:latin typeface="+mn-ea"/>
            </a:endParaRPr>
          </a:p>
        </p:txBody>
      </p:sp>
      <p:sp>
        <p:nvSpPr>
          <p:cNvPr id="40" name="正方形/長方形 39">
            <a:extLst>
              <a:ext uri="{FF2B5EF4-FFF2-40B4-BE49-F238E27FC236}">
                <a16:creationId xmlns:a16="http://schemas.microsoft.com/office/drawing/2014/main" id="{DD907DD1-690D-2E01-E297-5E61023733FD}"/>
              </a:ext>
            </a:extLst>
          </p:cNvPr>
          <p:cNvSpPr/>
          <p:nvPr/>
        </p:nvSpPr>
        <p:spPr>
          <a:xfrm>
            <a:off x="7414176" y="3825204"/>
            <a:ext cx="553037" cy="276999"/>
          </a:xfrm>
          <a:prstGeom prst="rect">
            <a:avLst/>
          </a:prstGeom>
        </p:spPr>
        <p:txBody>
          <a:bodyPr wrap="none" lIns="0" tIns="0" rIns="0" bIns="0">
            <a:spAutoFit/>
          </a:bodyPr>
          <a:lstStyle/>
          <a:p>
            <a:pPr algn="ctr"/>
            <a:r>
              <a:rPr lang="en-US" altLang="ja-JP" b="1" dirty="0">
                <a:solidFill>
                  <a:schemeClr val="bg1"/>
                </a:solidFill>
                <a:latin typeface="Segoe UI" panose="020B0502040204020203" pitchFamily="34" charset="0"/>
                <a:cs typeface="Segoe UI" panose="020B0502040204020203" pitchFamily="34" charset="0"/>
              </a:rPr>
              <a:t>183</a:t>
            </a:r>
            <a:r>
              <a:rPr lang="ja-JP" altLang="en-US" sz="1200" b="1" dirty="0">
                <a:solidFill>
                  <a:schemeClr val="bg1"/>
                </a:solidFill>
                <a:latin typeface="Segoe UI" panose="020B0502040204020203" pitchFamily="34" charset="0"/>
                <a:cs typeface="Segoe UI" panose="020B0502040204020203" pitchFamily="34" charset="0"/>
              </a:rPr>
              <a:t>円</a:t>
            </a:r>
          </a:p>
        </p:txBody>
      </p:sp>
      <p:sp>
        <p:nvSpPr>
          <p:cNvPr id="41" name="正方形/長方形 40">
            <a:extLst>
              <a:ext uri="{FF2B5EF4-FFF2-40B4-BE49-F238E27FC236}">
                <a16:creationId xmlns:a16="http://schemas.microsoft.com/office/drawing/2014/main" id="{2299BC0B-5E78-B991-8766-29E7F492FF58}"/>
              </a:ext>
            </a:extLst>
          </p:cNvPr>
          <p:cNvSpPr/>
          <p:nvPr/>
        </p:nvSpPr>
        <p:spPr>
          <a:xfrm>
            <a:off x="9630105" y="4632008"/>
            <a:ext cx="419987" cy="276999"/>
          </a:xfrm>
          <a:prstGeom prst="rect">
            <a:avLst/>
          </a:prstGeom>
        </p:spPr>
        <p:txBody>
          <a:bodyPr wrap="none" lIns="0" tIns="0" rIns="0" bIns="0">
            <a:spAutoFit/>
          </a:bodyPr>
          <a:lstStyle/>
          <a:p>
            <a:pPr algn="ctr"/>
            <a:r>
              <a:rPr lang="en-US" altLang="ja-JP" b="1" dirty="0">
                <a:solidFill>
                  <a:schemeClr val="tx1">
                    <a:lumMod val="65000"/>
                    <a:lumOff val="35000"/>
                  </a:schemeClr>
                </a:solidFill>
                <a:latin typeface="Segoe UI" panose="020B0502040204020203" pitchFamily="34" charset="0"/>
                <a:cs typeface="Segoe UI" panose="020B0502040204020203" pitchFamily="34" charset="0"/>
              </a:rPr>
              <a:t>82</a:t>
            </a:r>
            <a:r>
              <a:rPr lang="ja-JP" altLang="en-US" sz="1200" b="1" dirty="0">
                <a:solidFill>
                  <a:schemeClr val="tx1">
                    <a:lumMod val="65000"/>
                    <a:lumOff val="35000"/>
                  </a:schemeClr>
                </a:solidFill>
                <a:latin typeface="Segoe UI" panose="020B0502040204020203" pitchFamily="34" charset="0"/>
                <a:cs typeface="Segoe UI" panose="020B0502040204020203" pitchFamily="34" charset="0"/>
              </a:rPr>
              <a:t>円</a:t>
            </a:r>
          </a:p>
        </p:txBody>
      </p:sp>
      <p:sp>
        <p:nvSpPr>
          <p:cNvPr id="42" name="テキスト ボックス 1">
            <a:extLst>
              <a:ext uri="{FF2B5EF4-FFF2-40B4-BE49-F238E27FC236}">
                <a16:creationId xmlns:a16="http://schemas.microsoft.com/office/drawing/2014/main" id="{8C3A8A99-7F85-BF04-0500-369D23B45767}"/>
              </a:ext>
            </a:extLst>
          </p:cNvPr>
          <p:cNvSpPr txBox="1"/>
          <p:nvPr/>
        </p:nvSpPr>
        <p:spPr>
          <a:xfrm>
            <a:off x="6990981" y="5707565"/>
            <a:ext cx="1399429" cy="397565"/>
          </a:xfrm>
          <a:prstGeom prst="rect">
            <a:avLst/>
          </a:prstGeom>
          <a:solidFill>
            <a:schemeClr val="bg1"/>
          </a:solidFill>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ja-JP" altLang="en-US" sz="1100" dirty="0"/>
              <a:t>ディスプレイ広告</a:t>
            </a:r>
          </a:p>
        </p:txBody>
      </p:sp>
    </p:spTree>
    <p:extLst>
      <p:ext uri="{BB962C8B-B14F-4D97-AF65-F5344CB8AC3E}">
        <p14:creationId xmlns:p14="http://schemas.microsoft.com/office/powerpoint/2010/main" val="192635998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322D50D-D381-D59C-F5ED-3E8752639B46}"/>
              </a:ext>
            </a:extLst>
          </p:cNvPr>
          <p:cNvSpPr>
            <a:spLocks noGrp="1"/>
          </p:cNvSpPr>
          <p:nvPr>
            <p:ph type="ctrTitle"/>
          </p:nvPr>
        </p:nvSpPr>
        <p:spPr/>
        <p:txBody>
          <a:bodyPr/>
          <a:lstStyle/>
          <a:p>
            <a:r>
              <a:rPr lang="ja-JP" altLang="en-US" dirty="0"/>
              <a:t>広告効果事例</a:t>
            </a:r>
            <a:endParaRPr kumimoji="1" lang="ja-JP" altLang="en-US" dirty="0"/>
          </a:p>
        </p:txBody>
      </p:sp>
      <p:sp>
        <p:nvSpPr>
          <p:cNvPr id="3" name="テキスト プレースホルダー 2">
            <a:extLst>
              <a:ext uri="{FF2B5EF4-FFF2-40B4-BE49-F238E27FC236}">
                <a16:creationId xmlns:a16="http://schemas.microsoft.com/office/drawing/2014/main" id="{69CC608F-1D1E-6753-7927-D2936D22E1B4}"/>
              </a:ext>
            </a:extLst>
          </p:cNvPr>
          <p:cNvSpPr>
            <a:spLocks noGrp="1"/>
          </p:cNvSpPr>
          <p:nvPr>
            <p:ph type="body" sz="quarter" idx="10"/>
          </p:nvPr>
        </p:nvSpPr>
        <p:spPr/>
        <p: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トピックス</a:t>
            </a:r>
            <a:r>
              <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PR</a:t>
            </a: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は</a:t>
            </a:r>
            <a:r>
              <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2</a:t>
            </a: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つの特徴を持ち、それぞれ以下のような効果が期待できます。</a:t>
            </a:r>
            <a:endPar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p>
            <a:endParaRPr kumimoji="1" lang="ja-JP" altLang="en-US" dirty="0"/>
          </a:p>
        </p:txBody>
      </p:sp>
      <p:sp>
        <p:nvSpPr>
          <p:cNvPr id="16" name="正方形/長方形 15">
            <a:extLst>
              <a:ext uri="{FF2B5EF4-FFF2-40B4-BE49-F238E27FC236}">
                <a16:creationId xmlns:a16="http://schemas.microsoft.com/office/drawing/2014/main" id="{EB0183B0-24AD-A09C-C382-53C640697F6F}"/>
              </a:ext>
            </a:extLst>
          </p:cNvPr>
          <p:cNvSpPr/>
          <p:nvPr/>
        </p:nvSpPr>
        <p:spPr>
          <a:xfrm>
            <a:off x="590016" y="2070048"/>
            <a:ext cx="5377728" cy="645065"/>
          </a:xfrm>
          <a:prstGeom prst="rect">
            <a:avLst/>
          </a:prstGeom>
          <a:solidFill>
            <a:srgbClr val="000048"/>
          </a:solidFill>
          <a:ln w="25400" cap="flat" cmpd="sng" algn="ctr">
            <a:solidFill>
              <a:srgbClr val="000048"/>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1" i="0" u="none" strike="noStrike" kern="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ネイティブ性の高さによる効果</a:t>
            </a:r>
          </a:p>
        </p:txBody>
      </p:sp>
      <p:sp>
        <p:nvSpPr>
          <p:cNvPr id="17" name="正方形/長方形 16">
            <a:extLst>
              <a:ext uri="{FF2B5EF4-FFF2-40B4-BE49-F238E27FC236}">
                <a16:creationId xmlns:a16="http://schemas.microsoft.com/office/drawing/2014/main" id="{76A312ED-29D5-7574-476E-CFB2A3FEC26A}"/>
              </a:ext>
            </a:extLst>
          </p:cNvPr>
          <p:cNvSpPr/>
          <p:nvPr/>
        </p:nvSpPr>
        <p:spPr>
          <a:xfrm>
            <a:off x="590014" y="2775410"/>
            <a:ext cx="5377728" cy="2984401"/>
          </a:xfrm>
          <a:prstGeom prst="rect">
            <a:avLst/>
          </a:prstGeom>
          <a:solidFill>
            <a:srgbClr val="000048">
              <a:alpha val="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1" i="0" u="none" strike="noStrike" kern="0" cap="none" spc="0" normalizeH="0" baseline="0" noProof="0" dirty="0">
                <a:ln>
                  <a:noFill/>
                </a:ln>
                <a:solidFill>
                  <a:srgbClr val="000000">
                    <a:lumMod val="65000"/>
                    <a:lumOff val="35000"/>
                  </a:srgbClr>
                </a:solidFill>
                <a:effectLst/>
                <a:uLnTx/>
                <a:uFillTx/>
                <a:latin typeface="メイリオ" panose="020B0604030504040204" pitchFamily="50" charset="-128"/>
                <a:ea typeface="メイリオ" panose="020B0604030504040204" pitchFamily="50" charset="-128"/>
                <a:cs typeface="+mn-cs"/>
              </a:rPr>
              <a:t>トピックス枠のネイティブ性の高さから</a:t>
            </a:r>
            <a:endParaRPr kumimoji="0" lang="en-US" altLang="ja-JP" sz="2000" b="1" i="0" u="none" strike="noStrike" kern="0" cap="none" spc="0" normalizeH="0" baseline="0" noProof="0" dirty="0">
              <a:ln>
                <a:noFill/>
              </a:ln>
              <a:solidFill>
                <a:srgbClr val="000000">
                  <a:lumMod val="65000"/>
                  <a:lumOff val="35000"/>
                </a:srgbClr>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1000" b="1" i="0" u="none" strike="noStrike" kern="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cs typeface="+mn-cs"/>
              </a:rPr>
              <a:t>✓ 普段広告に反応しない層も反応</a:t>
            </a:r>
            <a:endParaRPr kumimoji="0" lang="en-US" altLang="ja-JP" sz="20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10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cs typeface="+mn-cs"/>
              </a:rPr>
              <a:t>✓ 特性に合わせたクリエイティブで</a:t>
            </a:r>
            <a:br>
              <a:rPr kumimoji="0" lang="en-US" altLang="ja-JP" sz="20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cs typeface="+mn-cs"/>
              </a:rPr>
            </a:br>
            <a:r>
              <a:rPr kumimoji="0" lang="ja-JP" altLang="en-US" sz="20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cs typeface="+mn-cs"/>
              </a:rPr>
              <a:t>より高い広告反応</a:t>
            </a:r>
          </a:p>
        </p:txBody>
      </p:sp>
      <p:sp>
        <p:nvSpPr>
          <p:cNvPr id="22" name="正方形/長方形 21">
            <a:extLst>
              <a:ext uri="{FF2B5EF4-FFF2-40B4-BE49-F238E27FC236}">
                <a16:creationId xmlns:a16="http://schemas.microsoft.com/office/drawing/2014/main" id="{9F277E5A-E070-7A14-0028-272010EBB137}"/>
              </a:ext>
            </a:extLst>
          </p:cNvPr>
          <p:cNvSpPr/>
          <p:nvPr/>
        </p:nvSpPr>
        <p:spPr>
          <a:xfrm>
            <a:off x="6268270" y="2082749"/>
            <a:ext cx="5336355" cy="645065"/>
          </a:xfrm>
          <a:prstGeom prst="rect">
            <a:avLst/>
          </a:prstGeom>
          <a:solidFill>
            <a:srgbClr val="000048"/>
          </a:solidFill>
          <a:ln w="25400" cap="flat" cmpd="sng" algn="ctr">
            <a:solidFill>
              <a:srgbClr val="000048"/>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1" i="0" u="none" strike="noStrike" kern="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世の中ゴトを表す掲載面による効果</a:t>
            </a:r>
          </a:p>
        </p:txBody>
      </p:sp>
      <p:sp>
        <p:nvSpPr>
          <p:cNvPr id="23" name="正方形/長方形 22">
            <a:extLst>
              <a:ext uri="{FF2B5EF4-FFF2-40B4-BE49-F238E27FC236}">
                <a16:creationId xmlns:a16="http://schemas.microsoft.com/office/drawing/2014/main" id="{236BB88B-C5F4-99D0-070F-673F1923CB32}"/>
              </a:ext>
            </a:extLst>
          </p:cNvPr>
          <p:cNvSpPr/>
          <p:nvPr/>
        </p:nvSpPr>
        <p:spPr>
          <a:xfrm>
            <a:off x="6268268" y="2788111"/>
            <a:ext cx="5336355" cy="2971700"/>
          </a:xfrm>
          <a:prstGeom prst="rect">
            <a:avLst/>
          </a:prstGeom>
          <a:solidFill>
            <a:srgbClr val="000048">
              <a:alpha val="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1" i="0" u="none" strike="noStrike" kern="0" cap="none" spc="0" normalizeH="0" baseline="0" noProof="0" dirty="0">
                <a:ln>
                  <a:noFill/>
                </a:ln>
                <a:solidFill>
                  <a:srgbClr val="000000">
                    <a:lumMod val="65000"/>
                    <a:lumOff val="35000"/>
                  </a:srgbClr>
                </a:solidFill>
                <a:effectLst/>
                <a:uLnTx/>
                <a:uFillTx/>
                <a:latin typeface="メイリオ" panose="020B0604030504040204" pitchFamily="50" charset="-128"/>
                <a:ea typeface="メイリオ" panose="020B0604030504040204" pitchFamily="50" charset="-128"/>
                <a:cs typeface="+mn-cs"/>
              </a:rPr>
              <a:t>世の中ゴトを表すポジションの特徴から</a:t>
            </a:r>
            <a:endParaRPr kumimoji="0" lang="en-US" altLang="ja-JP" sz="2000" b="1" i="0" u="none" strike="noStrike" kern="0" cap="none" spc="0" normalizeH="0" baseline="0" noProof="0" dirty="0">
              <a:ln>
                <a:noFill/>
              </a:ln>
              <a:solidFill>
                <a:srgbClr val="000000">
                  <a:lumMod val="65000"/>
                  <a:lumOff val="35000"/>
                </a:srgbClr>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1000" b="1" i="0" u="none" strike="noStrike" kern="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cs typeface="+mn-cs"/>
              </a:rPr>
              <a:t>✓ 潜在関心層も反応する</a:t>
            </a:r>
            <a:endParaRPr kumimoji="0" lang="en-US" altLang="ja-JP" sz="20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10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cs typeface="+mn-cs"/>
              </a:rPr>
              <a:t>✓ 関心層は反応が得やすく</a:t>
            </a:r>
            <a:br>
              <a:rPr kumimoji="0" lang="en-US" altLang="ja-JP" sz="20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cs typeface="+mn-cs"/>
              </a:rPr>
            </a:br>
            <a:r>
              <a:rPr kumimoji="0" lang="ja-JP" altLang="en-US" sz="20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cs typeface="+mn-cs"/>
              </a:rPr>
              <a:t>多くの新規獲得に繋がりやすい</a:t>
            </a:r>
          </a:p>
        </p:txBody>
      </p:sp>
    </p:spTree>
    <p:extLst>
      <p:ext uri="{BB962C8B-B14F-4D97-AF65-F5344CB8AC3E}">
        <p14:creationId xmlns:p14="http://schemas.microsoft.com/office/powerpoint/2010/main" val="293513911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1F1A6D-05E1-5966-704D-2C4175FCA4B1}"/>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B5852B33-8F2D-3E63-B239-1FA5EA163293}"/>
              </a:ext>
            </a:extLst>
          </p:cNvPr>
          <p:cNvSpPr>
            <a:spLocks noGrp="1"/>
          </p:cNvSpPr>
          <p:nvPr>
            <p:ph type="ctrTitle"/>
          </p:nvPr>
        </p:nvSpPr>
        <p:spPr/>
        <p:txBody>
          <a:bodyPr/>
          <a:lstStyle/>
          <a:p>
            <a:r>
              <a:rPr lang="ja-JP" altLang="en-US" dirty="0"/>
              <a:t>クラブツーリズム様</a:t>
            </a:r>
            <a:r>
              <a:rPr kumimoji="1" lang="ja-JP" altLang="en-US" dirty="0"/>
              <a:t>：競合サービス利用ユーザーへの効果</a:t>
            </a:r>
          </a:p>
        </p:txBody>
      </p:sp>
      <p:sp>
        <p:nvSpPr>
          <p:cNvPr id="3" name="テキスト プレースホルダー 2">
            <a:extLst>
              <a:ext uri="{FF2B5EF4-FFF2-40B4-BE49-F238E27FC236}">
                <a16:creationId xmlns:a16="http://schemas.microsoft.com/office/drawing/2014/main" id="{09D83CAD-202C-2188-2A02-F54DBBEC2802}"/>
              </a:ext>
            </a:extLst>
          </p:cNvPr>
          <p:cNvSpPr>
            <a:spLocks noGrp="1"/>
          </p:cNvSpPr>
          <p:nvPr>
            <p:ph type="body" sz="quarter" idx="10"/>
          </p:nvPr>
        </p:nvSpPr>
        <p:spPr/>
        <p:txBody>
          <a:bodyPr/>
          <a:lstStyle/>
          <a:p>
            <a:pPr algn="ctr"/>
            <a:r>
              <a:rPr lang="ja-JP" altLang="en-US" sz="1800" b="1" dirty="0"/>
              <a:t>世の中ゴトを確認する掲載面での広告接触</a:t>
            </a:r>
            <a:r>
              <a:rPr lang="ja-JP" altLang="en-US" sz="1800" dirty="0"/>
              <a:t>となることで</a:t>
            </a:r>
            <a:r>
              <a:rPr lang="ja-JP" altLang="en-US" sz="1800" b="1" dirty="0"/>
              <a:t>行動喚起に寄与しやすい</a:t>
            </a:r>
            <a:r>
              <a:rPr lang="ja-JP" altLang="en-US" sz="1800" dirty="0"/>
              <a:t>が、</a:t>
            </a:r>
          </a:p>
          <a:p>
            <a:pPr algn="ctr"/>
            <a:r>
              <a:rPr lang="ja-JP" altLang="en-US" sz="1800" b="1" dirty="0"/>
              <a:t>特に競合他社サービス利用層に促すことに寄与する傾向</a:t>
            </a:r>
            <a:r>
              <a:rPr lang="ja-JP" altLang="en-US" sz="1800" dirty="0"/>
              <a:t>があります。</a:t>
            </a:r>
          </a:p>
        </p:txBody>
      </p:sp>
      <p:grpSp>
        <p:nvGrpSpPr>
          <p:cNvPr id="28" name="グループ化 27">
            <a:extLst>
              <a:ext uri="{FF2B5EF4-FFF2-40B4-BE49-F238E27FC236}">
                <a16:creationId xmlns:a16="http://schemas.microsoft.com/office/drawing/2014/main" id="{8D4363F4-7E37-80F5-4739-BC7DAF3B3E9E}"/>
              </a:ext>
            </a:extLst>
          </p:cNvPr>
          <p:cNvGrpSpPr/>
          <p:nvPr/>
        </p:nvGrpSpPr>
        <p:grpSpPr>
          <a:xfrm>
            <a:off x="6384536" y="2482837"/>
            <a:ext cx="5033020" cy="4143211"/>
            <a:chOff x="6094678" y="2631896"/>
            <a:chExt cx="5033020" cy="4143211"/>
          </a:xfrm>
        </p:grpSpPr>
        <p:graphicFrame>
          <p:nvGraphicFramePr>
            <p:cNvPr id="5" name="グラフ 4">
              <a:extLst>
                <a:ext uri="{FF2B5EF4-FFF2-40B4-BE49-F238E27FC236}">
                  <a16:creationId xmlns:a16="http://schemas.microsoft.com/office/drawing/2014/main" id="{1381D7D5-7B3C-A58F-1872-3A76E38BEB64}"/>
                </a:ext>
              </a:extLst>
            </p:cNvPr>
            <p:cNvGraphicFramePr>
              <a:graphicFrameLocks/>
            </p:cNvGraphicFramePr>
            <p:nvPr>
              <p:extLst>
                <p:ext uri="{D42A27DB-BD31-4B8C-83A1-F6EECF244321}">
                  <p14:modId xmlns:p14="http://schemas.microsoft.com/office/powerpoint/2010/main" val="2586814123"/>
                </p:ext>
              </p:extLst>
            </p:nvPr>
          </p:nvGraphicFramePr>
          <p:xfrm>
            <a:off x="6094678" y="2631896"/>
            <a:ext cx="5033020" cy="3642920"/>
          </p:xfrm>
          <a:graphic>
            <a:graphicData uri="http://schemas.openxmlformats.org/drawingml/2006/chart">
              <c:chart xmlns:c="http://schemas.openxmlformats.org/drawingml/2006/chart" xmlns:r="http://schemas.openxmlformats.org/officeDocument/2006/relationships" r:id="rId3"/>
            </a:graphicData>
          </a:graphic>
        </p:graphicFrame>
        <p:sp>
          <p:nvSpPr>
            <p:cNvPr id="8" name="テキスト ボックス 7">
              <a:extLst>
                <a:ext uri="{FF2B5EF4-FFF2-40B4-BE49-F238E27FC236}">
                  <a16:creationId xmlns:a16="http://schemas.microsoft.com/office/drawing/2014/main" id="{F0497C59-8D86-19D1-11E2-9A1B5B60378A}"/>
                </a:ext>
              </a:extLst>
            </p:cNvPr>
            <p:cNvSpPr txBox="1"/>
            <p:nvPr/>
          </p:nvSpPr>
          <p:spPr>
            <a:xfrm>
              <a:off x="6466402" y="3376200"/>
              <a:ext cx="1157751" cy="400110"/>
            </a:xfrm>
            <a:prstGeom prst="rect">
              <a:avLst/>
            </a:prstGeom>
            <a:noFill/>
          </p:spPr>
          <p:txBody>
            <a:bodyPr wrap="square" rtlCol="0">
              <a:spAutoFit/>
            </a:bodyPr>
            <a:lstStyle/>
            <a:p>
              <a:r>
                <a:rPr kumimoji="1" lang="en-US" altLang="ja-JP" sz="2000" b="1" dirty="0">
                  <a:solidFill>
                    <a:schemeClr val="tx1">
                      <a:lumMod val="65000"/>
                      <a:lumOff val="35000"/>
                    </a:schemeClr>
                  </a:solidFill>
                  <a:latin typeface="+mn-ea"/>
                </a:rPr>
                <a:t>139</a:t>
              </a:r>
              <a:r>
                <a:rPr kumimoji="1" lang="en-US" altLang="ja-JP" b="1" dirty="0">
                  <a:solidFill>
                    <a:schemeClr val="tx1">
                      <a:lumMod val="65000"/>
                      <a:lumOff val="35000"/>
                    </a:schemeClr>
                  </a:solidFill>
                  <a:latin typeface="+mn-ea"/>
                </a:rPr>
                <a:t>.</a:t>
              </a:r>
              <a:r>
                <a:rPr kumimoji="1" lang="en-US" altLang="ja-JP" sz="1600" b="1" dirty="0">
                  <a:solidFill>
                    <a:schemeClr val="tx1">
                      <a:lumMod val="65000"/>
                      <a:lumOff val="35000"/>
                    </a:schemeClr>
                  </a:solidFill>
                  <a:latin typeface="+mn-ea"/>
                </a:rPr>
                <a:t>9%</a:t>
              </a:r>
              <a:endParaRPr kumimoji="1" lang="ja-JP" altLang="en-US" b="1" dirty="0">
                <a:solidFill>
                  <a:schemeClr val="tx1">
                    <a:lumMod val="65000"/>
                    <a:lumOff val="35000"/>
                  </a:schemeClr>
                </a:solidFill>
                <a:latin typeface="+mn-ea"/>
              </a:endParaRPr>
            </a:p>
          </p:txBody>
        </p:sp>
        <p:sp>
          <p:nvSpPr>
            <p:cNvPr id="13" name="テキスト ボックス 12">
              <a:extLst>
                <a:ext uri="{FF2B5EF4-FFF2-40B4-BE49-F238E27FC236}">
                  <a16:creationId xmlns:a16="http://schemas.microsoft.com/office/drawing/2014/main" id="{F2D56978-877C-0789-878F-C9267F143D27}"/>
                </a:ext>
              </a:extLst>
            </p:cNvPr>
            <p:cNvSpPr txBox="1"/>
            <p:nvPr/>
          </p:nvSpPr>
          <p:spPr>
            <a:xfrm>
              <a:off x="9648621" y="6190331"/>
              <a:ext cx="1157750" cy="338554"/>
            </a:xfrm>
            <a:prstGeom prst="rect">
              <a:avLst/>
            </a:prstGeom>
            <a:noFill/>
          </p:spPr>
          <p:txBody>
            <a:bodyPr wrap="square" rtlCol="0">
              <a:spAutoFit/>
            </a:bodyPr>
            <a:lstStyle/>
            <a:p>
              <a:r>
                <a:rPr lang="ja-JP" altLang="en-US" sz="1600" b="1" dirty="0">
                  <a:latin typeface="+mn-ea"/>
                </a:rPr>
                <a:t>競合利用</a:t>
              </a:r>
              <a:endParaRPr kumimoji="1" lang="ja-JP" altLang="en-US" sz="1600" b="1" dirty="0">
                <a:latin typeface="+mn-ea"/>
              </a:endParaRPr>
            </a:p>
          </p:txBody>
        </p:sp>
        <p:sp>
          <p:nvSpPr>
            <p:cNvPr id="14" name="テキスト ボックス 13">
              <a:extLst>
                <a:ext uri="{FF2B5EF4-FFF2-40B4-BE49-F238E27FC236}">
                  <a16:creationId xmlns:a16="http://schemas.microsoft.com/office/drawing/2014/main" id="{D67E8791-3D7C-BB9C-395B-3D39109CD590}"/>
                </a:ext>
              </a:extLst>
            </p:cNvPr>
            <p:cNvSpPr txBox="1"/>
            <p:nvPr/>
          </p:nvSpPr>
          <p:spPr>
            <a:xfrm>
              <a:off x="7866397" y="6190331"/>
              <a:ext cx="1570740" cy="584775"/>
            </a:xfrm>
            <a:prstGeom prst="rect">
              <a:avLst/>
            </a:prstGeom>
            <a:noFill/>
          </p:spPr>
          <p:txBody>
            <a:bodyPr wrap="square" rtlCol="0">
              <a:spAutoFit/>
            </a:bodyPr>
            <a:lstStyle/>
            <a:p>
              <a:pPr algn="ctr"/>
              <a:r>
                <a:rPr lang="ja-JP" altLang="en-US" sz="1600" dirty="0">
                  <a:latin typeface="+mn-ea"/>
                </a:rPr>
                <a:t>予約実績</a:t>
              </a:r>
              <a:endParaRPr lang="en-US" altLang="ja-JP" sz="1600" dirty="0">
                <a:latin typeface="+mn-ea"/>
              </a:endParaRPr>
            </a:p>
            <a:p>
              <a:pPr algn="ctr"/>
              <a:r>
                <a:rPr lang="ja-JP" altLang="en-US" sz="1600" dirty="0">
                  <a:latin typeface="+mn-ea"/>
                </a:rPr>
                <a:t>なし</a:t>
              </a:r>
              <a:endParaRPr kumimoji="1" lang="en-US" altLang="ja-JP" sz="1600" dirty="0">
                <a:latin typeface="+mn-ea"/>
              </a:endParaRPr>
            </a:p>
          </p:txBody>
        </p:sp>
        <p:sp>
          <p:nvSpPr>
            <p:cNvPr id="15" name="テキスト ボックス 14">
              <a:extLst>
                <a:ext uri="{FF2B5EF4-FFF2-40B4-BE49-F238E27FC236}">
                  <a16:creationId xmlns:a16="http://schemas.microsoft.com/office/drawing/2014/main" id="{52DA1C96-5F1F-A976-5B42-74C1A8A8CFD8}"/>
                </a:ext>
              </a:extLst>
            </p:cNvPr>
            <p:cNvSpPr txBox="1"/>
            <p:nvPr/>
          </p:nvSpPr>
          <p:spPr>
            <a:xfrm>
              <a:off x="6426920" y="6190332"/>
              <a:ext cx="1236716" cy="584775"/>
            </a:xfrm>
            <a:prstGeom prst="rect">
              <a:avLst/>
            </a:prstGeom>
            <a:noFill/>
          </p:spPr>
          <p:txBody>
            <a:bodyPr wrap="square" rtlCol="0">
              <a:spAutoFit/>
            </a:bodyPr>
            <a:lstStyle/>
            <a:p>
              <a:pPr algn="ctr"/>
              <a:r>
                <a:rPr kumimoji="1" lang="ja-JP" altLang="en-US" sz="1600" dirty="0">
                  <a:latin typeface="+mn-ea"/>
                </a:rPr>
                <a:t>予約実績</a:t>
              </a:r>
              <a:endParaRPr kumimoji="1" lang="en-US" altLang="ja-JP" sz="1600" dirty="0">
                <a:latin typeface="+mn-ea"/>
              </a:endParaRPr>
            </a:p>
            <a:p>
              <a:pPr algn="ctr"/>
              <a:r>
                <a:rPr kumimoji="1" lang="ja-JP" altLang="en-US" sz="1600" dirty="0">
                  <a:latin typeface="+mn-ea"/>
                </a:rPr>
                <a:t>あり</a:t>
              </a:r>
              <a:endParaRPr kumimoji="1" lang="en-US" altLang="ja-JP" sz="1600" dirty="0">
                <a:latin typeface="+mn-ea"/>
              </a:endParaRPr>
            </a:p>
          </p:txBody>
        </p:sp>
        <p:cxnSp>
          <p:nvCxnSpPr>
            <p:cNvPr id="17" name="直線コネクタ 16">
              <a:extLst>
                <a:ext uri="{FF2B5EF4-FFF2-40B4-BE49-F238E27FC236}">
                  <a16:creationId xmlns:a16="http://schemas.microsoft.com/office/drawing/2014/main" id="{FBF113B2-8C9C-19E7-0EF8-2FA15E763C99}"/>
                </a:ext>
              </a:extLst>
            </p:cNvPr>
            <p:cNvCxnSpPr/>
            <p:nvPr/>
          </p:nvCxnSpPr>
          <p:spPr>
            <a:xfrm>
              <a:off x="6426920" y="6137910"/>
              <a:ext cx="4368536" cy="0"/>
            </a:xfrm>
            <a:prstGeom prst="line">
              <a:avLst/>
            </a:prstGeom>
            <a:ln w="3175">
              <a:solidFill>
                <a:schemeClr val="tx1"/>
              </a:solidFill>
            </a:ln>
          </p:spPr>
          <p:style>
            <a:lnRef idx="2">
              <a:schemeClr val="accent1"/>
            </a:lnRef>
            <a:fillRef idx="0">
              <a:schemeClr val="accent1"/>
            </a:fillRef>
            <a:effectRef idx="1">
              <a:schemeClr val="accent1"/>
            </a:effectRef>
            <a:fontRef idx="minor">
              <a:schemeClr val="tx1"/>
            </a:fontRef>
          </p:style>
        </p:cxnSp>
        <p:sp>
          <p:nvSpPr>
            <p:cNvPr id="18" name="テキスト ボックス 17">
              <a:extLst>
                <a:ext uri="{FF2B5EF4-FFF2-40B4-BE49-F238E27FC236}">
                  <a16:creationId xmlns:a16="http://schemas.microsoft.com/office/drawing/2014/main" id="{7EC715E9-F617-3CD7-05E4-25135EA3C0F7}"/>
                </a:ext>
              </a:extLst>
            </p:cNvPr>
            <p:cNvSpPr txBox="1"/>
            <p:nvPr/>
          </p:nvSpPr>
          <p:spPr>
            <a:xfrm>
              <a:off x="8072891" y="3978366"/>
              <a:ext cx="1157751" cy="400110"/>
            </a:xfrm>
            <a:prstGeom prst="rect">
              <a:avLst/>
            </a:prstGeom>
            <a:noFill/>
          </p:spPr>
          <p:txBody>
            <a:bodyPr wrap="square" rtlCol="0">
              <a:spAutoFit/>
            </a:bodyPr>
            <a:lstStyle/>
            <a:p>
              <a:r>
                <a:rPr kumimoji="1" lang="en-US" altLang="ja-JP" sz="2000" b="1" dirty="0">
                  <a:solidFill>
                    <a:schemeClr val="tx1">
                      <a:lumMod val="65000"/>
                      <a:lumOff val="35000"/>
                    </a:schemeClr>
                  </a:solidFill>
                  <a:latin typeface="+mn-ea"/>
                </a:rPr>
                <a:t>107</a:t>
              </a:r>
              <a:r>
                <a:rPr kumimoji="1" lang="en-US" altLang="ja-JP" b="1" dirty="0">
                  <a:solidFill>
                    <a:schemeClr val="tx1">
                      <a:lumMod val="65000"/>
                      <a:lumOff val="35000"/>
                    </a:schemeClr>
                  </a:solidFill>
                  <a:latin typeface="+mn-ea"/>
                </a:rPr>
                <a:t>.</a:t>
              </a:r>
              <a:r>
                <a:rPr lang="en-US" altLang="ja-JP" sz="1600" b="1" dirty="0">
                  <a:solidFill>
                    <a:schemeClr val="tx1">
                      <a:lumMod val="65000"/>
                      <a:lumOff val="35000"/>
                    </a:schemeClr>
                  </a:solidFill>
                  <a:latin typeface="+mn-ea"/>
                </a:rPr>
                <a:t>2</a:t>
              </a:r>
              <a:r>
                <a:rPr kumimoji="1" lang="en-US" altLang="ja-JP" sz="1600" b="1" dirty="0">
                  <a:solidFill>
                    <a:schemeClr val="tx1">
                      <a:lumMod val="65000"/>
                      <a:lumOff val="35000"/>
                    </a:schemeClr>
                  </a:solidFill>
                  <a:latin typeface="+mn-ea"/>
                </a:rPr>
                <a:t>%</a:t>
              </a:r>
              <a:endParaRPr kumimoji="1" lang="ja-JP" altLang="en-US" b="1" dirty="0">
                <a:solidFill>
                  <a:schemeClr val="tx1">
                    <a:lumMod val="65000"/>
                    <a:lumOff val="35000"/>
                  </a:schemeClr>
                </a:solidFill>
                <a:latin typeface="+mn-ea"/>
              </a:endParaRPr>
            </a:p>
          </p:txBody>
        </p:sp>
        <p:sp>
          <p:nvSpPr>
            <p:cNvPr id="19" name="テキスト ボックス 18">
              <a:extLst>
                <a:ext uri="{FF2B5EF4-FFF2-40B4-BE49-F238E27FC236}">
                  <a16:creationId xmlns:a16="http://schemas.microsoft.com/office/drawing/2014/main" id="{D70E08EC-A3C0-82C9-0DEC-7CE64FA49D0A}"/>
                </a:ext>
              </a:extLst>
            </p:cNvPr>
            <p:cNvSpPr txBox="1"/>
            <p:nvPr/>
          </p:nvSpPr>
          <p:spPr>
            <a:xfrm>
              <a:off x="9562638" y="2707092"/>
              <a:ext cx="1329716" cy="461665"/>
            </a:xfrm>
            <a:prstGeom prst="rect">
              <a:avLst/>
            </a:prstGeom>
            <a:noFill/>
          </p:spPr>
          <p:txBody>
            <a:bodyPr wrap="square" rtlCol="0">
              <a:spAutoFit/>
            </a:bodyPr>
            <a:lstStyle/>
            <a:p>
              <a:r>
                <a:rPr kumimoji="1" lang="en-US" altLang="ja-JP" sz="2400" b="1" dirty="0">
                  <a:solidFill>
                    <a:srgbClr val="C00000"/>
                  </a:solidFill>
                  <a:latin typeface="+mn-ea"/>
                </a:rPr>
                <a:t>177</a:t>
              </a:r>
              <a:r>
                <a:rPr kumimoji="1" lang="en-US" altLang="ja-JP" sz="2000" b="1" dirty="0">
                  <a:solidFill>
                    <a:srgbClr val="C00000"/>
                  </a:solidFill>
                  <a:latin typeface="+mn-ea"/>
                </a:rPr>
                <a:t>.</a:t>
              </a:r>
              <a:r>
                <a:rPr kumimoji="1" lang="en-US" altLang="ja-JP" b="1" dirty="0">
                  <a:solidFill>
                    <a:srgbClr val="C00000"/>
                  </a:solidFill>
                  <a:latin typeface="+mn-ea"/>
                </a:rPr>
                <a:t>4%</a:t>
              </a:r>
              <a:endParaRPr kumimoji="1" lang="ja-JP" altLang="en-US" sz="2000" b="1" dirty="0">
                <a:solidFill>
                  <a:srgbClr val="C00000"/>
                </a:solidFill>
                <a:latin typeface="+mn-ea"/>
              </a:endParaRPr>
            </a:p>
          </p:txBody>
        </p:sp>
      </p:grpSp>
      <p:grpSp>
        <p:nvGrpSpPr>
          <p:cNvPr id="24" name="グループ化 23">
            <a:extLst>
              <a:ext uri="{FF2B5EF4-FFF2-40B4-BE49-F238E27FC236}">
                <a16:creationId xmlns:a16="http://schemas.microsoft.com/office/drawing/2014/main" id="{A0C57CFB-F756-F0CE-B2DF-B58A1B6C3E5B}"/>
              </a:ext>
            </a:extLst>
          </p:cNvPr>
          <p:cNvGrpSpPr/>
          <p:nvPr/>
        </p:nvGrpSpPr>
        <p:grpSpPr>
          <a:xfrm>
            <a:off x="488315" y="2200217"/>
            <a:ext cx="2976386" cy="2457566"/>
            <a:chOff x="587375" y="2147417"/>
            <a:chExt cx="2976386" cy="2457566"/>
          </a:xfrm>
        </p:grpSpPr>
        <p:pic>
          <p:nvPicPr>
            <p:cNvPr id="22" name="図 21" descr="グラフィカル ユーザー インターフェイス, アプリケーション&#10;&#10;自動的に生成された説明">
              <a:extLst>
                <a:ext uri="{FF2B5EF4-FFF2-40B4-BE49-F238E27FC236}">
                  <a16:creationId xmlns:a16="http://schemas.microsoft.com/office/drawing/2014/main" id="{DB83BB28-09F5-90F2-9D48-B49C25B169B4}"/>
                </a:ext>
              </a:extLst>
            </p:cNvPr>
            <p:cNvPicPr>
              <a:picLocks noChangeAspect="1"/>
            </p:cNvPicPr>
            <p:nvPr/>
          </p:nvPicPr>
          <p:blipFill>
            <a:blip r:embed="rId4"/>
            <a:stretch>
              <a:fillRect/>
            </a:stretch>
          </p:blipFill>
          <p:spPr>
            <a:xfrm>
              <a:off x="587375" y="2147417"/>
              <a:ext cx="2976386" cy="2457566"/>
            </a:xfrm>
            <a:prstGeom prst="rect">
              <a:avLst/>
            </a:prstGeom>
            <a:ln w="3175">
              <a:solidFill>
                <a:schemeClr val="bg1">
                  <a:lumMod val="65000"/>
                </a:schemeClr>
              </a:solidFill>
            </a:ln>
          </p:spPr>
        </p:pic>
        <p:pic>
          <p:nvPicPr>
            <p:cNvPr id="12" name="図 11" descr="グラフィカル ユーザー インターフェイス, アプリケーション&#10;&#10;AI 生成コンテンツは誤りを含む可能性があります。">
              <a:extLst>
                <a:ext uri="{FF2B5EF4-FFF2-40B4-BE49-F238E27FC236}">
                  <a16:creationId xmlns:a16="http://schemas.microsoft.com/office/drawing/2014/main" id="{69C047F4-1047-0B61-AEAA-C3008FE8DEE6}"/>
                </a:ext>
              </a:extLst>
            </p:cNvPr>
            <p:cNvPicPr>
              <a:picLocks noChangeAspect="1"/>
            </p:cNvPicPr>
            <p:nvPr/>
          </p:nvPicPr>
          <p:blipFill>
            <a:blip r:embed="rId5"/>
            <a:srcRect l="18568" t="89011" r="36272" b="527"/>
            <a:stretch>
              <a:fillRect/>
            </a:stretch>
          </p:blipFill>
          <p:spPr>
            <a:xfrm>
              <a:off x="1205037" y="3547681"/>
              <a:ext cx="1246063" cy="161336"/>
            </a:xfrm>
            <a:prstGeom prst="rect">
              <a:avLst/>
            </a:prstGeom>
            <a:ln>
              <a:solidFill>
                <a:srgbClr val="C00000"/>
              </a:solidFill>
            </a:ln>
          </p:spPr>
        </p:pic>
      </p:grpSp>
      <p:pic>
        <p:nvPicPr>
          <p:cNvPr id="23" name="図 22" descr="グラフィカル ユーザー インターフェイス, アプリケーション&#10;&#10;AI 生成コンテンツは誤りを含む可能性があります。">
            <a:extLst>
              <a:ext uri="{FF2B5EF4-FFF2-40B4-BE49-F238E27FC236}">
                <a16:creationId xmlns:a16="http://schemas.microsoft.com/office/drawing/2014/main" id="{CC3B1F31-CE10-7800-2ABE-5641524B626D}"/>
              </a:ext>
            </a:extLst>
          </p:cNvPr>
          <p:cNvPicPr>
            <a:picLocks noChangeAspect="1"/>
          </p:cNvPicPr>
          <p:nvPr/>
        </p:nvPicPr>
        <p:blipFill>
          <a:blip r:embed="rId5"/>
          <a:srcRect l="18568" t="89011" r="36272" b="527"/>
          <a:stretch>
            <a:fillRect/>
          </a:stretch>
        </p:blipFill>
        <p:spPr>
          <a:xfrm>
            <a:off x="1612619" y="4453356"/>
            <a:ext cx="4482059" cy="580321"/>
          </a:xfrm>
          <a:prstGeom prst="rect">
            <a:avLst/>
          </a:prstGeom>
          <a:ln w="19050">
            <a:solidFill>
              <a:srgbClr val="C00000"/>
            </a:solidFill>
          </a:ln>
        </p:spPr>
      </p:pic>
      <p:cxnSp>
        <p:nvCxnSpPr>
          <p:cNvPr id="25" name="直線矢印コネクタ 24">
            <a:extLst>
              <a:ext uri="{FF2B5EF4-FFF2-40B4-BE49-F238E27FC236}">
                <a16:creationId xmlns:a16="http://schemas.microsoft.com/office/drawing/2014/main" id="{20B69F16-2014-53F1-5980-BA24D3890861}"/>
              </a:ext>
            </a:extLst>
          </p:cNvPr>
          <p:cNvCxnSpPr>
            <a:cxnSpLocks/>
          </p:cNvCxnSpPr>
          <p:nvPr/>
        </p:nvCxnSpPr>
        <p:spPr>
          <a:xfrm>
            <a:off x="2183229" y="3819823"/>
            <a:ext cx="613311" cy="575527"/>
          </a:xfrm>
          <a:prstGeom prst="straightConnector1">
            <a:avLst/>
          </a:prstGeom>
          <a:ln w="25400" cap="rnd">
            <a:solidFill>
              <a:srgbClr val="C00000"/>
            </a:solidFill>
            <a:prstDash val="sysDot"/>
            <a:tailEnd type="triangle" w="lg" len="med"/>
          </a:ln>
        </p:spPr>
        <p:style>
          <a:lnRef idx="1">
            <a:schemeClr val="accent1"/>
          </a:lnRef>
          <a:fillRef idx="0">
            <a:schemeClr val="accent1"/>
          </a:fillRef>
          <a:effectRef idx="0">
            <a:schemeClr val="accent1"/>
          </a:effectRef>
          <a:fontRef idx="minor">
            <a:schemeClr val="tx1"/>
          </a:fontRef>
        </p:style>
      </p:cxnSp>
      <p:sp>
        <p:nvSpPr>
          <p:cNvPr id="29" name="テキスト ボックス 28">
            <a:extLst>
              <a:ext uri="{FF2B5EF4-FFF2-40B4-BE49-F238E27FC236}">
                <a16:creationId xmlns:a16="http://schemas.microsoft.com/office/drawing/2014/main" id="{0C3FB52B-3363-6B49-CC3B-8C063957808A}"/>
              </a:ext>
            </a:extLst>
          </p:cNvPr>
          <p:cNvSpPr txBox="1"/>
          <p:nvPr/>
        </p:nvSpPr>
        <p:spPr>
          <a:xfrm>
            <a:off x="587375" y="5580258"/>
            <a:ext cx="5508625" cy="784830"/>
          </a:xfrm>
          <a:prstGeom prst="rect">
            <a:avLst/>
          </a:prstGeom>
          <a:noFill/>
        </p:spPr>
        <p:txBody>
          <a:bodyPr wrap="square" rtlCol="0">
            <a:spAutoFit/>
          </a:bodyPr>
          <a:lstStyle/>
          <a:p>
            <a:r>
              <a:rPr kumimoji="1" lang="en-US" altLang="ja-JP" sz="900" dirty="0">
                <a:latin typeface="+mn-ea"/>
              </a:rPr>
              <a:t>※2025</a:t>
            </a:r>
            <a:r>
              <a:rPr kumimoji="1" lang="ja-JP" altLang="en-US" sz="900" dirty="0">
                <a:latin typeface="+mn-ea"/>
              </a:rPr>
              <a:t>年</a:t>
            </a:r>
            <a:r>
              <a:rPr kumimoji="1" lang="en-US" altLang="ja-JP" sz="900" dirty="0">
                <a:latin typeface="+mn-ea"/>
              </a:rPr>
              <a:t>7</a:t>
            </a:r>
            <a:r>
              <a:rPr kumimoji="1" lang="ja-JP" altLang="en-US" sz="900" dirty="0">
                <a:latin typeface="+mn-ea"/>
              </a:rPr>
              <a:t>月　</a:t>
            </a:r>
            <a:r>
              <a:rPr kumimoji="1" lang="en-US" altLang="ja-JP" sz="900" dirty="0">
                <a:latin typeface="+mn-ea"/>
              </a:rPr>
              <a:t>LINE</a:t>
            </a:r>
            <a:r>
              <a:rPr kumimoji="1" lang="ja-JP" altLang="en-US" sz="900" dirty="0">
                <a:latin typeface="+mn-ea"/>
              </a:rPr>
              <a:t>ヤフー自社調べ（トピックス</a:t>
            </a:r>
            <a:r>
              <a:rPr kumimoji="1" lang="en-US" altLang="ja-JP" sz="900" dirty="0">
                <a:latin typeface="+mn-ea"/>
              </a:rPr>
              <a:t>PR PC</a:t>
            </a:r>
            <a:r>
              <a:rPr kumimoji="1" lang="ja-JP" altLang="en-US" sz="900" dirty="0">
                <a:latin typeface="+mn-ea"/>
              </a:rPr>
              <a:t>実績）</a:t>
            </a:r>
            <a:endParaRPr kumimoji="1" lang="en-US" altLang="ja-JP" sz="900" dirty="0">
              <a:latin typeface="+mn-ea"/>
            </a:endParaRPr>
          </a:p>
          <a:p>
            <a:r>
              <a:rPr lang="en-US" altLang="ja-JP" sz="900" dirty="0">
                <a:latin typeface="+mn-ea"/>
              </a:rPr>
              <a:t>※</a:t>
            </a:r>
            <a:r>
              <a:rPr lang="ja-JP" altLang="en-US" sz="900" dirty="0">
                <a:latin typeface="+mn-ea"/>
              </a:rPr>
              <a:t>予約実績あり：広告掲載前</a:t>
            </a:r>
            <a:r>
              <a:rPr lang="en-US" altLang="ja-JP" sz="900" dirty="0">
                <a:latin typeface="+mn-ea"/>
              </a:rPr>
              <a:t>1</a:t>
            </a:r>
            <a:r>
              <a:rPr lang="ja-JP" altLang="en-US" sz="900" dirty="0">
                <a:latin typeface="+mn-ea"/>
              </a:rPr>
              <a:t>年間に予約実績があるユーザー</a:t>
            </a:r>
            <a:endParaRPr lang="en-US" altLang="ja-JP" sz="900" dirty="0">
              <a:latin typeface="+mn-ea"/>
            </a:endParaRPr>
          </a:p>
          <a:p>
            <a:r>
              <a:rPr kumimoji="1" lang="ja-JP" altLang="en-US" sz="900" dirty="0">
                <a:latin typeface="+mn-ea"/>
              </a:rPr>
              <a:t>　予約実績なし：広告掲載前</a:t>
            </a:r>
            <a:r>
              <a:rPr kumimoji="1" lang="en-US" altLang="ja-JP" sz="900" dirty="0">
                <a:latin typeface="+mn-ea"/>
              </a:rPr>
              <a:t>1</a:t>
            </a:r>
            <a:r>
              <a:rPr kumimoji="1" lang="ja-JP" altLang="en-US" sz="900" dirty="0">
                <a:latin typeface="+mn-ea"/>
              </a:rPr>
              <a:t>年間にサイト訪問はしているが予約実績はないユーザー</a:t>
            </a:r>
            <a:endParaRPr kumimoji="1" lang="en-US" altLang="ja-JP" sz="900" dirty="0">
              <a:latin typeface="+mn-ea"/>
            </a:endParaRPr>
          </a:p>
          <a:p>
            <a:r>
              <a:rPr lang="ja-JP" altLang="en-US" sz="900" dirty="0">
                <a:latin typeface="+mn-ea"/>
              </a:rPr>
              <a:t>　競合利用：広告掲載前</a:t>
            </a:r>
            <a:r>
              <a:rPr lang="en-US" altLang="ja-JP" sz="900" dirty="0">
                <a:latin typeface="+mn-ea"/>
              </a:rPr>
              <a:t>1</a:t>
            </a:r>
            <a:r>
              <a:rPr lang="ja-JP" altLang="en-US" sz="900" dirty="0">
                <a:latin typeface="+mn-ea"/>
              </a:rPr>
              <a:t>年間にクラブツーリズムサイトの訪問・予約実績がなく</a:t>
            </a:r>
            <a:endParaRPr lang="en-US" altLang="ja-JP" sz="900" dirty="0">
              <a:latin typeface="+mn-ea"/>
            </a:endParaRPr>
          </a:p>
          <a:p>
            <a:r>
              <a:rPr lang="ja-JP" altLang="en-US" sz="900" dirty="0">
                <a:latin typeface="+mn-ea"/>
              </a:rPr>
              <a:t>　　　　　　他旅行代理店サイト訪問または予約しているユーザー</a:t>
            </a:r>
            <a:endParaRPr lang="en-US" altLang="ja-JP" sz="900" dirty="0">
              <a:latin typeface="+mn-ea"/>
            </a:endParaRPr>
          </a:p>
        </p:txBody>
      </p:sp>
      <p:sp>
        <p:nvSpPr>
          <p:cNvPr id="33" name="角丸四角形 25">
            <a:extLst>
              <a:ext uri="{FF2B5EF4-FFF2-40B4-BE49-F238E27FC236}">
                <a16:creationId xmlns:a16="http://schemas.microsoft.com/office/drawing/2014/main" id="{EC700908-3A36-4C17-988A-DBEB8153323A}"/>
              </a:ext>
            </a:extLst>
          </p:cNvPr>
          <p:cNvSpPr/>
          <p:nvPr/>
        </p:nvSpPr>
        <p:spPr>
          <a:xfrm>
            <a:off x="6810293" y="2004158"/>
            <a:ext cx="4181506" cy="364798"/>
          </a:xfrm>
          <a:prstGeom prst="roundRect">
            <a:avLst>
              <a:gd name="adj" fmla="val 50000"/>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gn="ctr">
              <a:lnSpc>
                <a:spcPct val="120000"/>
              </a:lnSpc>
            </a:pPr>
            <a:r>
              <a:rPr kumimoji="1" lang="en-US" altLang="ja-JP" sz="1600" b="1" dirty="0">
                <a:solidFill>
                  <a:srgbClr val="002060"/>
                </a:solidFill>
                <a:latin typeface="Meiryo" panose="020B0604030504040204" pitchFamily="34" charset="-128"/>
                <a:ea typeface="Meiryo" panose="020B0604030504040204" pitchFamily="34" charset="-128"/>
              </a:rPr>
              <a:t>CV</a:t>
            </a:r>
            <a:r>
              <a:rPr kumimoji="1" lang="ja-JP" altLang="en-US" sz="1600" b="1" dirty="0">
                <a:solidFill>
                  <a:schemeClr val="accent1"/>
                </a:solidFill>
                <a:latin typeface="Meiryo" panose="020B0604030504040204" pitchFamily="34" charset="-128"/>
                <a:ea typeface="Meiryo" panose="020B0604030504040204" pitchFamily="34" charset="-128"/>
              </a:rPr>
              <a:t>リフト比較</a:t>
            </a:r>
          </a:p>
        </p:txBody>
      </p:sp>
    </p:spTree>
    <p:extLst>
      <p:ext uri="{BB962C8B-B14F-4D97-AF65-F5344CB8AC3E}">
        <p14:creationId xmlns:p14="http://schemas.microsoft.com/office/powerpoint/2010/main" val="210728225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F439E05-3FF5-D32B-5E9F-789D50B95B49}"/>
              </a:ext>
            </a:extLst>
          </p:cNvPr>
          <p:cNvSpPr>
            <a:spLocks noGrp="1"/>
          </p:cNvSpPr>
          <p:nvPr>
            <p:ph type="ctrTitle"/>
          </p:nvPr>
        </p:nvSpPr>
        <p:spPr/>
        <p:txBody>
          <a:bodyPr/>
          <a:lstStyle/>
          <a:p>
            <a:r>
              <a:rPr lang="ja-JP" altLang="en-US" dirty="0"/>
              <a:t>参考：訪問実績別 接触者の行動分析について</a:t>
            </a:r>
            <a:endParaRPr kumimoji="1" lang="ja-JP" altLang="en-US" dirty="0"/>
          </a:p>
        </p:txBody>
      </p:sp>
      <p:grpSp>
        <p:nvGrpSpPr>
          <p:cNvPr id="177" name="グループ化 176">
            <a:extLst>
              <a:ext uri="{FF2B5EF4-FFF2-40B4-BE49-F238E27FC236}">
                <a16:creationId xmlns:a16="http://schemas.microsoft.com/office/drawing/2014/main" id="{207F6FAD-55BF-EB61-FF24-6DBC7F988E00}"/>
              </a:ext>
            </a:extLst>
          </p:cNvPr>
          <p:cNvGrpSpPr/>
          <p:nvPr/>
        </p:nvGrpSpPr>
        <p:grpSpPr>
          <a:xfrm>
            <a:off x="623228" y="2407116"/>
            <a:ext cx="10978755" cy="4052366"/>
            <a:chOff x="622569" y="2312895"/>
            <a:chExt cx="10978755" cy="4052366"/>
          </a:xfrm>
        </p:grpSpPr>
        <p:sp>
          <p:nvSpPr>
            <p:cNvPr id="76" name="片側の 2 つの角を丸めた四角形 25">
              <a:extLst>
                <a:ext uri="{FF2B5EF4-FFF2-40B4-BE49-F238E27FC236}">
                  <a16:creationId xmlns:a16="http://schemas.microsoft.com/office/drawing/2014/main" id="{C855F0B6-37FA-F804-4BAD-E735F58D4534}"/>
                </a:ext>
              </a:extLst>
            </p:cNvPr>
            <p:cNvSpPr/>
            <p:nvPr/>
          </p:nvSpPr>
          <p:spPr>
            <a:xfrm>
              <a:off x="638321" y="2778049"/>
              <a:ext cx="7187357" cy="2755343"/>
            </a:xfrm>
            <a:prstGeom prst="round2SameRect">
              <a:avLst>
                <a:gd name="adj1" fmla="val 0"/>
                <a:gd name="adj2" fmla="val 0"/>
              </a:avLst>
            </a:prstGeom>
            <a:solidFill>
              <a:schemeClr val="bg1">
                <a:lumMod val="95000"/>
              </a:schemeClr>
            </a:solidFill>
            <a:ln w="25400" cap="flat" cmpd="sng" algn="ctr">
              <a:noFill/>
              <a:prstDash val="solid"/>
            </a:ln>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1600" b="1" i="0" u="none" strike="noStrike" kern="0" cap="none" spc="0" normalizeH="0" baseline="0" noProof="0" dirty="0">
                <a:ln>
                  <a:noFill/>
                </a:ln>
                <a:solidFill>
                  <a:srgbClr val="545454"/>
                </a:solidFill>
                <a:effectLst/>
                <a:uLnTx/>
                <a:uFillTx/>
                <a:latin typeface="メイリオ"/>
                <a:ea typeface="メイリオ"/>
              </a:endParaRPr>
            </a:p>
          </p:txBody>
        </p:sp>
        <p:sp>
          <p:nvSpPr>
            <p:cNvPr id="77" name="片側の 2 つの角を丸めた四角形 25">
              <a:extLst>
                <a:ext uri="{FF2B5EF4-FFF2-40B4-BE49-F238E27FC236}">
                  <a16:creationId xmlns:a16="http://schemas.microsoft.com/office/drawing/2014/main" id="{93D44DBD-8376-4C13-AF7B-A7446061C9A0}"/>
                </a:ext>
              </a:extLst>
            </p:cNvPr>
            <p:cNvSpPr/>
            <p:nvPr/>
          </p:nvSpPr>
          <p:spPr>
            <a:xfrm>
              <a:off x="9898789" y="2768955"/>
              <a:ext cx="1702535" cy="2738430"/>
            </a:xfrm>
            <a:prstGeom prst="round2SameRect">
              <a:avLst>
                <a:gd name="adj1" fmla="val 0"/>
                <a:gd name="adj2" fmla="val 0"/>
              </a:avLst>
            </a:prstGeom>
            <a:solidFill>
              <a:schemeClr val="bg1">
                <a:lumMod val="95000"/>
              </a:schemeClr>
            </a:solidFill>
            <a:ln w="25400" cap="flat" cmpd="sng" algn="ctr">
              <a:noFill/>
              <a:prstDash val="solid"/>
            </a:ln>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1600" b="1" kern="0" dirty="0">
                <a:solidFill>
                  <a:schemeClr val="tx1">
                    <a:lumMod val="65000"/>
                    <a:lumOff val="35000"/>
                  </a:schemeClr>
                </a:solidFill>
                <a:latin typeface="メイリオ"/>
                <a:ea typeface="メイリオ"/>
              </a:endParaRPr>
            </a:p>
          </p:txBody>
        </p:sp>
        <p:grpSp>
          <p:nvGrpSpPr>
            <p:cNvPr id="78" name="グループ化 77">
              <a:extLst>
                <a:ext uri="{FF2B5EF4-FFF2-40B4-BE49-F238E27FC236}">
                  <a16:creationId xmlns:a16="http://schemas.microsoft.com/office/drawing/2014/main" id="{AE5CC2BF-9439-6117-8DB8-10357CF1A6F5}"/>
                </a:ext>
              </a:extLst>
            </p:cNvPr>
            <p:cNvGrpSpPr/>
            <p:nvPr/>
          </p:nvGrpSpPr>
          <p:grpSpPr>
            <a:xfrm>
              <a:off x="7881328" y="2778049"/>
              <a:ext cx="1943893" cy="2738430"/>
              <a:chOff x="5137820" y="2349106"/>
              <a:chExt cx="1943893" cy="2738430"/>
            </a:xfrm>
          </p:grpSpPr>
          <p:pic>
            <p:nvPicPr>
              <p:cNvPr id="79" name="図 78"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7DECA277-9B87-1357-3DE8-A3BC5FA94CC0}"/>
                  </a:ext>
                </a:extLst>
              </p:cNvPr>
              <p:cNvPicPr>
                <a:picLocks noChangeAspect="1"/>
              </p:cNvPicPr>
              <p:nvPr/>
            </p:nvPicPr>
            <p:blipFill>
              <a:blip r:embed="rId2"/>
              <a:srcRect b="20871"/>
              <a:stretch/>
            </p:blipFill>
            <p:spPr>
              <a:xfrm>
                <a:off x="5902477" y="2586774"/>
                <a:ext cx="447290" cy="866909"/>
              </a:xfrm>
              <a:prstGeom prst="rect">
                <a:avLst/>
              </a:prstGeom>
              <a:ln w="3175">
                <a:solidFill>
                  <a:schemeClr val="bg1">
                    <a:lumMod val="65000"/>
                  </a:schemeClr>
                </a:solidFill>
              </a:ln>
            </p:spPr>
          </p:pic>
          <p:sp>
            <p:nvSpPr>
              <p:cNvPr id="80" name="片側の 2 つの角を丸めた四角形 25">
                <a:extLst>
                  <a:ext uri="{FF2B5EF4-FFF2-40B4-BE49-F238E27FC236}">
                    <a16:creationId xmlns:a16="http://schemas.microsoft.com/office/drawing/2014/main" id="{A2EFC3E2-2655-B5F4-EE44-5A7EC6906150}"/>
                  </a:ext>
                </a:extLst>
              </p:cNvPr>
              <p:cNvSpPr/>
              <p:nvPr/>
            </p:nvSpPr>
            <p:spPr>
              <a:xfrm>
                <a:off x="5137820" y="2349106"/>
                <a:ext cx="1943893" cy="2738430"/>
              </a:xfrm>
              <a:prstGeom prst="round2SameRect">
                <a:avLst>
                  <a:gd name="adj1" fmla="val 0"/>
                  <a:gd name="adj2" fmla="val 0"/>
                </a:avLst>
              </a:prstGeom>
              <a:noFill/>
              <a:ln w="38100" cap="flat" cmpd="sng" algn="ctr">
                <a:solidFill>
                  <a:schemeClr val="bg1">
                    <a:lumMod val="85000"/>
                  </a:schemeClr>
                </a:solidFill>
                <a:prstDash val="solid"/>
              </a:ln>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1600" b="1" i="0" u="none" strike="noStrike" kern="0" cap="none" spc="0" normalizeH="0" baseline="0" noProof="0" dirty="0">
                  <a:ln>
                    <a:noFill/>
                  </a:ln>
                  <a:solidFill>
                    <a:srgbClr val="C00000"/>
                  </a:solidFill>
                  <a:effectLst/>
                  <a:uLnTx/>
                  <a:uFillTx/>
                  <a:latin typeface="メイリオ"/>
                  <a:ea typeface="メイリオ"/>
                </a:endParaRPr>
              </a:p>
            </p:txBody>
          </p:sp>
        </p:grpSp>
        <p:sp>
          <p:nvSpPr>
            <p:cNvPr id="81" name="テキスト ボックス 80">
              <a:extLst>
                <a:ext uri="{FF2B5EF4-FFF2-40B4-BE49-F238E27FC236}">
                  <a16:creationId xmlns:a16="http://schemas.microsoft.com/office/drawing/2014/main" id="{4A47B025-1F7B-1EA7-4452-A1D2C61E6CAD}"/>
                </a:ext>
              </a:extLst>
            </p:cNvPr>
            <p:cNvSpPr txBox="1"/>
            <p:nvPr/>
          </p:nvSpPr>
          <p:spPr>
            <a:xfrm>
              <a:off x="622569" y="5626597"/>
              <a:ext cx="7203109" cy="738664"/>
            </a:xfrm>
            <a:prstGeom prst="rect">
              <a:avLst/>
            </a:prstGeom>
            <a:noFill/>
          </p:spPr>
          <p:txBody>
            <a:bodyPr wrap="square" rtlCol="0">
              <a:spAutoFit/>
            </a:bodyPr>
            <a:lstStyle/>
            <a:p>
              <a:pPr algn="ctr"/>
              <a:r>
                <a:rPr lang="ja-JP" altLang="en-US" b="1" dirty="0">
                  <a:solidFill>
                    <a:srgbClr val="000048"/>
                  </a:solidFill>
                  <a:latin typeface="+mn-ea"/>
                  <a:ea typeface="+mn-ea"/>
                </a:rPr>
                <a:t>広告掲載前 </a:t>
              </a:r>
              <a:r>
                <a:rPr lang="en-US" altLang="ja-JP" b="1" dirty="0">
                  <a:solidFill>
                    <a:srgbClr val="000048"/>
                  </a:solidFill>
                  <a:latin typeface="+mn-ea"/>
                  <a:ea typeface="+mn-ea"/>
                </a:rPr>
                <a:t>90</a:t>
              </a:r>
              <a:r>
                <a:rPr lang="ja-JP" altLang="en-US" b="1" dirty="0">
                  <a:solidFill>
                    <a:srgbClr val="000048"/>
                  </a:solidFill>
                  <a:latin typeface="+mn-ea"/>
                  <a:ea typeface="+mn-ea"/>
                </a:rPr>
                <a:t>～</a:t>
              </a:r>
              <a:r>
                <a:rPr lang="en-US" altLang="ja-JP" b="1" dirty="0">
                  <a:solidFill>
                    <a:srgbClr val="000048"/>
                  </a:solidFill>
                  <a:latin typeface="+mn-ea"/>
                  <a:ea typeface="+mn-ea"/>
                </a:rPr>
                <a:t>365</a:t>
              </a:r>
              <a:r>
                <a:rPr kumimoji="1" lang="ja-JP" altLang="en-US" b="1" dirty="0">
                  <a:solidFill>
                    <a:srgbClr val="000048"/>
                  </a:solidFill>
                  <a:latin typeface="+mn-ea"/>
                  <a:ea typeface="+mn-ea"/>
                </a:rPr>
                <a:t>日間</a:t>
              </a:r>
              <a:endParaRPr kumimoji="1" lang="en-US" altLang="ja-JP" b="1" dirty="0">
                <a:solidFill>
                  <a:srgbClr val="000048"/>
                </a:solidFill>
                <a:latin typeface="+mn-ea"/>
                <a:ea typeface="+mn-ea"/>
              </a:endParaRPr>
            </a:p>
            <a:p>
              <a:pPr algn="ctr"/>
              <a:r>
                <a:rPr lang="en-US" altLang="ja-JP" sz="1200" b="1" dirty="0">
                  <a:solidFill>
                    <a:srgbClr val="000048"/>
                  </a:solidFill>
                  <a:latin typeface="+mn-ea"/>
                  <a:ea typeface="+mn-ea"/>
                </a:rPr>
                <a:t>※</a:t>
              </a:r>
              <a:r>
                <a:rPr lang="ja-JP" altLang="en-US" sz="1200" b="1" dirty="0">
                  <a:solidFill>
                    <a:srgbClr val="000048"/>
                  </a:solidFill>
                  <a:latin typeface="+mn-ea"/>
                  <a:ea typeface="+mn-ea"/>
                </a:rPr>
                <a:t>対象とする期間は業種や訴求内容により変動</a:t>
              </a:r>
              <a:endParaRPr lang="en-US" altLang="ja-JP" sz="1200" b="1" dirty="0">
                <a:solidFill>
                  <a:srgbClr val="000048"/>
                </a:solidFill>
                <a:latin typeface="+mn-ea"/>
                <a:ea typeface="+mn-ea"/>
              </a:endParaRPr>
            </a:p>
            <a:p>
              <a:pPr algn="ctr"/>
              <a:r>
                <a:rPr lang="en-US" altLang="ja-JP" sz="1200" b="1" dirty="0">
                  <a:solidFill>
                    <a:srgbClr val="002060"/>
                  </a:solidFill>
                  <a:latin typeface="+mn-ea"/>
                  <a:ea typeface="+mn-ea"/>
                </a:rPr>
                <a:t>※</a:t>
              </a:r>
              <a:r>
                <a:rPr lang="ja-JP" altLang="en-US" sz="1200" b="1" dirty="0">
                  <a:solidFill>
                    <a:srgbClr val="002060"/>
                  </a:solidFill>
                  <a:latin typeface="+mn-ea"/>
                </a:rPr>
                <a:t>上記図は実店舗訪問実績を元にした場合のものになります。</a:t>
              </a:r>
              <a:endParaRPr lang="en-US" altLang="ja-JP" sz="1200" b="1" dirty="0">
                <a:solidFill>
                  <a:srgbClr val="002060"/>
                </a:solidFill>
                <a:latin typeface="+mn-ea"/>
                <a:ea typeface="+mn-ea"/>
              </a:endParaRPr>
            </a:p>
          </p:txBody>
        </p:sp>
        <p:grpSp>
          <p:nvGrpSpPr>
            <p:cNvPr id="82" name="グループ化 81">
              <a:extLst>
                <a:ext uri="{FF2B5EF4-FFF2-40B4-BE49-F238E27FC236}">
                  <a16:creationId xmlns:a16="http://schemas.microsoft.com/office/drawing/2014/main" id="{1A518F2E-B5A6-231E-E5AA-F8D555347EFB}"/>
                </a:ext>
              </a:extLst>
            </p:cNvPr>
            <p:cNvGrpSpPr/>
            <p:nvPr/>
          </p:nvGrpSpPr>
          <p:grpSpPr>
            <a:xfrm>
              <a:off x="824441" y="2895174"/>
              <a:ext cx="7089597" cy="2471243"/>
              <a:chOff x="824441" y="2750711"/>
              <a:chExt cx="7089597" cy="2471243"/>
            </a:xfrm>
          </p:grpSpPr>
          <p:grpSp>
            <p:nvGrpSpPr>
              <p:cNvPr id="83" name="グループ化 82">
                <a:extLst>
                  <a:ext uri="{FF2B5EF4-FFF2-40B4-BE49-F238E27FC236}">
                    <a16:creationId xmlns:a16="http://schemas.microsoft.com/office/drawing/2014/main" id="{E0D1FCD1-6556-0C46-5CD7-DDD56B75DFEA}"/>
                  </a:ext>
                </a:extLst>
              </p:cNvPr>
              <p:cNvGrpSpPr/>
              <p:nvPr/>
            </p:nvGrpSpPr>
            <p:grpSpPr>
              <a:xfrm>
                <a:off x="2639025" y="3107429"/>
                <a:ext cx="959664" cy="1825421"/>
                <a:chOff x="3700567" y="2807916"/>
                <a:chExt cx="959664" cy="1825421"/>
              </a:xfrm>
            </p:grpSpPr>
            <p:sp>
              <p:nvSpPr>
                <p:cNvPr id="157" name="二等辺三角形 156">
                  <a:extLst>
                    <a:ext uri="{FF2B5EF4-FFF2-40B4-BE49-F238E27FC236}">
                      <a16:creationId xmlns:a16="http://schemas.microsoft.com/office/drawing/2014/main" id="{FDD143DA-4A7E-A860-41CB-F8A1E87A0DFE}"/>
                    </a:ext>
                  </a:extLst>
                </p:cNvPr>
                <p:cNvSpPr/>
                <p:nvPr/>
              </p:nvSpPr>
              <p:spPr>
                <a:xfrm rot="5400000">
                  <a:off x="3319167" y="3358868"/>
                  <a:ext cx="1825421" cy="723517"/>
                </a:xfrm>
                <a:prstGeom prst="triangle">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58" name="テキスト ボックス 157">
                  <a:extLst>
                    <a:ext uri="{FF2B5EF4-FFF2-40B4-BE49-F238E27FC236}">
                      <a16:creationId xmlns:a16="http://schemas.microsoft.com/office/drawing/2014/main" id="{B958AEB7-730E-57CD-58D4-205ADC59B167}"/>
                    </a:ext>
                  </a:extLst>
                </p:cNvPr>
                <p:cNvSpPr txBox="1"/>
                <p:nvPr/>
              </p:nvSpPr>
              <p:spPr>
                <a:xfrm>
                  <a:off x="3700567" y="3351294"/>
                  <a:ext cx="959664" cy="738664"/>
                </a:xfrm>
                <a:prstGeom prst="rect">
                  <a:avLst/>
                </a:prstGeom>
                <a:noFill/>
              </p:spPr>
              <p:txBody>
                <a:bodyPr wrap="square" rtlCol="0">
                  <a:spAutoFit/>
                </a:bodyPr>
                <a:lstStyle/>
                <a:p>
                  <a:pPr algn="ctr"/>
                  <a:r>
                    <a:rPr kumimoji="1" lang="ja-JP" altLang="en-US" sz="1400" b="1" dirty="0">
                      <a:solidFill>
                        <a:schemeClr val="bg1"/>
                      </a:solidFill>
                      <a:latin typeface="+mn-ea"/>
                      <a:ea typeface="+mn-ea"/>
                    </a:rPr>
                    <a:t>来店</a:t>
                  </a:r>
                  <a:endParaRPr kumimoji="1" lang="en-US" altLang="ja-JP" sz="1400" b="1" dirty="0">
                    <a:solidFill>
                      <a:schemeClr val="bg1"/>
                    </a:solidFill>
                    <a:latin typeface="+mn-ea"/>
                    <a:ea typeface="+mn-ea"/>
                  </a:endParaRPr>
                </a:p>
                <a:p>
                  <a:pPr algn="ctr"/>
                  <a:r>
                    <a:rPr kumimoji="1" lang="ja-JP" altLang="en-US" sz="1400" b="1" dirty="0">
                      <a:solidFill>
                        <a:schemeClr val="bg1"/>
                      </a:solidFill>
                      <a:latin typeface="+mn-ea"/>
                      <a:ea typeface="+mn-ea"/>
                    </a:rPr>
                    <a:t>回数別</a:t>
                  </a:r>
                  <a:endParaRPr kumimoji="1" lang="en-US" altLang="ja-JP" sz="1400" b="1" dirty="0">
                    <a:solidFill>
                      <a:schemeClr val="bg1"/>
                    </a:solidFill>
                    <a:latin typeface="+mn-ea"/>
                    <a:ea typeface="+mn-ea"/>
                  </a:endParaRPr>
                </a:p>
                <a:p>
                  <a:pPr algn="ctr"/>
                  <a:r>
                    <a:rPr kumimoji="1" lang="ja-JP" altLang="en-US" sz="1400" b="1" dirty="0">
                      <a:solidFill>
                        <a:schemeClr val="bg1"/>
                      </a:solidFill>
                      <a:latin typeface="+mn-ea"/>
                      <a:ea typeface="+mn-ea"/>
                    </a:rPr>
                    <a:t>分類</a:t>
                  </a:r>
                  <a:endParaRPr kumimoji="1" lang="en-US" altLang="ja-JP" sz="1400" b="1" dirty="0">
                    <a:solidFill>
                      <a:schemeClr val="bg1"/>
                    </a:solidFill>
                    <a:latin typeface="+mn-ea"/>
                    <a:ea typeface="+mn-ea"/>
                  </a:endParaRPr>
                </a:p>
              </p:txBody>
            </p:sp>
          </p:grpSp>
          <p:grpSp>
            <p:nvGrpSpPr>
              <p:cNvPr id="84" name="グループ化 83">
                <a:extLst>
                  <a:ext uri="{FF2B5EF4-FFF2-40B4-BE49-F238E27FC236}">
                    <a16:creationId xmlns:a16="http://schemas.microsoft.com/office/drawing/2014/main" id="{C811CC17-31AD-D8F0-D450-970655CF1581}"/>
                  </a:ext>
                </a:extLst>
              </p:cNvPr>
              <p:cNvGrpSpPr/>
              <p:nvPr/>
            </p:nvGrpSpPr>
            <p:grpSpPr>
              <a:xfrm>
                <a:off x="824441" y="3488494"/>
                <a:ext cx="1470478" cy="1067782"/>
                <a:chOff x="824441" y="3488494"/>
                <a:chExt cx="1470478" cy="1067782"/>
              </a:xfrm>
            </p:grpSpPr>
            <p:grpSp>
              <p:nvGrpSpPr>
                <p:cNvPr id="136" name="Group 21">
                  <a:extLst>
                    <a:ext uri="{FF2B5EF4-FFF2-40B4-BE49-F238E27FC236}">
                      <a16:creationId xmlns:a16="http://schemas.microsoft.com/office/drawing/2014/main" id="{8C442AFE-BE51-44DE-4E3B-AD95A445BE76}"/>
                    </a:ext>
                  </a:extLst>
                </p:cNvPr>
                <p:cNvGrpSpPr>
                  <a:grpSpLocks/>
                </p:cNvGrpSpPr>
                <p:nvPr/>
              </p:nvGrpSpPr>
              <p:grpSpPr bwMode="auto">
                <a:xfrm>
                  <a:off x="1241792" y="4203894"/>
                  <a:ext cx="168215" cy="352382"/>
                  <a:chOff x="4473" y="343"/>
                  <a:chExt cx="232" cy="486"/>
                </a:xfrm>
                <a:solidFill>
                  <a:schemeClr val="accent6">
                    <a:lumMod val="50000"/>
                  </a:schemeClr>
                </a:solidFill>
              </p:grpSpPr>
              <p:sp>
                <p:nvSpPr>
                  <p:cNvPr id="154" name="Freeform 22">
                    <a:extLst>
                      <a:ext uri="{FF2B5EF4-FFF2-40B4-BE49-F238E27FC236}">
                        <a16:creationId xmlns:a16="http://schemas.microsoft.com/office/drawing/2014/main" id="{939AF6D3-83A0-C720-4F2A-AB9AF483F231}"/>
                      </a:ext>
                    </a:extLst>
                  </p:cNvPr>
                  <p:cNvSpPr>
                    <a:spLocks noChangeArrowheads="1"/>
                  </p:cNvSpPr>
                  <p:nvPr/>
                </p:nvSpPr>
                <p:spPr bwMode="auto">
                  <a:xfrm>
                    <a:off x="4597" y="641"/>
                    <a:ext cx="112" cy="158"/>
                  </a:xfrm>
                  <a:custGeom>
                    <a:avLst/>
                    <a:gdLst>
                      <a:gd name="T0" fmla="*/ 452 w 498"/>
                      <a:gd name="T1" fmla="*/ 488 h 700"/>
                      <a:gd name="T2" fmla="*/ 466 w 498"/>
                      <a:gd name="T3" fmla="*/ 634 h 700"/>
                      <a:gd name="T4" fmla="*/ 291 w 498"/>
                      <a:gd name="T5" fmla="*/ 649 h 700"/>
                      <a:gd name="T6" fmla="*/ 77 w 498"/>
                      <a:gd name="T7" fmla="*/ 420 h 700"/>
                      <a:gd name="T8" fmla="*/ 51 w 498"/>
                      <a:gd name="T9" fmla="*/ 381 h 700"/>
                      <a:gd name="T10" fmla="*/ 0 w 498"/>
                      <a:gd name="T11" fmla="*/ 239 h 700"/>
                      <a:gd name="T12" fmla="*/ 12 w 498"/>
                      <a:gd name="T13" fmla="*/ 166 h 700"/>
                      <a:gd name="T14" fmla="*/ 12 w 498"/>
                      <a:gd name="T15" fmla="*/ 166 h 700"/>
                      <a:gd name="T16" fmla="*/ 12 w 498"/>
                      <a:gd name="T17" fmla="*/ 166 h 700"/>
                      <a:gd name="T18" fmla="*/ 74 w 498"/>
                      <a:gd name="T19" fmla="*/ 79 h 700"/>
                      <a:gd name="T20" fmla="*/ 77 w 498"/>
                      <a:gd name="T21" fmla="*/ 76 h 700"/>
                      <a:gd name="T22" fmla="*/ 116 w 498"/>
                      <a:gd name="T23" fmla="*/ 42 h 700"/>
                      <a:gd name="T24" fmla="*/ 156 w 498"/>
                      <a:gd name="T25" fmla="*/ 0 h 700"/>
                      <a:gd name="T26" fmla="*/ 243 w 498"/>
                      <a:gd name="T27" fmla="*/ 254 h 700"/>
                      <a:gd name="T28" fmla="*/ 268 w 498"/>
                      <a:gd name="T29" fmla="*/ 293 h 700"/>
                      <a:gd name="T30" fmla="*/ 452 w 498"/>
                      <a:gd name="T31" fmla="*/ 488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8" h="700">
                        <a:moveTo>
                          <a:pt x="452" y="488"/>
                        </a:moveTo>
                        <a:cubicBezTo>
                          <a:pt x="489" y="527"/>
                          <a:pt x="497" y="589"/>
                          <a:pt x="466" y="634"/>
                        </a:cubicBezTo>
                        <a:cubicBezTo>
                          <a:pt x="424" y="697"/>
                          <a:pt x="339" y="699"/>
                          <a:pt x="291" y="649"/>
                        </a:cubicBezTo>
                        <a:lnTo>
                          <a:pt x="77" y="420"/>
                        </a:lnTo>
                        <a:cubicBezTo>
                          <a:pt x="65" y="409"/>
                          <a:pt x="57" y="395"/>
                          <a:pt x="51" y="381"/>
                        </a:cubicBezTo>
                        <a:lnTo>
                          <a:pt x="0" y="239"/>
                        </a:lnTo>
                        <a:lnTo>
                          <a:pt x="12" y="166"/>
                        </a:lnTo>
                        <a:lnTo>
                          <a:pt x="12" y="166"/>
                        </a:lnTo>
                        <a:lnTo>
                          <a:pt x="12" y="166"/>
                        </a:lnTo>
                        <a:cubicBezTo>
                          <a:pt x="17" y="124"/>
                          <a:pt x="51" y="98"/>
                          <a:pt x="74" y="79"/>
                        </a:cubicBezTo>
                        <a:lnTo>
                          <a:pt x="77" y="76"/>
                        </a:lnTo>
                        <a:cubicBezTo>
                          <a:pt x="88" y="67"/>
                          <a:pt x="108" y="50"/>
                          <a:pt x="116" y="42"/>
                        </a:cubicBezTo>
                        <a:cubicBezTo>
                          <a:pt x="130" y="31"/>
                          <a:pt x="144" y="14"/>
                          <a:pt x="156" y="0"/>
                        </a:cubicBezTo>
                        <a:lnTo>
                          <a:pt x="243" y="254"/>
                        </a:lnTo>
                        <a:cubicBezTo>
                          <a:pt x="249" y="268"/>
                          <a:pt x="257" y="282"/>
                          <a:pt x="268" y="293"/>
                        </a:cubicBezTo>
                        <a:lnTo>
                          <a:pt x="452" y="488"/>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151"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155" name="Freeform 23">
                    <a:extLst>
                      <a:ext uri="{FF2B5EF4-FFF2-40B4-BE49-F238E27FC236}">
                        <a16:creationId xmlns:a16="http://schemas.microsoft.com/office/drawing/2014/main" id="{4634D0FE-2131-8615-2E34-BBB9ABCBE62C}"/>
                      </a:ext>
                    </a:extLst>
                  </p:cNvPr>
                  <p:cNvSpPr>
                    <a:spLocks noChangeArrowheads="1"/>
                  </p:cNvSpPr>
                  <p:nvPr/>
                </p:nvSpPr>
                <p:spPr bwMode="auto">
                  <a:xfrm>
                    <a:off x="4535" y="343"/>
                    <a:ext cx="101" cy="102"/>
                  </a:xfrm>
                  <a:custGeom>
                    <a:avLst/>
                    <a:gdLst>
                      <a:gd name="T0" fmla="*/ 450 w 451"/>
                      <a:gd name="T1" fmla="*/ 226 h 452"/>
                      <a:gd name="T2" fmla="*/ 420 w 451"/>
                      <a:gd name="T3" fmla="*/ 338 h 452"/>
                      <a:gd name="T4" fmla="*/ 337 w 451"/>
                      <a:gd name="T5" fmla="*/ 421 h 452"/>
                      <a:gd name="T6" fmla="*/ 224 w 451"/>
                      <a:gd name="T7" fmla="*/ 451 h 452"/>
                      <a:gd name="T8" fmla="*/ 113 w 451"/>
                      <a:gd name="T9" fmla="*/ 421 h 452"/>
                      <a:gd name="T10" fmla="*/ 30 w 451"/>
                      <a:gd name="T11" fmla="*/ 338 h 452"/>
                      <a:gd name="T12" fmla="*/ 0 w 451"/>
                      <a:gd name="T13" fmla="*/ 226 h 452"/>
                      <a:gd name="T14" fmla="*/ 30 w 451"/>
                      <a:gd name="T15" fmla="*/ 113 h 452"/>
                      <a:gd name="T16" fmla="*/ 113 w 451"/>
                      <a:gd name="T17" fmla="*/ 30 h 452"/>
                      <a:gd name="T18" fmla="*/ 224 w 451"/>
                      <a:gd name="T19" fmla="*/ 0 h 452"/>
                      <a:gd name="T20" fmla="*/ 337 w 451"/>
                      <a:gd name="T21" fmla="*/ 30 h 452"/>
                      <a:gd name="T22" fmla="*/ 420 w 451"/>
                      <a:gd name="T23" fmla="*/ 113 h 452"/>
                      <a:gd name="T24" fmla="*/ 450 w 451"/>
                      <a:gd name="T25" fmla="*/ 226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1" h="452">
                        <a:moveTo>
                          <a:pt x="450" y="226"/>
                        </a:moveTo>
                        <a:cubicBezTo>
                          <a:pt x="450" y="267"/>
                          <a:pt x="441" y="302"/>
                          <a:pt x="420" y="338"/>
                        </a:cubicBezTo>
                        <a:cubicBezTo>
                          <a:pt x="399" y="374"/>
                          <a:pt x="373" y="400"/>
                          <a:pt x="337" y="421"/>
                        </a:cubicBezTo>
                        <a:cubicBezTo>
                          <a:pt x="301" y="442"/>
                          <a:pt x="266" y="451"/>
                          <a:pt x="224" y="451"/>
                        </a:cubicBezTo>
                        <a:cubicBezTo>
                          <a:pt x="183" y="451"/>
                          <a:pt x="149" y="442"/>
                          <a:pt x="113" y="421"/>
                        </a:cubicBezTo>
                        <a:cubicBezTo>
                          <a:pt x="77" y="400"/>
                          <a:pt x="51" y="374"/>
                          <a:pt x="30" y="338"/>
                        </a:cubicBezTo>
                        <a:cubicBezTo>
                          <a:pt x="9" y="302"/>
                          <a:pt x="0" y="267"/>
                          <a:pt x="0" y="226"/>
                        </a:cubicBezTo>
                        <a:cubicBezTo>
                          <a:pt x="0" y="184"/>
                          <a:pt x="9" y="149"/>
                          <a:pt x="30" y="113"/>
                        </a:cubicBezTo>
                        <a:cubicBezTo>
                          <a:pt x="51" y="77"/>
                          <a:pt x="77" y="51"/>
                          <a:pt x="113" y="30"/>
                        </a:cubicBezTo>
                        <a:cubicBezTo>
                          <a:pt x="149" y="9"/>
                          <a:pt x="184" y="0"/>
                          <a:pt x="224" y="0"/>
                        </a:cubicBezTo>
                        <a:cubicBezTo>
                          <a:pt x="266" y="0"/>
                          <a:pt x="301" y="9"/>
                          <a:pt x="337" y="30"/>
                        </a:cubicBezTo>
                        <a:cubicBezTo>
                          <a:pt x="373" y="51"/>
                          <a:pt x="399" y="77"/>
                          <a:pt x="420" y="113"/>
                        </a:cubicBezTo>
                        <a:cubicBezTo>
                          <a:pt x="441" y="149"/>
                          <a:pt x="450" y="184"/>
                          <a:pt x="450" y="226"/>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151"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156" name="Freeform 24">
                    <a:extLst>
                      <a:ext uri="{FF2B5EF4-FFF2-40B4-BE49-F238E27FC236}">
                        <a16:creationId xmlns:a16="http://schemas.microsoft.com/office/drawing/2014/main" id="{2ABA91F3-0143-1968-50D4-6149117CBB18}"/>
                      </a:ext>
                    </a:extLst>
                  </p:cNvPr>
                  <p:cNvSpPr>
                    <a:spLocks noChangeArrowheads="1"/>
                  </p:cNvSpPr>
                  <p:nvPr/>
                </p:nvSpPr>
                <p:spPr bwMode="auto">
                  <a:xfrm>
                    <a:off x="4470" y="455"/>
                    <a:ext cx="237" cy="374"/>
                  </a:xfrm>
                  <a:custGeom>
                    <a:avLst/>
                    <a:gdLst>
                      <a:gd name="T0" fmla="*/ 597 w 1049"/>
                      <a:gd name="T1" fmla="*/ 854 h 1653"/>
                      <a:gd name="T2" fmla="*/ 512 w 1049"/>
                      <a:gd name="T3" fmla="*/ 980 h 1653"/>
                      <a:gd name="T4" fmla="*/ 482 w 1049"/>
                      <a:gd name="T5" fmla="*/ 1178 h 1653"/>
                      <a:gd name="T6" fmla="*/ 482 w 1049"/>
                      <a:gd name="T7" fmla="*/ 1181 h 1653"/>
                      <a:gd name="T8" fmla="*/ 482 w 1049"/>
                      <a:gd name="T9" fmla="*/ 1184 h 1653"/>
                      <a:gd name="T10" fmla="*/ 451 w 1049"/>
                      <a:gd name="T11" fmla="*/ 1528 h 1653"/>
                      <a:gd name="T12" fmla="*/ 451 w 1049"/>
                      <a:gd name="T13" fmla="*/ 1531 h 1653"/>
                      <a:gd name="T14" fmla="*/ 451 w 1049"/>
                      <a:gd name="T15" fmla="*/ 1533 h 1653"/>
                      <a:gd name="T16" fmla="*/ 347 w 1049"/>
                      <a:gd name="T17" fmla="*/ 1652 h 1653"/>
                      <a:gd name="T18" fmla="*/ 341 w 1049"/>
                      <a:gd name="T19" fmla="*/ 1652 h 1653"/>
                      <a:gd name="T20" fmla="*/ 226 w 1049"/>
                      <a:gd name="T21" fmla="*/ 1548 h 1653"/>
                      <a:gd name="T22" fmla="*/ 254 w 1049"/>
                      <a:gd name="T23" fmla="*/ 1153 h 1653"/>
                      <a:gd name="T24" fmla="*/ 299 w 1049"/>
                      <a:gd name="T25" fmla="*/ 806 h 1653"/>
                      <a:gd name="T26" fmla="*/ 299 w 1049"/>
                      <a:gd name="T27" fmla="*/ 789 h 1653"/>
                      <a:gd name="T28" fmla="*/ 296 w 1049"/>
                      <a:gd name="T29" fmla="*/ 625 h 1653"/>
                      <a:gd name="T30" fmla="*/ 217 w 1049"/>
                      <a:gd name="T31" fmla="*/ 735 h 1653"/>
                      <a:gd name="T32" fmla="*/ 127 w 1049"/>
                      <a:gd name="T33" fmla="*/ 783 h 1653"/>
                      <a:gd name="T34" fmla="*/ 56 w 1049"/>
                      <a:gd name="T35" fmla="*/ 760 h 1653"/>
                      <a:gd name="T36" fmla="*/ 36 w 1049"/>
                      <a:gd name="T37" fmla="*/ 600 h 1653"/>
                      <a:gd name="T38" fmla="*/ 192 w 1049"/>
                      <a:gd name="T39" fmla="*/ 383 h 1653"/>
                      <a:gd name="T40" fmla="*/ 321 w 1049"/>
                      <a:gd name="T41" fmla="*/ 107 h 1653"/>
                      <a:gd name="T42" fmla="*/ 338 w 1049"/>
                      <a:gd name="T43" fmla="*/ 81 h 1653"/>
                      <a:gd name="T44" fmla="*/ 509 w 1049"/>
                      <a:gd name="T45" fmla="*/ 0 h 1653"/>
                      <a:gd name="T46" fmla="*/ 645 w 1049"/>
                      <a:gd name="T47" fmla="*/ 45 h 1653"/>
                      <a:gd name="T48" fmla="*/ 651 w 1049"/>
                      <a:gd name="T49" fmla="*/ 50 h 1653"/>
                      <a:gd name="T50" fmla="*/ 656 w 1049"/>
                      <a:gd name="T51" fmla="*/ 53 h 1653"/>
                      <a:gd name="T52" fmla="*/ 665 w 1049"/>
                      <a:gd name="T53" fmla="*/ 62 h 1653"/>
                      <a:gd name="T54" fmla="*/ 667 w 1049"/>
                      <a:gd name="T55" fmla="*/ 65 h 1653"/>
                      <a:gd name="T56" fmla="*/ 673 w 1049"/>
                      <a:gd name="T57" fmla="*/ 70 h 1653"/>
                      <a:gd name="T58" fmla="*/ 865 w 1049"/>
                      <a:gd name="T59" fmla="*/ 270 h 1653"/>
                      <a:gd name="T60" fmla="*/ 919 w 1049"/>
                      <a:gd name="T61" fmla="*/ 352 h 1653"/>
                      <a:gd name="T62" fmla="*/ 1026 w 1049"/>
                      <a:gd name="T63" fmla="*/ 597 h 1653"/>
                      <a:gd name="T64" fmla="*/ 961 w 1049"/>
                      <a:gd name="T65" fmla="*/ 743 h 1653"/>
                      <a:gd name="T66" fmla="*/ 921 w 1049"/>
                      <a:gd name="T67" fmla="*/ 752 h 1653"/>
                      <a:gd name="T68" fmla="*/ 817 w 1049"/>
                      <a:gd name="T69" fmla="*/ 679 h 1653"/>
                      <a:gd name="T70" fmla="*/ 746 w 1049"/>
                      <a:gd name="T71" fmla="*/ 524 h 1653"/>
                      <a:gd name="T72" fmla="*/ 746 w 1049"/>
                      <a:gd name="T73" fmla="*/ 564 h 1653"/>
                      <a:gd name="T74" fmla="*/ 634 w 1049"/>
                      <a:gd name="T75" fmla="*/ 820 h 1653"/>
                      <a:gd name="T76" fmla="*/ 597 w 1049"/>
                      <a:gd name="T77" fmla="*/ 854 h 1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49" h="1653">
                        <a:moveTo>
                          <a:pt x="597" y="854"/>
                        </a:moveTo>
                        <a:cubicBezTo>
                          <a:pt x="572" y="873"/>
                          <a:pt x="521" y="913"/>
                          <a:pt x="512" y="980"/>
                        </a:cubicBezTo>
                        <a:lnTo>
                          <a:pt x="482" y="1178"/>
                        </a:lnTo>
                        <a:lnTo>
                          <a:pt x="482" y="1181"/>
                        </a:lnTo>
                        <a:lnTo>
                          <a:pt x="482" y="1184"/>
                        </a:lnTo>
                        <a:lnTo>
                          <a:pt x="451" y="1528"/>
                        </a:lnTo>
                        <a:lnTo>
                          <a:pt x="451" y="1531"/>
                        </a:lnTo>
                        <a:lnTo>
                          <a:pt x="451" y="1533"/>
                        </a:lnTo>
                        <a:cubicBezTo>
                          <a:pt x="454" y="1593"/>
                          <a:pt x="406" y="1646"/>
                          <a:pt x="347" y="1652"/>
                        </a:cubicBezTo>
                        <a:cubicBezTo>
                          <a:pt x="347" y="1652"/>
                          <a:pt x="344" y="1652"/>
                          <a:pt x="341" y="1652"/>
                        </a:cubicBezTo>
                        <a:cubicBezTo>
                          <a:pt x="282" y="1652"/>
                          <a:pt x="231" y="1607"/>
                          <a:pt x="226" y="1548"/>
                        </a:cubicBezTo>
                        <a:lnTo>
                          <a:pt x="254" y="1153"/>
                        </a:lnTo>
                        <a:lnTo>
                          <a:pt x="299" y="806"/>
                        </a:lnTo>
                        <a:cubicBezTo>
                          <a:pt x="299" y="800"/>
                          <a:pt x="299" y="794"/>
                          <a:pt x="299" y="789"/>
                        </a:cubicBezTo>
                        <a:lnTo>
                          <a:pt x="296" y="625"/>
                        </a:lnTo>
                        <a:lnTo>
                          <a:pt x="217" y="735"/>
                        </a:lnTo>
                        <a:cubicBezTo>
                          <a:pt x="194" y="766"/>
                          <a:pt x="161" y="783"/>
                          <a:pt x="127" y="783"/>
                        </a:cubicBezTo>
                        <a:cubicBezTo>
                          <a:pt x="101" y="783"/>
                          <a:pt x="76" y="777"/>
                          <a:pt x="56" y="760"/>
                        </a:cubicBezTo>
                        <a:cubicBezTo>
                          <a:pt x="8" y="724"/>
                          <a:pt x="0" y="650"/>
                          <a:pt x="36" y="600"/>
                        </a:cubicBezTo>
                        <a:lnTo>
                          <a:pt x="192" y="383"/>
                        </a:lnTo>
                        <a:cubicBezTo>
                          <a:pt x="192" y="383"/>
                          <a:pt x="285" y="175"/>
                          <a:pt x="321" y="107"/>
                        </a:cubicBezTo>
                        <a:cubicBezTo>
                          <a:pt x="327" y="98"/>
                          <a:pt x="333" y="87"/>
                          <a:pt x="338" y="81"/>
                        </a:cubicBezTo>
                        <a:cubicBezTo>
                          <a:pt x="375" y="31"/>
                          <a:pt x="440" y="0"/>
                          <a:pt x="509" y="0"/>
                        </a:cubicBezTo>
                        <a:cubicBezTo>
                          <a:pt x="560" y="0"/>
                          <a:pt x="608" y="17"/>
                          <a:pt x="645" y="45"/>
                        </a:cubicBezTo>
                        <a:cubicBezTo>
                          <a:pt x="645" y="48"/>
                          <a:pt x="648" y="48"/>
                          <a:pt x="651" y="50"/>
                        </a:cubicBezTo>
                        <a:cubicBezTo>
                          <a:pt x="653" y="50"/>
                          <a:pt x="653" y="53"/>
                          <a:pt x="656" y="53"/>
                        </a:cubicBezTo>
                        <a:cubicBezTo>
                          <a:pt x="659" y="56"/>
                          <a:pt x="662" y="59"/>
                          <a:pt x="665" y="62"/>
                        </a:cubicBezTo>
                        <a:lnTo>
                          <a:pt x="667" y="65"/>
                        </a:lnTo>
                        <a:cubicBezTo>
                          <a:pt x="670" y="67"/>
                          <a:pt x="670" y="67"/>
                          <a:pt x="673" y="70"/>
                        </a:cubicBezTo>
                        <a:lnTo>
                          <a:pt x="865" y="270"/>
                        </a:lnTo>
                        <a:cubicBezTo>
                          <a:pt x="888" y="296"/>
                          <a:pt x="904" y="321"/>
                          <a:pt x="919" y="352"/>
                        </a:cubicBezTo>
                        <a:lnTo>
                          <a:pt x="1026" y="597"/>
                        </a:lnTo>
                        <a:cubicBezTo>
                          <a:pt x="1048" y="656"/>
                          <a:pt x="1020" y="721"/>
                          <a:pt x="961" y="743"/>
                        </a:cubicBezTo>
                        <a:cubicBezTo>
                          <a:pt x="947" y="749"/>
                          <a:pt x="936" y="752"/>
                          <a:pt x="921" y="752"/>
                        </a:cubicBezTo>
                        <a:cubicBezTo>
                          <a:pt x="876" y="752"/>
                          <a:pt x="834" y="724"/>
                          <a:pt x="817" y="679"/>
                        </a:cubicBezTo>
                        <a:lnTo>
                          <a:pt x="746" y="524"/>
                        </a:lnTo>
                        <a:lnTo>
                          <a:pt x="746" y="564"/>
                        </a:lnTo>
                        <a:cubicBezTo>
                          <a:pt x="746" y="650"/>
                          <a:pt x="704" y="758"/>
                          <a:pt x="634" y="820"/>
                        </a:cubicBezTo>
                        <a:cubicBezTo>
                          <a:pt x="625" y="828"/>
                          <a:pt x="605" y="845"/>
                          <a:pt x="597" y="854"/>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151"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grpSp>
            <p:sp>
              <p:nvSpPr>
                <p:cNvPr id="137" name="Freeform 6">
                  <a:extLst>
                    <a:ext uri="{FF2B5EF4-FFF2-40B4-BE49-F238E27FC236}">
                      <a16:creationId xmlns:a16="http://schemas.microsoft.com/office/drawing/2014/main" id="{3FFE1142-D569-3445-AC3B-EEE9E9C995EB}"/>
                    </a:ext>
                  </a:extLst>
                </p:cNvPr>
                <p:cNvSpPr>
                  <a:spLocks noChangeAspect="1" noChangeArrowheads="1"/>
                </p:cNvSpPr>
                <p:nvPr/>
              </p:nvSpPr>
              <p:spPr bwMode="auto">
                <a:xfrm>
                  <a:off x="824441" y="3488494"/>
                  <a:ext cx="820492" cy="648290"/>
                </a:xfrm>
                <a:custGeom>
                  <a:avLst/>
                  <a:gdLst>
                    <a:gd name="T0" fmla="*/ 2140 w 2144"/>
                    <a:gd name="T1" fmla="*/ 680 h 1696"/>
                    <a:gd name="T2" fmla="*/ 2044 w 2144"/>
                    <a:gd name="T3" fmla="*/ 181 h 1696"/>
                    <a:gd name="T4" fmla="*/ 1917 w 2144"/>
                    <a:gd name="T5" fmla="*/ 0 h 1696"/>
                    <a:gd name="T6" fmla="*/ 116 w 2144"/>
                    <a:gd name="T7" fmla="*/ 116 h 1696"/>
                    <a:gd name="T8" fmla="*/ 104 w 2144"/>
                    <a:gd name="T9" fmla="*/ 181 h 1696"/>
                    <a:gd name="T10" fmla="*/ 0 w 2144"/>
                    <a:gd name="T11" fmla="*/ 705 h 1696"/>
                    <a:gd name="T12" fmla="*/ 0 w 2144"/>
                    <a:gd name="T13" fmla="*/ 708 h 1696"/>
                    <a:gd name="T14" fmla="*/ 113 w 2144"/>
                    <a:gd name="T15" fmla="*/ 848 h 1696"/>
                    <a:gd name="T16" fmla="*/ 226 w 2144"/>
                    <a:gd name="T17" fmla="*/ 1695 h 1696"/>
                    <a:gd name="T18" fmla="*/ 2030 w 2144"/>
                    <a:gd name="T19" fmla="*/ 1582 h 1696"/>
                    <a:gd name="T20" fmla="*/ 2030 w 2144"/>
                    <a:gd name="T21" fmla="*/ 845 h 1696"/>
                    <a:gd name="T22" fmla="*/ 1551 w 2144"/>
                    <a:gd name="T23" fmla="*/ 144 h 1696"/>
                    <a:gd name="T24" fmla="*/ 1833 w 2144"/>
                    <a:gd name="T25" fmla="*/ 116 h 1696"/>
                    <a:gd name="T26" fmla="*/ 1833 w 2144"/>
                    <a:gd name="T27" fmla="*/ 624 h 1696"/>
                    <a:gd name="T28" fmla="*/ 1551 w 2144"/>
                    <a:gd name="T29" fmla="*/ 624 h 1696"/>
                    <a:gd name="T30" fmla="*/ 931 w 2144"/>
                    <a:gd name="T31" fmla="*/ 144 h 1696"/>
                    <a:gd name="T32" fmla="*/ 1212 w 2144"/>
                    <a:gd name="T33" fmla="*/ 116 h 1696"/>
                    <a:gd name="T34" fmla="*/ 1212 w 2144"/>
                    <a:gd name="T35" fmla="*/ 624 h 1696"/>
                    <a:gd name="T36" fmla="*/ 931 w 2144"/>
                    <a:gd name="T37" fmla="*/ 624 h 1696"/>
                    <a:gd name="T38" fmla="*/ 310 w 2144"/>
                    <a:gd name="T39" fmla="*/ 144 h 1696"/>
                    <a:gd name="T40" fmla="*/ 592 w 2144"/>
                    <a:gd name="T41" fmla="*/ 116 h 1696"/>
                    <a:gd name="T42" fmla="*/ 592 w 2144"/>
                    <a:gd name="T43" fmla="*/ 624 h 1696"/>
                    <a:gd name="T44" fmla="*/ 310 w 2144"/>
                    <a:gd name="T45" fmla="*/ 624 h 1696"/>
                    <a:gd name="T46" fmla="*/ 1016 w 2144"/>
                    <a:gd name="T47" fmla="*/ 1582 h 1696"/>
                    <a:gd name="T48" fmla="*/ 733 w 2144"/>
                    <a:gd name="T49" fmla="*/ 1130 h 1696"/>
                    <a:gd name="T50" fmla="*/ 1016 w 2144"/>
                    <a:gd name="T51" fmla="*/ 1582 h 1696"/>
                    <a:gd name="T52" fmla="*/ 1127 w 2144"/>
                    <a:gd name="T53" fmla="*/ 1582 h 1696"/>
                    <a:gd name="T54" fmla="*/ 1410 w 2144"/>
                    <a:gd name="T55" fmla="*/ 1130 h 1696"/>
                    <a:gd name="T56" fmla="*/ 1917 w 2144"/>
                    <a:gd name="T57" fmla="*/ 1582 h 1696"/>
                    <a:gd name="T58" fmla="*/ 1522 w 2144"/>
                    <a:gd name="T59" fmla="*/ 1130 h 1696"/>
                    <a:gd name="T60" fmla="*/ 733 w 2144"/>
                    <a:gd name="T61" fmla="*/ 1017 h 1696"/>
                    <a:gd name="T62" fmla="*/ 621 w 2144"/>
                    <a:gd name="T63" fmla="*/ 1582 h 1696"/>
                    <a:gd name="T64" fmla="*/ 226 w 2144"/>
                    <a:gd name="T65" fmla="*/ 821 h 1696"/>
                    <a:gd name="T66" fmla="*/ 451 w 2144"/>
                    <a:gd name="T67" fmla="*/ 851 h 1696"/>
                    <a:gd name="T68" fmla="*/ 762 w 2144"/>
                    <a:gd name="T69" fmla="*/ 851 h 1696"/>
                    <a:gd name="T70" fmla="*/ 1072 w 2144"/>
                    <a:gd name="T71" fmla="*/ 851 h 1696"/>
                    <a:gd name="T72" fmla="*/ 1381 w 2144"/>
                    <a:gd name="T73" fmla="*/ 851 h 1696"/>
                    <a:gd name="T74" fmla="*/ 1692 w 2144"/>
                    <a:gd name="T75" fmla="*/ 851 h 1696"/>
                    <a:gd name="T76" fmla="*/ 1917 w 2144"/>
                    <a:gd name="T77" fmla="*/ 821 h 1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44" h="1696">
                      <a:moveTo>
                        <a:pt x="2143" y="705"/>
                      </a:moveTo>
                      <a:cubicBezTo>
                        <a:pt x="2143" y="697"/>
                        <a:pt x="2143" y="688"/>
                        <a:pt x="2140" y="680"/>
                      </a:cubicBezTo>
                      <a:lnTo>
                        <a:pt x="2044" y="181"/>
                      </a:lnTo>
                      <a:lnTo>
                        <a:pt x="2044" y="181"/>
                      </a:lnTo>
                      <a:lnTo>
                        <a:pt x="2027" y="93"/>
                      </a:lnTo>
                      <a:cubicBezTo>
                        <a:pt x="2016" y="40"/>
                        <a:pt x="1971" y="0"/>
                        <a:pt x="1917" y="0"/>
                      </a:cubicBezTo>
                      <a:lnTo>
                        <a:pt x="254" y="0"/>
                      </a:lnTo>
                      <a:cubicBezTo>
                        <a:pt x="186" y="0"/>
                        <a:pt x="127" y="48"/>
                        <a:pt x="116" y="116"/>
                      </a:cubicBezTo>
                      <a:lnTo>
                        <a:pt x="104" y="181"/>
                      </a:lnTo>
                      <a:lnTo>
                        <a:pt x="104" y="181"/>
                      </a:lnTo>
                      <a:lnTo>
                        <a:pt x="3" y="680"/>
                      </a:lnTo>
                      <a:cubicBezTo>
                        <a:pt x="0" y="688"/>
                        <a:pt x="0" y="697"/>
                        <a:pt x="0" y="705"/>
                      </a:cubicBezTo>
                      <a:lnTo>
                        <a:pt x="0" y="708"/>
                      </a:lnTo>
                      <a:lnTo>
                        <a:pt x="0" y="708"/>
                      </a:lnTo>
                      <a:cubicBezTo>
                        <a:pt x="0" y="773"/>
                        <a:pt x="45" y="831"/>
                        <a:pt x="113" y="845"/>
                      </a:cubicBezTo>
                      <a:lnTo>
                        <a:pt x="113" y="848"/>
                      </a:lnTo>
                      <a:lnTo>
                        <a:pt x="113" y="1582"/>
                      </a:lnTo>
                      <a:cubicBezTo>
                        <a:pt x="113" y="1644"/>
                        <a:pt x="164" y="1695"/>
                        <a:pt x="226" y="1695"/>
                      </a:cubicBezTo>
                      <a:lnTo>
                        <a:pt x="1917" y="1695"/>
                      </a:lnTo>
                      <a:cubicBezTo>
                        <a:pt x="1979" y="1695"/>
                        <a:pt x="2030" y="1644"/>
                        <a:pt x="2030" y="1582"/>
                      </a:cubicBezTo>
                      <a:lnTo>
                        <a:pt x="2030" y="848"/>
                      </a:lnTo>
                      <a:lnTo>
                        <a:pt x="2030" y="845"/>
                      </a:lnTo>
                      <a:cubicBezTo>
                        <a:pt x="2098" y="831"/>
                        <a:pt x="2143" y="773"/>
                        <a:pt x="2143" y="705"/>
                      </a:cubicBezTo>
                      <a:close/>
                      <a:moveTo>
                        <a:pt x="1551" y="144"/>
                      </a:moveTo>
                      <a:lnTo>
                        <a:pt x="1551" y="116"/>
                      </a:lnTo>
                      <a:lnTo>
                        <a:pt x="1833" y="116"/>
                      </a:lnTo>
                      <a:lnTo>
                        <a:pt x="1833" y="144"/>
                      </a:lnTo>
                      <a:lnTo>
                        <a:pt x="1833" y="624"/>
                      </a:lnTo>
                      <a:cubicBezTo>
                        <a:pt x="1833" y="686"/>
                        <a:pt x="1771" y="736"/>
                        <a:pt x="1692" y="736"/>
                      </a:cubicBezTo>
                      <a:cubicBezTo>
                        <a:pt x="1613" y="736"/>
                        <a:pt x="1551" y="686"/>
                        <a:pt x="1551" y="624"/>
                      </a:cubicBezTo>
                      <a:lnTo>
                        <a:pt x="1551" y="144"/>
                      </a:lnTo>
                      <a:close/>
                      <a:moveTo>
                        <a:pt x="931" y="144"/>
                      </a:moveTo>
                      <a:lnTo>
                        <a:pt x="931" y="116"/>
                      </a:lnTo>
                      <a:lnTo>
                        <a:pt x="1212" y="116"/>
                      </a:lnTo>
                      <a:lnTo>
                        <a:pt x="1212" y="144"/>
                      </a:lnTo>
                      <a:lnTo>
                        <a:pt x="1212" y="624"/>
                      </a:lnTo>
                      <a:cubicBezTo>
                        <a:pt x="1212" y="686"/>
                        <a:pt x="1150" y="736"/>
                        <a:pt x="1072" y="736"/>
                      </a:cubicBezTo>
                      <a:cubicBezTo>
                        <a:pt x="993" y="736"/>
                        <a:pt x="931" y="686"/>
                        <a:pt x="931" y="624"/>
                      </a:cubicBezTo>
                      <a:lnTo>
                        <a:pt x="931" y="144"/>
                      </a:lnTo>
                      <a:close/>
                      <a:moveTo>
                        <a:pt x="310" y="144"/>
                      </a:moveTo>
                      <a:lnTo>
                        <a:pt x="310" y="116"/>
                      </a:lnTo>
                      <a:lnTo>
                        <a:pt x="592" y="116"/>
                      </a:lnTo>
                      <a:lnTo>
                        <a:pt x="592" y="144"/>
                      </a:lnTo>
                      <a:lnTo>
                        <a:pt x="592" y="624"/>
                      </a:lnTo>
                      <a:cubicBezTo>
                        <a:pt x="592" y="686"/>
                        <a:pt x="530" y="736"/>
                        <a:pt x="451" y="736"/>
                      </a:cubicBezTo>
                      <a:cubicBezTo>
                        <a:pt x="372" y="736"/>
                        <a:pt x="310" y="686"/>
                        <a:pt x="310" y="624"/>
                      </a:cubicBezTo>
                      <a:lnTo>
                        <a:pt x="310" y="144"/>
                      </a:lnTo>
                      <a:close/>
                      <a:moveTo>
                        <a:pt x="1016" y="1582"/>
                      </a:moveTo>
                      <a:lnTo>
                        <a:pt x="733" y="1582"/>
                      </a:lnTo>
                      <a:lnTo>
                        <a:pt x="733" y="1130"/>
                      </a:lnTo>
                      <a:lnTo>
                        <a:pt x="1016" y="1130"/>
                      </a:lnTo>
                      <a:lnTo>
                        <a:pt x="1016" y="1582"/>
                      </a:lnTo>
                      <a:close/>
                      <a:moveTo>
                        <a:pt x="1410" y="1582"/>
                      </a:moveTo>
                      <a:lnTo>
                        <a:pt x="1127" y="1582"/>
                      </a:lnTo>
                      <a:lnTo>
                        <a:pt x="1127" y="1130"/>
                      </a:lnTo>
                      <a:lnTo>
                        <a:pt x="1410" y="1130"/>
                      </a:lnTo>
                      <a:lnTo>
                        <a:pt x="1410" y="1582"/>
                      </a:lnTo>
                      <a:close/>
                      <a:moveTo>
                        <a:pt x="1917" y="1582"/>
                      </a:moveTo>
                      <a:lnTo>
                        <a:pt x="1522" y="1582"/>
                      </a:lnTo>
                      <a:lnTo>
                        <a:pt x="1522" y="1130"/>
                      </a:lnTo>
                      <a:cubicBezTo>
                        <a:pt x="1522" y="1068"/>
                        <a:pt x="1472" y="1017"/>
                        <a:pt x="1410" y="1017"/>
                      </a:cubicBezTo>
                      <a:lnTo>
                        <a:pt x="733" y="1017"/>
                      </a:lnTo>
                      <a:cubicBezTo>
                        <a:pt x="671" y="1017"/>
                        <a:pt x="621" y="1068"/>
                        <a:pt x="621" y="1130"/>
                      </a:cubicBezTo>
                      <a:lnTo>
                        <a:pt x="621" y="1582"/>
                      </a:lnTo>
                      <a:lnTo>
                        <a:pt x="226" y="1582"/>
                      </a:lnTo>
                      <a:lnTo>
                        <a:pt x="226" y="821"/>
                      </a:lnTo>
                      <a:cubicBezTo>
                        <a:pt x="248" y="804"/>
                        <a:pt x="265" y="782"/>
                        <a:pt x="274" y="756"/>
                      </a:cubicBezTo>
                      <a:cubicBezTo>
                        <a:pt x="305" y="813"/>
                        <a:pt x="372" y="851"/>
                        <a:pt x="451" y="851"/>
                      </a:cubicBezTo>
                      <a:cubicBezTo>
                        <a:pt x="530" y="851"/>
                        <a:pt x="598" y="813"/>
                        <a:pt x="629" y="756"/>
                      </a:cubicBezTo>
                      <a:cubicBezTo>
                        <a:pt x="649" y="813"/>
                        <a:pt x="700" y="851"/>
                        <a:pt x="762" y="851"/>
                      </a:cubicBezTo>
                      <a:cubicBezTo>
                        <a:pt x="824" y="851"/>
                        <a:pt x="875" y="813"/>
                        <a:pt x="894" y="756"/>
                      </a:cubicBezTo>
                      <a:cubicBezTo>
                        <a:pt x="925" y="813"/>
                        <a:pt x="993" y="851"/>
                        <a:pt x="1072" y="851"/>
                      </a:cubicBezTo>
                      <a:cubicBezTo>
                        <a:pt x="1150" y="851"/>
                        <a:pt x="1218" y="813"/>
                        <a:pt x="1249" y="756"/>
                      </a:cubicBezTo>
                      <a:cubicBezTo>
                        <a:pt x="1268" y="813"/>
                        <a:pt x="1319" y="851"/>
                        <a:pt x="1381" y="851"/>
                      </a:cubicBezTo>
                      <a:cubicBezTo>
                        <a:pt x="1443" y="851"/>
                        <a:pt x="1494" y="813"/>
                        <a:pt x="1514" y="756"/>
                      </a:cubicBezTo>
                      <a:cubicBezTo>
                        <a:pt x="1545" y="813"/>
                        <a:pt x="1613" y="851"/>
                        <a:pt x="1692" y="851"/>
                      </a:cubicBezTo>
                      <a:cubicBezTo>
                        <a:pt x="1771" y="851"/>
                        <a:pt x="1838" y="813"/>
                        <a:pt x="1869" y="756"/>
                      </a:cubicBezTo>
                      <a:cubicBezTo>
                        <a:pt x="1878" y="784"/>
                        <a:pt x="1895" y="807"/>
                        <a:pt x="1917" y="821"/>
                      </a:cubicBezTo>
                      <a:lnTo>
                        <a:pt x="1917" y="1582"/>
                      </a:lnTo>
                      <a:close/>
                    </a:path>
                  </a:pathLst>
                </a:custGeom>
                <a:solidFill>
                  <a:schemeClr val="accent6">
                    <a:lumMod val="50000"/>
                  </a:schemeClr>
                </a:solidFill>
                <a:ln>
                  <a:noFill/>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151" b="0" i="0" u="none" strike="noStrike" kern="120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grpSp>
              <p:nvGrpSpPr>
                <p:cNvPr id="138" name="Group 21">
                  <a:extLst>
                    <a:ext uri="{FF2B5EF4-FFF2-40B4-BE49-F238E27FC236}">
                      <a16:creationId xmlns:a16="http://schemas.microsoft.com/office/drawing/2014/main" id="{6DA557E5-5A75-FAB3-E107-D40503859BFF}"/>
                    </a:ext>
                  </a:extLst>
                </p:cNvPr>
                <p:cNvGrpSpPr>
                  <a:grpSpLocks/>
                </p:cNvGrpSpPr>
                <p:nvPr/>
              </p:nvGrpSpPr>
              <p:grpSpPr bwMode="auto">
                <a:xfrm>
                  <a:off x="1463020" y="4203894"/>
                  <a:ext cx="168215" cy="352382"/>
                  <a:chOff x="4473" y="343"/>
                  <a:chExt cx="232" cy="486"/>
                </a:xfrm>
                <a:solidFill>
                  <a:schemeClr val="accent6">
                    <a:lumMod val="50000"/>
                  </a:schemeClr>
                </a:solidFill>
              </p:grpSpPr>
              <p:sp>
                <p:nvSpPr>
                  <p:cNvPr id="151" name="Freeform 22">
                    <a:extLst>
                      <a:ext uri="{FF2B5EF4-FFF2-40B4-BE49-F238E27FC236}">
                        <a16:creationId xmlns:a16="http://schemas.microsoft.com/office/drawing/2014/main" id="{216821E3-95DA-5E35-5B7B-9EB87881503B}"/>
                      </a:ext>
                    </a:extLst>
                  </p:cNvPr>
                  <p:cNvSpPr>
                    <a:spLocks noChangeArrowheads="1"/>
                  </p:cNvSpPr>
                  <p:nvPr/>
                </p:nvSpPr>
                <p:spPr bwMode="auto">
                  <a:xfrm>
                    <a:off x="4597" y="641"/>
                    <a:ext cx="112" cy="158"/>
                  </a:xfrm>
                  <a:custGeom>
                    <a:avLst/>
                    <a:gdLst>
                      <a:gd name="T0" fmla="*/ 452 w 498"/>
                      <a:gd name="T1" fmla="*/ 488 h 700"/>
                      <a:gd name="T2" fmla="*/ 466 w 498"/>
                      <a:gd name="T3" fmla="*/ 634 h 700"/>
                      <a:gd name="T4" fmla="*/ 291 w 498"/>
                      <a:gd name="T5" fmla="*/ 649 h 700"/>
                      <a:gd name="T6" fmla="*/ 77 w 498"/>
                      <a:gd name="T7" fmla="*/ 420 h 700"/>
                      <a:gd name="T8" fmla="*/ 51 w 498"/>
                      <a:gd name="T9" fmla="*/ 381 h 700"/>
                      <a:gd name="T10" fmla="*/ 0 w 498"/>
                      <a:gd name="T11" fmla="*/ 239 h 700"/>
                      <a:gd name="T12" fmla="*/ 12 w 498"/>
                      <a:gd name="T13" fmla="*/ 166 h 700"/>
                      <a:gd name="T14" fmla="*/ 12 w 498"/>
                      <a:gd name="T15" fmla="*/ 166 h 700"/>
                      <a:gd name="T16" fmla="*/ 12 w 498"/>
                      <a:gd name="T17" fmla="*/ 166 h 700"/>
                      <a:gd name="T18" fmla="*/ 74 w 498"/>
                      <a:gd name="T19" fmla="*/ 79 h 700"/>
                      <a:gd name="T20" fmla="*/ 77 w 498"/>
                      <a:gd name="T21" fmla="*/ 76 h 700"/>
                      <a:gd name="T22" fmla="*/ 116 w 498"/>
                      <a:gd name="T23" fmla="*/ 42 h 700"/>
                      <a:gd name="T24" fmla="*/ 156 w 498"/>
                      <a:gd name="T25" fmla="*/ 0 h 700"/>
                      <a:gd name="T26" fmla="*/ 243 w 498"/>
                      <a:gd name="T27" fmla="*/ 254 h 700"/>
                      <a:gd name="T28" fmla="*/ 268 w 498"/>
                      <a:gd name="T29" fmla="*/ 293 h 700"/>
                      <a:gd name="T30" fmla="*/ 452 w 498"/>
                      <a:gd name="T31" fmla="*/ 488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8" h="700">
                        <a:moveTo>
                          <a:pt x="452" y="488"/>
                        </a:moveTo>
                        <a:cubicBezTo>
                          <a:pt x="489" y="527"/>
                          <a:pt x="497" y="589"/>
                          <a:pt x="466" y="634"/>
                        </a:cubicBezTo>
                        <a:cubicBezTo>
                          <a:pt x="424" y="697"/>
                          <a:pt x="339" y="699"/>
                          <a:pt x="291" y="649"/>
                        </a:cubicBezTo>
                        <a:lnTo>
                          <a:pt x="77" y="420"/>
                        </a:lnTo>
                        <a:cubicBezTo>
                          <a:pt x="65" y="409"/>
                          <a:pt x="57" y="395"/>
                          <a:pt x="51" y="381"/>
                        </a:cubicBezTo>
                        <a:lnTo>
                          <a:pt x="0" y="239"/>
                        </a:lnTo>
                        <a:lnTo>
                          <a:pt x="12" y="166"/>
                        </a:lnTo>
                        <a:lnTo>
                          <a:pt x="12" y="166"/>
                        </a:lnTo>
                        <a:lnTo>
                          <a:pt x="12" y="166"/>
                        </a:lnTo>
                        <a:cubicBezTo>
                          <a:pt x="17" y="124"/>
                          <a:pt x="51" y="98"/>
                          <a:pt x="74" y="79"/>
                        </a:cubicBezTo>
                        <a:lnTo>
                          <a:pt x="77" y="76"/>
                        </a:lnTo>
                        <a:cubicBezTo>
                          <a:pt x="88" y="67"/>
                          <a:pt x="108" y="50"/>
                          <a:pt x="116" y="42"/>
                        </a:cubicBezTo>
                        <a:cubicBezTo>
                          <a:pt x="130" y="31"/>
                          <a:pt x="144" y="14"/>
                          <a:pt x="156" y="0"/>
                        </a:cubicBezTo>
                        <a:lnTo>
                          <a:pt x="243" y="254"/>
                        </a:lnTo>
                        <a:cubicBezTo>
                          <a:pt x="249" y="268"/>
                          <a:pt x="257" y="282"/>
                          <a:pt x="268" y="293"/>
                        </a:cubicBezTo>
                        <a:lnTo>
                          <a:pt x="452" y="488"/>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151"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152" name="Freeform 23">
                    <a:extLst>
                      <a:ext uri="{FF2B5EF4-FFF2-40B4-BE49-F238E27FC236}">
                        <a16:creationId xmlns:a16="http://schemas.microsoft.com/office/drawing/2014/main" id="{65767D89-236E-6E1D-DE79-0FA17D113B34}"/>
                      </a:ext>
                    </a:extLst>
                  </p:cNvPr>
                  <p:cNvSpPr>
                    <a:spLocks noChangeArrowheads="1"/>
                  </p:cNvSpPr>
                  <p:nvPr/>
                </p:nvSpPr>
                <p:spPr bwMode="auto">
                  <a:xfrm>
                    <a:off x="4535" y="343"/>
                    <a:ext cx="101" cy="102"/>
                  </a:xfrm>
                  <a:custGeom>
                    <a:avLst/>
                    <a:gdLst>
                      <a:gd name="T0" fmla="*/ 450 w 451"/>
                      <a:gd name="T1" fmla="*/ 226 h 452"/>
                      <a:gd name="T2" fmla="*/ 420 w 451"/>
                      <a:gd name="T3" fmla="*/ 338 h 452"/>
                      <a:gd name="T4" fmla="*/ 337 w 451"/>
                      <a:gd name="T5" fmla="*/ 421 h 452"/>
                      <a:gd name="T6" fmla="*/ 224 w 451"/>
                      <a:gd name="T7" fmla="*/ 451 h 452"/>
                      <a:gd name="T8" fmla="*/ 113 w 451"/>
                      <a:gd name="T9" fmla="*/ 421 h 452"/>
                      <a:gd name="T10" fmla="*/ 30 w 451"/>
                      <a:gd name="T11" fmla="*/ 338 h 452"/>
                      <a:gd name="T12" fmla="*/ 0 w 451"/>
                      <a:gd name="T13" fmla="*/ 226 h 452"/>
                      <a:gd name="T14" fmla="*/ 30 w 451"/>
                      <a:gd name="T15" fmla="*/ 113 h 452"/>
                      <a:gd name="T16" fmla="*/ 113 w 451"/>
                      <a:gd name="T17" fmla="*/ 30 h 452"/>
                      <a:gd name="T18" fmla="*/ 224 w 451"/>
                      <a:gd name="T19" fmla="*/ 0 h 452"/>
                      <a:gd name="T20" fmla="*/ 337 w 451"/>
                      <a:gd name="T21" fmla="*/ 30 h 452"/>
                      <a:gd name="T22" fmla="*/ 420 w 451"/>
                      <a:gd name="T23" fmla="*/ 113 h 452"/>
                      <a:gd name="T24" fmla="*/ 450 w 451"/>
                      <a:gd name="T25" fmla="*/ 226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1" h="452">
                        <a:moveTo>
                          <a:pt x="450" y="226"/>
                        </a:moveTo>
                        <a:cubicBezTo>
                          <a:pt x="450" y="267"/>
                          <a:pt x="441" y="302"/>
                          <a:pt x="420" y="338"/>
                        </a:cubicBezTo>
                        <a:cubicBezTo>
                          <a:pt x="399" y="374"/>
                          <a:pt x="373" y="400"/>
                          <a:pt x="337" y="421"/>
                        </a:cubicBezTo>
                        <a:cubicBezTo>
                          <a:pt x="301" y="442"/>
                          <a:pt x="266" y="451"/>
                          <a:pt x="224" y="451"/>
                        </a:cubicBezTo>
                        <a:cubicBezTo>
                          <a:pt x="183" y="451"/>
                          <a:pt x="149" y="442"/>
                          <a:pt x="113" y="421"/>
                        </a:cubicBezTo>
                        <a:cubicBezTo>
                          <a:pt x="77" y="400"/>
                          <a:pt x="51" y="374"/>
                          <a:pt x="30" y="338"/>
                        </a:cubicBezTo>
                        <a:cubicBezTo>
                          <a:pt x="9" y="302"/>
                          <a:pt x="0" y="267"/>
                          <a:pt x="0" y="226"/>
                        </a:cubicBezTo>
                        <a:cubicBezTo>
                          <a:pt x="0" y="184"/>
                          <a:pt x="9" y="149"/>
                          <a:pt x="30" y="113"/>
                        </a:cubicBezTo>
                        <a:cubicBezTo>
                          <a:pt x="51" y="77"/>
                          <a:pt x="77" y="51"/>
                          <a:pt x="113" y="30"/>
                        </a:cubicBezTo>
                        <a:cubicBezTo>
                          <a:pt x="149" y="9"/>
                          <a:pt x="184" y="0"/>
                          <a:pt x="224" y="0"/>
                        </a:cubicBezTo>
                        <a:cubicBezTo>
                          <a:pt x="266" y="0"/>
                          <a:pt x="301" y="9"/>
                          <a:pt x="337" y="30"/>
                        </a:cubicBezTo>
                        <a:cubicBezTo>
                          <a:pt x="373" y="51"/>
                          <a:pt x="399" y="77"/>
                          <a:pt x="420" y="113"/>
                        </a:cubicBezTo>
                        <a:cubicBezTo>
                          <a:pt x="441" y="149"/>
                          <a:pt x="450" y="184"/>
                          <a:pt x="450" y="226"/>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151"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153" name="Freeform 24">
                    <a:extLst>
                      <a:ext uri="{FF2B5EF4-FFF2-40B4-BE49-F238E27FC236}">
                        <a16:creationId xmlns:a16="http://schemas.microsoft.com/office/drawing/2014/main" id="{EEE04365-5B9D-0821-6A3D-0D9A32646EB0}"/>
                      </a:ext>
                    </a:extLst>
                  </p:cNvPr>
                  <p:cNvSpPr>
                    <a:spLocks noChangeArrowheads="1"/>
                  </p:cNvSpPr>
                  <p:nvPr/>
                </p:nvSpPr>
                <p:spPr bwMode="auto">
                  <a:xfrm>
                    <a:off x="4470" y="455"/>
                    <a:ext cx="237" cy="374"/>
                  </a:xfrm>
                  <a:custGeom>
                    <a:avLst/>
                    <a:gdLst>
                      <a:gd name="T0" fmla="*/ 597 w 1049"/>
                      <a:gd name="T1" fmla="*/ 854 h 1653"/>
                      <a:gd name="T2" fmla="*/ 512 w 1049"/>
                      <a:gd name="T3" fmla="*/ 980 h 1653"/>
                      <a:gd name="T4" fmla="*/ 482 w 1049"/>
                      <a:gd name="T5" fmla="*/ 1178 h 1653"/>
                      <a:gd name="T6" fmla="*/ 482 w 1049"/>
                      <a:gd name="T7" fmla="*/ 1181 h 1653"/>
                      <a:gd name="T8" fmla="*/ 482 w 1049"/>
                      <a:gd name="T9" fmla="*/ 1184 h 1653"/>
                      <a:gd name="T10" fmla="*/ 451 w 1049"/>
                      <a:gd name="T11" fmla="*/ 1528 h 1653"/>
                      <a:gd name="T12" fmla="*/ 451 w 1049"/>
                      <a:gd name="T13" fmla="*/ 1531 h 1653"/>
                      <a:gd name="T14" fmla="*/ 451 w 1049"/>
                      <a:gd name="T15" fmla="*/ 1533 h 1653"/>
                      <a:gd name="T16" fmla="*/ 347 w 1049"/>
                      <a:gd name="T17" fmla="*/ 1652 h 1653"/>
                      <a:gd name="T18" fmla="*/ 341 w 1049"/>
                      <a:gd name="T19" fmla="*/ 1652 h 1653"/>
                      <a:gd name="T20" fmla="*/ 226 w 1049"/>
                      <a:gd name="T21" fmla="*/ 1548 h 1653"/>
                      <a:gd name="T22" fmla="*/ 254 w 1049"/>
                      <a:gd name="T23" fmla="*/ 1153 h 1653"/>
                      <a:gd name="T24" fmla="*/ 299 w 1049"/>
                      <a:gd name="T25" fmla="*/ 806 h 1653"/>
                      <a:gd name="T26" fmla="*/ 299 w 1049"/>
                      <a:gd name="T27" fmla="*/ 789 h 1653"/>
                      <a:gd name="T28" fmla="*/ 296 w 1049"/>
                      <a:gd name="T29" fmla="*/ 625 h 1653"/>
                      <a:gd name="T30" fmla="*/ 217 w 1049"/>
                      <a:gd name="T31" fmla="*/ 735 h 1653"/>
                      <a:gd name="T32" fmla="*/ 127 w 1049"/>
                      <a:gd name="T33" fmla="*/ 783 h 1653"/>
                      <a:gd name="T34" fmla="*/ 56 w 1049"/>
                      <a:gd name="T35" fmla="*/ 760 h 1653"/>
                      <a:gd name="T36" fmla="*/ 36 w 1049"/>
                      <a:gd name="T37" fmla="*/ 600 h 1653"/>
                      <a:gd name="T38" fmla="*/ 192 w 1049"/>
                      <a:gd name="T39" fmla="*/ 383 h 1653"/>
                      <a:gd name="T40" fmla="*/ 321 w 1049"/>
                      <a:gd name="T41" fmla="*/ 107 h 1653"/>
                      <a:gd name="T42" fmla="*/ 338 w 1049"/>
                      <a:gd name="T43" fmla="*/ 81 h 1653"/>
                      <a:gd name="T44" fmla="*/ 509 w 1049"/>
                      <a:gd name="T45" fmla="*/ 0 h 1653"/>
                      <a:gd name="T46" fmla="*/ 645 w 1049"/>
                      <a:gd name="T47" fmla="*/ 45 h 1653"/>
                      <a:gd name="T48" fmla="*/ 651 w 1049"/>
                      <a:gd name="T49" fmla="*/ 50 h 1653"/>
                      <a:gd name="T50" fmla="*/ 656 w 1049"/>
                      <a:gd name="T51" fmla="*/ 53 h 1653"/>
                      <a:gd name="T52" fmla="*/ 665 w 1049"/>
                      <a:gd name="T53" fmla="*/ 62 h 1653"/>
                      <a:gd name="T54" fmla="*/ 667 w 1049"/>
                      <a:gd name="T55" fmla="*/ 65 h 1653"/>
                      <a:gd name="T56" fmla="*/ 673 w 1049"/>
                      <a:gd name="T57" fmla="*/ 70 h 1653"/>
                      <a:gd name="T58" fmla="*/ 865 w 1049"/>
                      <a:gd name="T59" fmla="*/ 270 h 1653"/>
                      <a:gd name="T60" fmla="*/ 919 w 1049"/>
                      <a:gd name="T61" fmla="*/ 352 h 1653"/>
                      <a:gd name="T62" fmla="*/ 1026 w 1049"/>
                      <a:gd name="T63" fmla="*/ 597 h 1653"/>
                      <a:gd name="T64" fmla="*/ 961 w 1049"/>
                      <a:gd name="T65" fmla="*/ 743 h 1653"/>
                      <a:gd name="T66" fmla="*/ 921 w 1049"/>
                      <a:gd name="T67" fmla="*/ 752 h 1653"/>
                      <a:gd name="T68" fmla="*/ 817 w 1049"/>
                      <a:gd name="T69" fmla="*/ 679 h 1653"/>
                      <a:gd name="T70" fmla="*/ 746 w 1049"/>
                      <a:gd name="T71" fmla="*/ 524 h 1653"/>
                      <a:gd name="T72" fmla="*/ 746 w 1049"/>
                      <a:gd name="T73" fmla="*/ 564 h 1653"/>
                      <a:gd name="T74" fmla="*/ 634 w 1049"/>
                      <a:gd name="T75" fmla="*/ 820 h 1653"/>
                      <a:gd name="T76" fmla="*/ 597 w 1049"/>
                      <a:gd name="T77" fmla="*/ 854 h 1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49" h="1653">
                        <a:moveTo>
                          <a:pt x="597" y="854"/>
                        </a:moveTo>
                        <a:cubicBezTo>
                          <a:pt x="572" y="873"/>
                          <a:pt x="521" y="913"/>
                          <a:pt x="512" y="980"/>
                        </a:cubicBezTo>
                        <a:lnTo>
                          <a:pt x="482" y="1178"/>
                        </a:lnTo>
                        <a:lnTo>
                          <a:pt x="482" y="1181"/>
                        </a:lnTo>
                        <a:lnTo>
                          <a:pt x="482" y="1184"/>
                        </a:lnTo>
                        <a:lnTo>
                          <a:pt x="451" y="1528"/>
                        </a:lnTo>
                        <a:lnTo>
                          <a:pt x="451" y="1531"/>
                        </a:lnTo>
                        <a:lnTo>
                          <a:pt x="451" y="1533"/>
                        </a:lnTo>
                        <a:cubicBezTo>
                          <a:pt x="454" y="1593"/>
                          <a:pt x="406" y="1646"/>
                          <a:pt x="347" y="1652"/>
                        </a:cubicBezTo>
                        <a:cubicBezTo>
                          <a:pt x="347" y="1652"/>
                          <a:pt x="344" y="1652"/>
                          <a:pt x="341" y="1652"/>
                        </a:cubicBezTo>
                        <a:cubicBezTo>
                          <a:pt x="282" y="1652"/>
                          <a:pt x="231" y="1607"/>
                          <a:pt x="226" y="1548"/>
                        </a:cubicBezTo>
                        <a:lnTo>
                          <a:pt x="254" y="1153"/>
                        </a:lnTo>
                        <a:lnTo>
                          <a:pt x="299" y="806"/>
                        </a:lnTo>
                        <a:cubicBezTo>
                          <a:pt x="299" y="800"/>
                          <a:pt x="299" y="794"/>
                          <a:pt x="299" y="789"/>
                        </a:cubicBezTo>
                        <a:lnTo>
                          <a:pt x="296" y="625"/>
                        </a:lnTo>
                        <a:lnTo>
                          <a:pt x="217" y="735"/>
                        </a:lnTo>
                        <a:cubicBezTo>
                          <a:pt x="194" y="766"/>
                          <a:pt x="161" y="783"/>
                          <a:pt x="127" y="783"/>
                        </a:cubicBezTo>
                        <a:cubicBezTo>
                          <a:pt x="101" y="783"/>
                          <a:pt x="76" y="777"/>
                          <a:pt x="56" y="760"/>
                        </a:cubicBezTo>
                        <a:cubicBezTo>
                          <a:pt x="8" y="724"/>
                          <a:pt x="0" y="650"/>
                          <a:pt x="36" y="600"/>
                        </a:cubicBezTo>
                        <a:lnTo>
                          <a:pt x="192" y="383"/>
                        </a:lnTo>
                        <a:cubicBezTo>
                          <a:pt x="192" y="383"/>
                          <a:pt x="285" y="175"/>
                          <a:pt x="321" y="107"/>
                        </a:cubicBezTo>
                        <a:cubicBezTo>
                          <a:pt x="327" y="98"/>
                          <a:pt x="333" y="87"/>
                          <a:pt x="338" y="81"/>
                        </a:cubicBezTo>
                        <a:cubicBezTo>
                          <a:pt x="375" y="31"/>
                          <a:pt x="440" y="0"/>
                          <a:pt x="509" y="0"/>
                        </a:cubicBezTo>
                        <a:cubicBezTo>
                          <a:pt x="560" y="0"/>
                          <a:pt x="608" y="17"/>
                          <a:pt x="645" y="45"/>
                        </a:cubicBezTo>
                        <a:cubicBezTo>
                          <a:pt x="645" y="48"/>
                          <a:pt x="648" y="48"/>
                          <a:pt x="651" y="50"/>
                        </a:cubicBezTo>
                        <a:cubicBezTo>
                          <a:pt x="653" y="50"/>
                          <a:pt x="653" y="53"/>
                          <a:pt x="656" y="53"/>
                        </a:cubicBezTo>
                        <a:cubicBezTo>
                          <a:pt x="659" y="56"/>
                          <a:pt x="662" y="59"/>
                          <a:pt x="665" y="62"/>
                        </a:cubicBezTo>
                        <a:lnTo>
                          <a:pt x="667" y="65"/>
                        </a:lnTo>
                        <a:cubicBezTo>
                          <a:pt x="670" y="67"/>
                          <a:pt x="670" y="67"/>
                          <a:pt x="673" y="70"/>
                        </a:cubicBezTo>
                        <a:lnTo>
                          <a:pt x="865" y="270"/>
                        </a:lnTo>
                        <a:cubicBezTo>
                          <a:pt x="888" y="296"/>
                          <a:pt x="904" y="321"/>
                          <a:pt x="919" y="352"/>
                        </a:cubicBezTo>
                        <a:lnTo>
                          <a:pt x="1026" y="597"/>
                        </a:lnTo>
                        <a:cubicBezTo>
                          <a:pt x="1048" y="656"/>
                          <a:pt x="1020" y="721"/>
                          <a:pt x="961" y="743"/>
                        </a:cubicBezTo>
                        <a:cubicBezTo>
                          <a:pt x="947" y="749"/>
                          <a:pt x="936" y="752"/>
                          <a:pt x="921" y="752"/>
                        </a:cubicBezTo>
                        <a:cubicBezTo>
                          <a:pt x="876" y="752"/>
                          <a:pt x="834" y="724"/>
                          <a:pt x="817" y="679"/>
                        </a:cubicBezTo>
                        <a:lnTo>
                          <a:pt x="746" y="524"/>
                        </a:lnTo>
                        <a:lnTo>
                          <a:pt x="746" y="564"/>
                        </a:lnTo>
                        <a:cubicBezTo>
                          <a:pt x="746" y="650"/>
                          <a:pt x="704" y="758"/>
                          <a:pt x="634" y="820"/>
                        </a:cubicBezTo>
                        <a:cubicBezTo>
                          <a:pt x="625" y="828"/>
                          <a:pt x="605" y="845"/>
                          <a:pt x="597" y="854"/>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151"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grpSp>
            <p:grpSp>
              <p:nvGrpSpPr>
                <p:cNvPr id="139" name="Group 21">
                  <a:extLst>
                    <a:ext uri="{FF2B5EF4-FFF2-40B4-BE49-F238E27FC236}">
                      <a16:creationId xmlns:a16="http://schemas.microsoft.com/office/drawing/2014/main" id="{B9346F13-6B14-31F4-883E-55AF4E07657B}"/>
                    </a:ext>
                  </a:extLst>
                </p:cNvPr>
                <p:cNvGrpSpPr>
                  <a:grpSpLocks/>
                </p:cNvGrpSpPr>
                <p:nvPr/>
              </p:nvGrpSpPr>
              <p:grpSpPr bwMode="auto">
                <a:xfrm>
                  <a:off x="1684248" y="4203894"/>
                  <a:ext cx="168215" cy="352382"/>
                  <a:chOff x="4473" y="343"/>
                  <a:chExt cx="232" cy="486"/>
                </a:xfrm>
                <a:solidFill>
                  <a:schemeClr val="accent6">
                    <a:lumMod val="50000"/>
                  </a:schemeClr>
                </a:solidFill>
              </p:grpSpPr>
              <p:sp>
                <p:nvSpPr>
                  <p:cNvPr id="148" name="Freeform 22">
                    <a:extLst>
                      <a:ext uri="{FF2B5EF4-FFF2-40B4-BE49-F238E27FC236}">
                        <a16:creationId xmlns:a16="http://schemas.microsoft.com/office/drawing/2014/main" id="{BCFC564E-7444-8A61-6E50-20663BE80082}"/>
                      </a:ext>
                    </a:extLst>
                  </p:cNvPr>
                  <p:cNvSpPr>
                    <a:spLocks noChangeArrowheads="1"/>
                  </p:cNvSpPr>
                  <p:nvPr/>
                </p:nvSpPr>
                <p:spPr bwMode="auto">
                  <a:xfrm>
                    <a:off x="4597" y="641"/>
                    <a:ext cx="112" cy="158"/>
                  </a:xfrm>
                  <a:custGeom>
                    <a:avLst/>
                    <a:gdLst>
                      <a:gd name="T0" fmla="*/ 452 w 498"/>
                      <a:gd name="T1" fmla="*/ 488 h 700"/>
                      <a:gd name="T2" fmla="*/ 466 w 498"/>
                      <a:gd name="T3" fmla="*/ 634 h 700"/>
                      <a:gd name="T4" fmla="*/ 291 w 498"/>
                      <a:gd name="T5" fmla="*/ 649 h 700"/>
                      <a:gd name="T6" fmla="*/ 77 w 498"/>
                      <a:gd name="T7" fmla="*/ 420 h 700"/>
                      <a:gd name="T8" fmla="*/ 51 w 498"/>
                      <a:gd name="T9" fmla="*/ 381 h 700"/>
                      <a:gd name="T10" fmla="*/ 0 w 498"/>
                      <a:gd name="T11" fmla="*/ 239 h 700"/>
                      <a:gd name="T12" fmla="*/ 12 w 498"/>
                      <a:gd name="T13" fmla="*/ 166 h 700"/>
                      <a:gd name="T14" fmla="*/ 12 w 498"/>
                      <a:gd name="T15" fmla="*/ 166 h 700"/>
                      <a:gd name="T16" fmla="*/ 12 w 498"/>
                      <a:gd name="T17" fmla="*/ 166 h 700"/>
                      <a:gd name="T18" fmla="*/ 74 w 498"/>
                      <a:gd name="T19" fmla="*/ 79 h 700"/>
                      <a:gd name="T20" fmla="*/ 77 w 498"/>
                      <a:gd name="T21" fmla="*/ 76 h 700"/>
                      <a:gd name="T22" fmla="*/ 116 w 498"/>
                      <a:gd name="T23" fmla="*/ 42 h 700"/>
                      <a:gd name="T24" fmla="*/ 156 w 498"/>
                      <a:gd name="T25" fmla="*/ 0 h 700"/>
                      <a:gd name="T26" fmla="*/ 243 w 498"/>
                      <a:gd name="T27" fmla="*/ 254 h 700"/>
                      <a:gd name="T28" fmla="*/ 268 w 498"/>
                      <a:gd name="T29" fmla="*/ 293 h 700"/>
                      <a:gd name="T30" fmla="*/ 452 w 498"/>
                      <a:gd name="T31" fmla="*/ 488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8" h="700">
                        <a:moveTo>
                          <a:pt x="452" y="488"/>
                        </a:moveTo>
                        <a:cubicBezTo>
                          <a:pt x="489" y="527"/>
                          <a:pt x="497" y="589"/>
                          <a:pt x="466" y="634"/>
                        </a:cubicBezTo>
                        <a:cubicBezTo>
                          <a:pt x="424" y="697"/>
                          <a:pt x="339" y="699"/>
                          <a:pt x="291" y="649"/>
                        </a:cubicBezTo>
                        <a:lnTo>
                          <a:pt x="77" y="420"/>
                        </a:lnTo>
                        <a:cubicBezTo>
                          <a:pt x="65" y="409"/>
                          <a:pt x="57" y="395"/>
                          <a:pt x="51" y="381"/>
                        </a:cubicBezTo>
                        <a:lnTo>
                          <a:pt x="0" y="239"/>
                        </a:lnTo>
                        <a:lnTo>
                          <a:pt x="12" y="166"/>
                        </a:lnTo>
                        <a:lnTo>
                          <a:pt x="12" y="166"/>
                        </a:lnTo>
                        <a:lnTo>
                          <a:pt x="12" y="166"/>
                        </a:lnTo>
                        <a:cubicBezTo>
                          <a:pt x="17" y="124"/>
                          <a:pt x="51" y="98"/>
                          <a:pt x="74" y="79"/>
                        </a:cubicBezTo>
                        <a:lnTo>
                          <a:pt x="77" y="76"/>
                        </a:lnTo>
                        <a:cubicBezTo>
                          <a:pt x="88" y="67"/>
                          <a:pt x="108" y="50"/>
                          <a:pt x="116" y="42"/>
                        </a:cubicBezTo>
                        <a:cubicBezTo>
                          <a:pt x="130" y="31"/>
                          <a:pt x="144" y="14"/>
                          <a:pt x="156" y="0"/>
                        </a:cubicBezTo>
                        <a:lnTo>
                          <a:pt x="243" y="254"/>
                        </a:lnTo>
                        <a:cubicBezTo>
                          <a:pt x="249" y="268"/>
                          <a:pt x="257" y="282"/>
                          <a:pt x="268" y="293"/>
                        </a:cubicBezTo>
                        <a:lnTo>
                          <a:pt x="452" y="488"/>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151"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149" name="Freeform 23">
                    <a:extLst>
                      <a:ext uri="{FF2B5EF4-FFF2-40B4-BE49-F238E27FC236}">
                        <a16:creationId xmlns:a16="http://schemas.microsoft.com/office/drawing/2014/main" id="{C5ED963E-ACEE-BE1A-B59A-68238D867F35}"/>
                      </a:ext>
                    </a:extLst>
                  </p:cNvPr>
                  <p:cNvSpPr>
                    <a:spLocks noChangeArrowheads="1"/>
                  </p:cNvSpPr>
                  <p:nvPr/>
                </p:nvSpPr>
                <p:spPr bwMode="auto">
                  <a:xfrm>
                    <a:off x="4535" y="343"/>
                    <a:ext cx="101" cy="102"/>
                  </a:xfrm>
                  <a:custGeom>
                    <a:avLst/>
                    <a:gdLst>
                      <a:gd name="T0" fmla="*/ 450 w 451"/>
                      <a:gd name="T1" fmla="*/ 226 h 452"/>
                      <a:gd name="T2" fmla="*/ 420 w 451"/>
                      <a:gd name="T3" fmla="*/ 338 h 452"/>
                      <a:gd name="T4" fmla="*/ 337 w 451"/>
                      <a:gd name="T5" fmla="*/ 421 h 452"/>
                      <a:gd name="T6" fmla="*/ 224 w 451"/>
                      <a:gd name="T7" fmla="*/ 451 h 452"/>
                      <a:gd name="T8" fmla="*/ 113 w 451"/>
                      <a:gd name="T9" fmla="*/ 421 h 452"/>
                      <a:gd name="T10" fmla="*/ 30 w 451"/>
                      <a:gd name="T11" fmla="*/ 338 h 452"/>
                      <a:gd name="T12" fmla="*/ 0 w 451"/>
                      <a:gd name="T13" fmla="*/ 226 h 452"/>
                      <a:gd name="T14" fmla="*/ 30 w 451"/>
                      <a:gd name="T15" fmla="*/ 113 h 452"/>
                      <a:gd name="T16" fmla="*/ 113 w 451"/>
                      <a:gd name="T17" fmla="*/ 30 h 452"/>
                      <a:gd name="T18" fmla="*/ 224 w 451"/>
                      <a:gd name="T19" fmla="*/ 0 h 452"/>
                      <a:gd name="T20" fmla="*/ 337 w 451"/>
                      <a:gd name="T21" fmla="*/ 30 h 452"/>
                      <a:gd name="T22" fmla="*/ 420 w 451"/>
                      <a:gd name="T23" fmla="*/ 113 h 452"/>
                      <a:gd name="T24" fmla="*/ 450 w 451"/>
                      <a:gd name="T25" fmla="*/ 226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1" h="452">
                        <a:moveTo>
                          <a:pt x="450" y="226"/>
                        </a:moveTo>
                        <a:cubicBezTo>
                          <a:pt x="450" y="267"/>
                          <a:pt x="441" y="302"/>
                          <a:pt x="420" y="338"/>
                        </a:cubicBezTo>
                        <a:cubicBezTo>
                          <a:pt x="399" y="374"/>
                          <a:pt x="373" y="400"/>
                          <a:pt x="337" y="421"/>
                        </a:cubicBezTo>
                        <a:cubicBezTo>
                          <a:pt x="301" y="442"/>
                          <a:pt x="266" y="451"/>
                          <a:pt x="224" y="451"/>
                        </a:cubicBezTo>
                        <a:cubicBezTo>
                          <a:pt x="183" y="451"/>
                          <a:pt x="149" y="442"/>
                          <a:pt x="113" y="421"/>
                        </a:cubicBezTo>
                        <a:cubicBezTo>
                          <a:pt x="77" y="400"/>
                          <a:pt x="51" y="374"/>
                          <a:pt x="30" y="338"/>
                        </a:cubicBezTo>
                        <a:cubicBezTo>
                          <a:pt x="9" y="302"/>
                          <a:pt x="0" y="267"/>
                          <a:pt x="0" y="226"/>
                        </a:cubicBezTo>
                        <a:cubicBezTo>
                          <a:pt x="0" y="184"/>
                          <a:pt x="9" y="149"/>
                          <a:pt x="30" y="113"/>
                        </a:cubicBezTo>
                        <a:cubicBezTo>
                          <a:pt x="51" y="77"/>
                          <a:pt x="77" y="51"/>
                          <a:pt x="113" y="30"/>
                        </a:cubicBezTo>
                        <a:cubicBezTo>
                          <a:pt x="149" y="9"/>
                          <a:pt x="184" y="0"/>
                          <a:pt x="224" y="0"/>
                        </a:cubicBezTo>
                        <a:cubicBezTo>
                          <a:pt x="266" y="0"/>
                          <a:pt x="301" y="9"/>
                          <a:pt x="337" y="30"/>
                        </a:cubicBezTo>
                        <a:cubicBezTo>
                          <a:pt x="373" y="51"/>
                          <a:pt x="399" y="77"/>
                          <a:pt x="420" y="113"/>
                        </a:cubicBezTo>
                        <a:cubicBezTo>
                          <a:pt x="441" y="149"/>
                          <a:pt x="450" y="184"/>
                          <a:pt x="450" y="226"/>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151"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150" name="Freeform 24">
                    <a:extLst>
                      <a:ext uri="{FF2B5EF4-FFF2-40B4-BE49-F238E27FC236}">
                        <a16:creationId xmlns:a16="http://schemas.microsoft.com/office/drawing/2014/main" id="{C2C7B553-87A9-6331-9A96-1DF8FF8E725C}"/>
                      </a:ext>
                    </a:extLst>
                  </p:cNvPr>
                  <p:cNvSpPr>
                    <a:spLocks noChangeArrowheads="1"/>
                  </p:cNvSpPr>
                  <p:nvPr/>
                </p:nvSpPr>
                <p:spPr bwMode="auto">
                  <a:xfrm>
                    <a:off x="4470" y="455"/>
                    <a:ext cx="237" cy="374"/>
                  </a:xfrm>
                  <a:custGeom>
                    <a:avLst/>
                    <a:gdLst>
                      <a:gd name="T0" fmla="*/ 597 w 1049"/>
                      <a:gd name="T1" fmla="*/ 854 h 1653"/>
                      <a:gd name="T2" fmla="*/ 512 w 1049"/>
                      <a:gd name="T3" fmla="*/ 980 h 1653"/>
                      <a:gd name="T4" fmla="*/ 482 w 1049"/>
                      <a:gd name="T5" fmla="*/ 1178 h 1653"/>
                      <a:gd name="T6" fmla="*/ 482 w 1049"/>
                      <a:gd name="T7" fmla="*/ 1181 h 1653"/>
                      <a:gd name="T8" fmla="*/ 482 w 1049"/>
                      <a:gd name="T9" fmla="*/ 1184 h 1653"/>
                      <a:gd name="T10" fmla="*/ 451 w 1049"/>
                      <a:gd name="T11" fmla="*/ 1528 h 1653"/>
                      <a:gd name="T12" fmla="*/ 451 w 1049"/>
                      <a:gd name="T13" fmla="*/ 1531 h 1653"/>
                      <a:gd name="T14" fmla="*/ 451 w 1049"/>
                      <a:gd name="T15" fmla="*/ 1533 h 1653"/>
                      <a:gd name="T16" fmla="*/ 347 w 1049"/>
                      <a:gd name="T17" fmla="*/ 1652 h 1653"/>
                      <a:gd name="T18" fmla="*/ 341 w 1049"/>
                      <a:gd name="T19" fmla="*/ 1652 h 1653"/>
                      <a:gd name="T20" fmla="*/ 226 w 1049"/>
                      <a:gd name="T21" fmla="*/ 1548 h 1653"/>
                      <a:gd name="T22" fmla="*/ 254 w 1049"/>
                      <a:gd name="T23" fmla="*/ 1153 h 1653"/>
                      <a:gd name="T24" fmla="*/ 299 w 1049"/>
                      <a:gd name="T25" fmla="*/ 806 h 1653"/>
                      <a:gd name="T26" fmla="*/ 299 w 1049"/>
                      <a:gd name="T27" fmla="*/ 789 h 1653"/>
                      <a:gd name="T28" fmla="*/ 296 w 1049"/>
                      <a:gd name="T29" fmla="*/ 625 h 1653"/>
                      <a:gd name="T30" fmla="*/ 217 w 1049"/>
                      <a:gd name="T31" fmla="*/ 735 h 1653"/>
                      <a:gd name="T32" fmla="*/ 127 w 1049"/>
                      <a:gd name="T33" fmla="*/ 783 h 1653"/>
                      <a:gd name="T34" fmla="*/ 56 w 1049"/>
                      <a:gd name="T35" fmla="*/ 760 h 1653"/>
                      <a:gd name="T36" fmla="*/ 36 w 1049"/>
                      <a:gd name="T37" fmla="*/ 600 h 1653"/>
                      <a:gd name="T38" fmla="*/ 192 w 1049"/>
                      <a:gd name="T39" fmla="*/ 383 h 1653"/>
                      <a:gd name="T40" fmla="*/ 321 w 1049"/>
                      <a:gd name="T41" fmla="*/ 107 h 1653"/>
                      <a:gd name="T42" fmla="*/ 338 w 1049"/>
                      <a:gd name="T43" fmla="*/ 81 h 1653"/>
                      <a:gd name="T44" fmla="*/ 509 w 1049"/>
                      <a:gd name="T45" fmla="*/ 0 h 1653"/>
                      <a:gd name="T46" fmla="*/ 645 w 1049"/>
                      <a:gd name="T47" fmla="*/ 45 h 1653"/>
                      <a:gd name="T48" fmla="*/ 651 w 1049"/>
                      <a:gd name="T49" fmla="*/ 50 h 1653"/>
                      <a:gd name="T50" fmla="*/ 656 w 1049"/>
                      <a:gd name="T51" fmla="*/ 53 h 1653"/>
                      <a:gd name="T52" fmla="*/ 665 w 1049"/>
                      <a:gd name="T53" fmla="*/ 62 h 1653"/>
                      <a:gd name="T54" fmla="*/ 667 w 1049"/>
                      <a:gd name="T55" fmla="*/ 65 h 1653"/>
                      <a:gd name="T56" fmla="*/ 673 w 1049"/>
                      <a:gd name="T57" fmla="*/ 70 h 1653"/>
                      <a:gd name="T58" fmla="*/ 865 w 1049"/>
                      <a:gd name="T59" fmla="*/ 270 h 1653"/>
                      <a:gd name="T60" fmla="*/ 919 w 1049"/>
                      <a:gd name="T61" fmla="*/ 352 h 1653"/>
                      <a:gd name="T62" fmla="*/ 1026 w 1049"/>
                      <a:gd name="T63" fmla="*/ 597 h 1653"/>
                      <a:gd name="T64" fmla="*/ 961 w 1049"/>
                      <a:gd name="T65" fmla="*/ 743 h 1653"/>
                      <a:gd name="T66" fmla="*/ 921 w 1049"/>
                      <a:gd name="T67" fmla="*/ 752 h 1653"/>
                      <a:gd name="T68" fmla="*/ 817 w 1049"/>
                      <a:gd name="T69" fmla="*/ 679 h 1653"/>
                      <a:gd name="T70" fmla="*/ 746 w 1049"/>
                      <a:gd name="T71" fmla="*/ 524 h 1653"/>
                      <a:gd name="T72" fmla="*/ 746 w 1049"/>
                      <a:gd name="T73" fmla="*/ 564 h 1653"/>
                      <a:gd name="T74" fmla="*/ 634 w 1049"/>
                      <a:gd name="T75" fmla="*/ 820 h 1653"/>
                      <a:gd name="T76" fmla="*/ 597 w 1049"/>
                      <a:gd name="T77" fmla="*/ 854 h 1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49" h="1653">
                        <a:moveTo>
                          <a:pt x="597" y="854"/>
                        </a:moveTo>
                        <a:cubicBezTo>
                          <a:pt x="572" y="873"/>
                          <a:pt x="521" y="913"/>
                          <a:pt x="512" y="980"/>
                        </a:cubicBezTo>
                        <a:lnTo>
                          <a:pt x="482" y="1178"/>
                        </a:lnTo>
                        <a:lnTo>
                          <a:pt x="482" y="1181"/>
                        </a:lnTo>
                        <a:lnTo>
                          <a:pt x="482" y="1184"/>
                        </a:lnTo>
                        <a:lnTo>
                          <a:pt x="451" y="1528"/>
                        </a:lnTo>
                        <a:lnTo>
                          <a:pt x="451" y="1531"/>
                        </a:lnTo>
                        <a:lnTo>
                          <a:pt x="451" y="1533"/>
                        </a:lnTo>
                        <a:cubicBezTo>
                          <a:pt x="454" y="1593"/>
                          <a:pt x="406" y="1646"/>
                          <a:pt x="347" y="1652"/>
                        </a:cubicBezTo>
                        <a:cubicBezTo>
                          <a:pt x="347" y="1652"/>
                          <a:pt x="344" y="1652"/>
                          <a:pt x="341" y="1652"/>
                        </a:cubicBezTo>
                        <a:cubicBezTo>
                          <a:pt x="282" y="1652"/>
                          <a:pt x="231" y="1607"/>
                          <a:pt x="226" y="1548"/>
                        </a:cubicBezTo>
                        <a:lnTo>
                          <a:pt x="254" y="1153"/>
                        </a:lnTo>
                        <a:lnTo>
                          <a:pt x="299" y="806"/>
                        </a:lnTo>
                        <a:cubicBezTo>
                          <a:pt x="299" y="800"/>
                          <a:pt x="299" y="794"/>
                          <a:pt x="299" y="789"/>
                        </a:cubicBezTo>
                        <a:lnTo>
                          <a:pt x="296" y="625"/>
                        </a:lnTo>
                        <a:lnTo>
                          <a:pt x="217" y="735"/>
                        </a:lnTo>
                        <a:cubicBezTo>
                          <a:pt x="194" y="766"/>
                          <a:pt x="161" y="783"/>
                          <a:pt x="127" y="783"/>
                        </a:cubicBezTo>
                        <a:cubicBezTo>
                          <a:pt x="101" y="783"/>
                          <a:pt x="76" y="777"/>
                          <a:pt x="56" y="760"/>
                        </a:cubicBezTo>
                        <a:cubicBezTo>
                          <a:pt x="8" y="724"/>
                          <a:pt x="0" y="650"/>
                          <a:pt x="36" y="600"/>
                        </a:cubicBezTo>
                        <a:lnTo>
                          <a:pt x="192" y="383"/>
                        </a:lnTo>
                        <a:cubicBezTo>
                          <a:pt x="192" y="383"/>
                          <a:pt x="285" y="175"/>
                          <a:pt x="321" y="107"/>
                        </a:cubicBezTo>
                        <a:cubicBezTo>
                          <a:pt x="327" y="98"/>
                          <a:pt x="333" y="87"/>
                          <a:pt x="338" y="81"/>
                        </a:cubicBezTo>
                        <a:cubicBezTo>
                          <a:pt x="375" y="31"/>
                          <a:pt x="440" y="0"/>
                          <a:pt x="509" y="0"/>
                        </a:cubicBezTo>
                        <a:cubicBezTo>
                          <a:pt x="560" y="0"/>
                          <a:pt x="608" y="17"/>
                          <a:pt x="645" y="45"/>
                        </a:cubicBezTo>
                        <a:cubicBezTo>
                          <a:pt x="645" y="48"/>
                          <a:pt x="648" y="48"/>
                          <a:pt x="651" y="50"/>
                        </a:cubicBezTo>
                        <a:cubicBezTo>
                          <a:pt x="653" y="50"/>
                          <a:pt x="653" y="53"/>
                          <a:pt x="656" y="53"/>
                        </a:cubicBezTo>
                        <a:cubicBezTo>
                          <a:pt x="659" y="56"/>
                          <a:pt x="662" y="59"/>
                          <a:pt x="665" y="62"/>
                        </a:cubicBezTo>
                        <a:lnTo>
                          <a:pt x="667" y="65"/>
                        </a:lnTo>
                        <a:cubicBezTo>
                          <a:pt x="670" y="67"/>
                          <a:pt x="670" y="67"/>
                          <a:pt x="673" y="70"/>
                        </a:cubicBezTo>
                        <a:lnTo>
                          <a:pt x="865" y="270"/>
                        </a:lnTo>
                        <a:cubicBezTo>
                          <a:pt x="888" y="296"/>
                          <a:pt x="904" y="321"/>
                          <a:pt x="919" y="352"/>
                        </a:cubicBezTo>
                        <a:lnTo>
                          <a:pt x="1026" y="597"/>
                        </a:lnTo>
                        <a:cubicBezTo>
                          <a:pt x="1048" y="656"/>
                          <a:pt x="1020" y="721"/>
                          <a:pt x="961" y="743"/>
                        </a:cubicBezTo>
                        <a:cubicBezTo>
                          <a:pt x="947" y="749"/>
                          <a:pt x="936" y="752"/>
                          <a:pt x="921" y="752"/>
                        </a:cubicBezTo>
                        <a:cubicBezTo>
                          <a:pt x="876" y="752"/>
                          <a:pt x="834" y="724"/>
                          <a:pt x="817" y="679"/>
                        </a:cubicBezTo>
                        <a:lnTo>
                          <a:pt x="746" y="524"/>
                        </a:lnTo>
                        <a:lnTo>
                          <a:pt x="746" y="564"/>
                        </a:lnTo>
                        <a:cubicBezTo>
                          <a:pt x="746" y="650"/>
                          <a:pt x="704" y="758"/>
                          <a:pt x="634" y="820"/>
                        </a:cubicBezTo>
                        <a:cubicBezTo>
                          <a:pt x="625" y="828"/>
                          <a:pt x="605" y="845"/>
                          <a:pt x="597" y="854"/>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151"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grpSp>
            <p:grpSp>
              <p:nvGrpSpPr>
                <p:cNvPr id="140" name="Group 21">
                  <a:extLst>
                    <a:ext uri="{FF2B5EF4-FFF2-40B4-BE49-F238E27FC236}">
                      <a16:creationId xmlns:a16="http://schemas.microsoft.com/office/drawing/2014/main" id="{C453F020-9118-767E-6361-0AFF17D3AA5A}"/>
                    </a:ext>
                  </a:extLst>
                </p:cNvPr>
                <p:cNvGrpSpPr>
                  <a:grpSpLocks/>
                </p:cNvGrpSpPr>
                <p:nvPr/>
              </p:nvGrpSpPr>
              <p:grpSpPr bwMode="auto">
                <a:xfrm>
                  <a:off x="1905476" y="4203894"/>
                  <a:ext cx="168215" cy="352382"/>
                  <a:chOff x="4473" y="343"/>
                  <a:chExt cx="232" cy="486"/>
                </a:xfrm>
                <a:solidFill>
                  <a:schemeClr val="accent6">
                    <a:lumMod val="50000"/>
                  </a:schemeClr>
                </a:solidFill>
              </p:grpSpPr>
              <p:sp>
                <p:nvSpPr>
                  <p:cNvPr id="145" name="Freeform 22">
                    <a:extLst>
                      <a:ext uri="{FF2B5EF4-FFF2-40B4-BE49-F238E27FC236}">
                        <a16:creationId xmlns:a16="http://schemas.microsoft.com/office/drawing/2014/main" id="{520FCB16-67BD-2F5C-ABAF-1500A247BB25}"/>
                      </a:ext>
                    </a:extLst>
                  </p:cNvPr>
                  <p:cNvSpPr>
                    <a:spLocks noChangeArrowheads="1"/>
                  </p:cNvSpPr>
                  <p:nvPr/>
                </p:nvSpPr>
                <p:spPr bwMode="auto">
                  <a:xfrm>
                    <a:off x="4597" y="641"/>
                    <a:ext cx="112" cy="158"/>
                  </a:xfrm>
                  <a:custGeom>
                    <a:avLst/>
                    <a:gdLst>
                      <a:gd name="T0" fmla="*/ 452 w 498"/>
                      <a:gd name="T1" fmla="*/ 488 h 700"/>
                      <a:gd name="T2" fmla="*/ 466 w 498"/>
                      <a:gd name="T3" fmla="*/ 634 h 700"/>
                      <a:gd name="T4" fmla="*/ 291 w 498"/>
                      <a:gd name="T5" fmla="*/ 649 h 700"/>
                      <a:gd name="T6" fmla="*/ 77 w 498"/>
                      <a:gd name="T7" fmla="*/ 420 h 700"/>
                      <a:gd name="T8" fmla="*/ 51 w 498"/>
                      <a:gd name="T9" fmla="*/ 381 h 700"/>
                      <a:gd name="T10" fmla="*/ 0 w 498"/>
                      <a:gd name="T11" fmla="*/ 239 h 700"/>
                      <a:gd name="T12" fmla="*/ 12 w 498"/>
                      <a:gd name="T13" fmla="*/ 166 h 700"/>
                      <a:gd name="T14" fmla="*/ 12 w 498"/>
                      <a:gd name="T15" fmla="*/ 166 h 700"/>
                      <a:gd name="T16" fmla="*/ 12 w 498"/>
                      <a:gd name="T17" fmla="*/ 166 h 700"/>
                      <a:gd name="T18" fmla="*/ 74 w 498"/>
                      <a:gd name="T19" fmla="*/ 79 h 700"/>
                      <a:gd name="T20" fmla="*/ 77 w 498"/>
                      <a:gd name="T21" fmla="*/ 76 h 700"/>
                      <a:gd name="T22" fmla="*/ 116 w 498"/>
                      <a:gd name="T23" fmla="*/ 42 h 700"/>
                      <a:gd name="T24" fmla="*/ 156 w 498"/>
                      <a:gd name="T25" fmla="*/ 0 h 700"/>
                      <a:gd name="T26" fmla="*/ 243 w 498"/>
                      <a:gd name="T27" fmla="*/ 254 h 700"/>
                      <a:gd name="T28" fmla="*/ 268 w 498"/>
                      <a:gd name="T29" fmla="*/ 293 h 700"/>
                      <a:gd name="T30" fmla="*/ 452 w 498"/>
                      <a:gd name="T31" fmla="*/ 488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8" h="700">
                        <a:moveTo>
                          <a:pt x="452" y="488"/>
                        </a:moveTo>
                        <a:cubicBezTo>
                          <a:pt x="489" y="527"/>
                          <a:pt x="497" y="589"/>
                          <a:pt x="466" y="634"/>
                        </a:cubicBezTo>
                        <a:cubicBezTo>
                          <a:pt x="424" y="697"/>
                          <a:pt x="339" y="699"/>
                          <a:pt x="291" y="649"/>
                        </a:cubicBezTo>
                        <a:lnTo>
                          <a:pt x="77" y="420"/>
                        </a:lnTo>
                        <a:cubicBezTo>
                          <a:pt x="65" y="409"/>
                          <a:pt x="57" y="395"/>
                          <a:pt x="51" y="381"/>
                        </a:cubicBezTo>
                        <a:lnTo>
                          <a:pt x="0" y="239"/>
                        </a:lnTo>
                        <a:lnTo>
                          <a:pt x="12" y="166"/>
                        </a:lnTo>
                        <a:lnTo>
                          <a:pt x="12" y="166"/>
                        </a:lnTo>
                        <a:lnTo>
                          <a:pt x="12" y="166"/>
                        </a:lnTo>
                        <a:cubicBezTo>
                          <a:pt x="17" y="124"/>
                          <a:pt x="51" y="98"/>
                          <a:pt x="74" y="79"/>
                        </a:cubicBezTo>
                        <a:lnTo>
                          <a:pt x="77" y="76"/>
                        </a:lnTo>
                        <a:cubicBezTo>
                          <a:pt x="88" y="67"/>
                          <a:pt x="108" y="50"/>
                          <a:pt x="116" y="42"/>
                        </a:cubicBezTo>
                        <a:cubicBezTo>
                          <a:pt x="130" y="31"/>
                          <a:pt x="144" y="14"/>
                          <a:pt x="156" y="0"/>
                        </a:cubicBezTo>
                        <a:lnTo>
                          <a:pt x="243" y="254"/>
                        </a:lnTo>
                        <a:cubicBezTo>
                          <a:pt x="249" y="268"/>
                          <a:pt x="257" y="282"/>
                          <a:pt x="268" y="293"/>
                        </a:cubicBezTo>
                        <a:lnTo>
                          <a:pt x="452" y="488"/>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151"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146" name="Freeform 23">
                    <a:extLst>
                      <a:ext uri="{FF2B5EF4-FFF2-40B4-BE49-F238E27FC236}">
                        <a16:creationId xmlns:a16="http://schemas.microsoft.com/office/drawing/2014/main" id="{01683176-FFE2-04ED-80B7-C3E9B381C1B6}"/>
                      </a:ext>
                    </a:extLst>
                  </p:cNvPr>
                  <p:cNvSpPr>
                    <a:spLocks noChangeArrowheads="1"/>
                  </p:cNvSpPr>
                  <p:nvPr/>
                </p:nvSpPr>
                <p:spPr bwMode="auto">
                  <a:xfrm>
                    <a:off x="4535" y="343"/>
                    <a:ext cx="101" cy="102"/>
                  </a:xfrm>
                  <a:custGeom>
                    <a:avLst/>
                    <a:gdLst>
                      <a:gd name="T0" fmla="*/ 450 w 451"/>
                      <a:gd name="T1" fmla="*/ 226 h 452"/>
                      <a:gd name="T2" fmla="*/ 420 w 451"/>
                      <a:gd name="T3" fmla="*/ 338 h 452"/>
                      <a:gd name="T4" fmla="*/ 337 w 451"/>
                      <a:gd name="T5" fmla="*/ 421 h 452"/>
                      <a:gd name="T6" fmla="*/ 224 w 451"/>
                      <a:gd name="T7" fmla="*/ 451 h 452"/>
                      <a:gd name="T8" fmla="*/ 113 w 451"/>
                      <a:gd name="T9" fmla="*/ 421 h 452"/>
                      <a:gd name="T10" fmla="*/ 30 w 451"/>
                      <a:gd name="T11" fmla="*/ 338 h 452"/>
                      <a:gd name="T12" fmla="*/ 0 w 451"/>
                      <a:gd name="T13" fmla="*/ 226 h 452"/>
                      <a:gd name="T14" fmla="*/ 30 w 451"/>
                      <a:gd name="T15" fmla="*/ 113 h 452"/>
                      <a:gd name="T16" fmla="*/ 113 w 451"/>
                      <a:gd name="T17" fmla="*/ 30 h 452"/>
                      <a:gd name="T18" fmla="*/ 224 w 451"/>
                      <a:gd name="T19" fmla="*/ 0 h 452"/>
                      <a:gd name="T20" fmla="*/ 337 w 451"/>
                      <a:gd name="T21" fmla="*/ 30 h 452"/>
                      <a:gd name="T22" fmla="*/ 420 w 451"/>
                      <a:gd name="T23" fmla="*/ 113 h 452"/>
                      <a:gd name="T24" fmla="*/ 450 w 451"/>
                      <a:gd name="T25" fmla="*/ 226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1" h="452">
                        <a:moveTo>
                          <a:pt x="450" y="226"/>
                        </a:moveTo>
                        <a:cubicBezTo>
                          <a:pt x="450" y="267"/>
                          <a:pt x="441" y="302"/>
                          <a:pt x="420" y="338"/>
                        </a:cubicBezTo>
                        <a:cubicBezTo>
                          <a:pt x="399" y="374"/>
                          <a:pt x="373" y="400"/>
                          <a:pt x="337" y="421"/>
                        </a:cubicBezTo>
                        <a:cubicBezTo>
                          <a:pt x="301" y="442"/>
                          <a:pt x="266" y="451"/>
                          <a:pt x="224" y="451"/>
                        </a:cubicBezTo>
                        <a:cubicBezTo>
                          <a:pt x="183" y="451"/>
                          <a:pt x="149" y="442"/>
                          <a:pt x="113" y="421"/>
                        </a:cubicBezTo>
                        <a:cubicBezTo>
                          <a:pt x="77" y="400"/>
                          <a:pt x="51" y="374"/>
                          <a:pt x="30" y="338"/>
                        </a:cubicBezTo>
                        <a:cubicBezTo>
                          <a:pt x="9" y="302"/>
                          <a:pt x="0" y="267"/>
                          <a:pt x="0" y="226"/>
                        </a:cubicBezTo>
                        <a:cubicBezTo>
                          <a:pt x="0" y="184"/>
                          <a:pt x="9" y="149"/>
                          <a:pt x="30" y="113"/>
                        </a:cubicBezTo>
                        <a:cubicBezTo>
                          <a:pt x="51" y="77"/>
                          <a:pt x="77" y="51"/>
                          <a:pt x="113" y="30"/>
                        </a:cubicBezTo>
                        <a:cubicBezTo>
                          <a:pt x="149" y="9"/>
                          <a:pt x="184" y="0"/>
                          <a:pt x="224" y="0"/>
                        </a:cubicBezTo>
                        <a:cubicBezTo>
                          <a:pt x="266" y="0"/>
                          <a:pt x="301" y="9"/>
                          <a:pt x="337" y="30"/>
                        </a:cubicBezTo>
                        <a:cubicBezTo>
                          <a:pt x="373" y="51"/>
                          <a:pt x="399" y="77"/>
                          <a:pt x="420" y="113"/>
                        </a:cubicBezTo>
                        <a:cubicBezTo>
                          <a:pt x="441" y="149"/>
                          <a:pt x="450" y="184"/>
                          <a:pt x="450" y="226"/>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151"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147" name="Freeform 24">
                    <a:extLst>
                      <a:ext uri="{FF2B5EF4-FFF2-40B4-BE49-F238E27FC236}">
                        <a16:creationId xmlns:a16="http://schemas.microsoft.com/office/drawing/2014/main" id="{93F00EE3-E95F-95B3-587E-206BEC31E0F4}"/>
                      </a:ext>
                    </a:extLst>
                  </p:cNvPr>
                  <p:cNvSpPr>
                    <a:spLocks noChangeArrowheads="1"/>
                  </p:cNvSpPr>
                  <p:nvPr/>
                </p:nvSpPr>
                <p:spPr bwMode="auto">
                  <a:xfrm>
                    <a:off x="4470" y="455"/>
                    <a:ext cx="237" cy="374"/>
                  </a:xfrm>
                  <a:custGeom>
                    <a:avLst/>
                    <a:gdLst>
                      <a:gd name="T0" fmla="*/ 597 w 1049"/>
                      <a:gd name="T1" fmla="*/ 854 h 1653"/>
                      <a:gd name="T2" fmla="*/ 512 w 1049"/>
                      <a:gd name="T3" fmla="*/ 980 h 1653"/>
                      <a:gd name="T4" fmla="*/ 482 w 1049"/>
                      <a:gd name="T5" fmla="*/ 1178 h 1653"/>
                      <a:gd name="T6" fmla="*/ 482 w 1049"/>
                      <a:gd name="T7" fmla="*/ 1181 h 1653"/>
                      <a:gd name="T8" fmla="*/ 482 w 1049"/>
                      <a:gd name="T9" fmla="*/ 1184 h 1653"/>
                      <a:gd name="T10" fmla="*/ 451 w 1049"/>
                      <a:gd name="T11" fmla="*/ 1528 h 1653"/>
                      <a:gd name="T12" fmla="*/ 451 w 1049"/>
                      <a:gd name="T13" fmla="*/ 1531 h 1653"/>
                      <a:gd name="T14" fmla="*/ 451 w 1049"/>
                      <a:gd name="T15" fmla="*/ 1533 h 1653"/>
                      <a:gd name="T16" fmla="*/ 347 w 1049"/>
                      <a:gd name="T17" fmla="*/ 1652 h 1653"/>
                      <a:gd name="T18" fmla="*/ 341 w 1049"/>
                      <a:gd name="T19" fmla="*/ 1652 h 1653"/>
                      <a:gd name="T20" fmla="*/ 226 w 1049"/>
                      <a:gd name="T21" fmla="*/ 1548 h 1653"/>
                      <a:gd name="T22" fmla="*/ 254 w 1049"/>
                      <a:gd name="T23" fmla="*/ 1153 h 1653"/>
                      <a:gd name="T24" fmla="*/ 299 w 1049"/>
                      <a:gd name="T25" fmla="*/ 806 h 1653"/>
                      <a:gd name="T26" fmla="*/ 299 w 1049"/>
                      <a:gd name="T27" fmla="*/ 789 h 1653"/>
                      <a:gd name="T28" fmla="*/ 296 w 1049"/>
                      <a:gd name="T29" fmla="*/ 625 h 1653"/>
                      <a:gd name="T30" fmla="*/ 217 w 1049"/>
                      <a:gd name="T31" fmla="*/ 735 h 1653"/>
                      <a:gd name="T32" fmla="*/ 127 w 1049"/>
                      <a:gd name="T33" fmla="*/ 783 h 1653"/>
                      <a:gd name="T34" fmla="*/ 56 w 1049"/>
                      <a:gd name="T35" fmla="*/ 760 h 1653"/>
                      <a:gd name="T36" fmla="*/ 36 w 1049"/>
                      <a:gd name="T37" fmla="*/ 600 h 1653"/>
                      <a:gd name="T38" fmla="*/ 192 w 1049"/>
                      <a:gd name="T39" fmla="*/ 383 h 1653"/>
                      <a:gd name="T40" fmla="*/ 321 w 1049"/>
                      <a:gd name="T41" fmla="*/ 107 h 1653"/>
                      <a:gd name="T42" fmla="*/ 338 w 1049"/>
                      <a:gd name="T43" fmla="*/ 81 h 1653"/>
                      <a:gd name="T44" fmla="*/ 509 w 1049"/>
                      <a:gd name="T45" fmla="*/ 0 h 1653"/>
                      <a:gd name="T46" fmla="*/ 645 w 1049"/>
                      <a:gd name="T47" fmla="*/ 45 h 1653"/>
                      <a:gd name="T48" fmla="*/ 651 w 1049"/>
                      <a:gd name="T49" fmla="*/ 50 h 1653"/>
                      <a:gd name="T50" fmla="*/ 656 w 1049"/>
                      <a:gd name="T51" fmla="*/ 53 h 1653"/>
                      <a:gd name="T52" fmla="*/ 665 w 1049"/>
                      <a:gd name="T53" fmla="*/ 62 h 1653"/>
                      <a:gd name="T54" fmla="*/ 667 w 1049"/>
                      <a:gd name="T55" fmla="*/ 65 h 1653"/>
                      <a:gd name="T56" fmla="*/ 673 w 1049"/>
                      <a:gd name="T57" fmla="*/ 70 h 1653"/>
                      <a:gd name="T58" fmla="*/ 865 w 1049"/>
                      <a:gd name="T59" fmla="*/ 270 h 1653"/>
                      <a:gd name="T60" fmla="*/ 919 w 1049"/>
                      <a:gd name="T61" fmla="*/ 352 h 1653"/>
                      <a:gd name="T62" fmla="*/ 1026 w 1049"/>
                      <a:gd name="T63" fmla="*/ 597 h 1653"/>
                      <a:gd name="T64" fmla="*/ 961 w 1049"/>
                      <a:gd name="T65" fmla="*/ 743 h 1653"/>
                      <a:gd name="T66" fmla="*/ 921 w 1049"/>
                      <a:gd name="T67" fmla="*/ 752 h 1653"/>
                      <a:gd name="T68" fmla="*/ 817 w 1049"/>
                      <a:gd name="T69" fmla="*/ 679 h 1653"/>
                      <a:gd name="T70" fmla="*/ 746 w 1049"/>
                      <a:gd name="T71" fmla="*/ 524 h 1653"/>
                      <a:gd name="T72" fmla="*/ 746 w 1049"/>
                      <a:gd name="T73" fmla="*/ 564 h 1653"/>
                      <a:gd name="T74" fmla="*/ 634 w 1049"/>
                      <a:gd name="T75" fmla="*/ 820 h 1653"/>
                      <a:gd name="T76" fmla="*/ 597 w 1049"/>
                      <a:gd name="T77" fmla="*/ 854 h 1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49" h="1653">
                        <a:moveTo>
                          <a:pt x="597" y="854"/>
                        </a:moveTo>
                        <a:cubicBezTo>
                          <a:pt x="572" y="873"/>
                          <a:pt x="521" y="913"/>
                          <a:pt x="512" y="980"/>
                        </a:cubicBezTo>
                        <a:lnTo>
                          <a:pt x="482" y="1178"/>
                        </a:lnTo>
                        <a:lnTo>
                          <a:pt x="482" y="1181"/>
                        </a:lnTo>
                        <a:lnTo>
                          <a:pt x="482" y="1184"/>
                        </a:lnTo>
                        <a:lnTo>
                          <a:pt x="451" y="1528"/>
                        </a:lnTo>
                        <a:lnTo>
                          <a:pt x="451" y="1531"/>
                        </a:lnTo>
                        <a:lnTo>
                          <a:pt x="451" y="1533"/>
                        </a:lnTo>
                        <a:cubicBezTo>
                          <a:pt x="454" y="1593"/>
                          <a:pt x="406" y="1646"/>
                          <a:pt x="347" y="1652"/>
                        </a:cubicBezTo>
                        <a:cubicBezTo>
                          <a:pt x="347" y="1652"/>
                          <a:pt x="344" y="1652"/>
                          <a:pt x="341" y="1652"/>
                        </a:cubicBezTo>
                        <a:cubicBezTo>
                          <a:pt x="282" y="1652"/>
                          <a:pt x="231" y="1607"/>
                          <a:pt x="226" y="1548"/>
                        </a:cubicBezTo>
                        <a:lnTo>
                          <a:pt x="254" y="1153"/>
                        </a:lnTo>
                        <a:lnTo>
                          <a:pt x="299" y="806"/>
                        </a:lnTo>
                        <a:cubicBezTo>
                          <a:pt x="299" y="800"/>
                          <a:pt x="299" y="794"/>
                          <a:pt x="299" y="789"/>
                        </a:cubicBezTo>
                        <a:lnTo>
                          <a:pt x="296" y="625"/>
                        </a:lnTo>
                        <a:lnTo>
                          <a:pt x="217" y="735"/>
                        </a:lnTo>
                        <a:cubicBezTo>
                          <a:pt x="194" y="766"/>
                          <a:pt x="161" y="783"/>
                          <a:pt x="127" y="783"/>
                        </a:cubicBezTo>
                        <a:cubicBezTo>
                          <a:pt x="101" y="783"/>
                          <a:pt x="76" y="777"/>
                          <a:pt x="56" y="760"/>
                        </a:cubicBezTo>
                        <a:cubicBezTo>
                          <a:pt x="8" y="724"/>
                          <a:pt x="0" y="650"/>
                          <a:pt x="36" y="600"/>
                        </a:cubicBezTo>
                        <a:lnTo>
                          <a:pt x="192" y="383"/>
                        </a:lnTo>
                        <a:cubicBezTo>
                          <a:pt x="192" y="383"/>
                          <a:pt x="285" y="175"/>
                          <a:pt x="321" y="107"/>
                        </a:cubicBezTo>
                        <a:cubicBezTo>
                          <a:pt x="327" y="98"/>
                          <a:pt x="333" y="87"/>
                          <a:pt x="338" y="81"/>
                        </a:cubicBezTo>
                        <a:cubicBezTo>
                          <a:pt x="375" y="31"/>
                          <a:pt x="440" y="0"/>
                          <a:pt x="509" y="0"/>
                        </a:cubicBezTo>
                        <a:cubicBezTo>
                          <a:pt x="560" y="0"/>
                          <a:pt x="608" y="17"/>
                          <a:pt x="645" y="45"/>
                        </a:cubicBezTo>
                        <a:cubicBezTo>
                          <a:pt x="645" y="48"/>
                          <a:pt x="648" y="48"/>
                          <a:pt x="651" y="50"/>
                        </a:cubicBezTo>
                        <a:cubicBezTo>
                          <a:pt x="653" y="50"/>
                          <a:pt x="653" y="53"/>
                          <a:pt x="656" y="53"/>
                        </a:cubicBezTo>
                        <a:cubicBezTo>
                          <a:pt x="659" y="56"/>
                          <a:pt x="662" y="59"/>
                          <a:pt x="665" y="62"/>
                        </a:cubicBezTo>
                        <a:lnTo>
                          <a:pt x="667" y="65"/>
                        </a:lnTo>
                        <a:cubicBezTo>
                          <a:pt x="670" y="67"/>
                          <a:pt x="670" y="67"/>
                          <a:pt x="673" y="70"/>
                        </a:cubicBezTo>
                        <a:lnTo>
                          <a:pt x="865" y="270"/>
                        </a:lnTo>
                        <a:cubicBezTo>
                          <a:pt x="888" y="296"/>
                          <a:pt x="904" y="321"/>
                          <a:pt x="919" y="352"/>
                        </a:cubicBezTo>
                        <a:lnTo>
                          <a:pt x="1026" y="597"/>
                        </a:lnTo>
                        <a:cubicBezTo>
                          <a:pt x="1048" y="656"/>
                          <a:pt x="1020" y="721"/>
                          <a:pt x="961" y="743"/>
                        </a:cubicBezTo>
                        <a:cubicBezTo>
                          <a:pt x="947" y="749"/>
                          <a:pt x="936" y="752"/>
                          <a:pt x="921" y="752"/>
                        </a:cubicBezTo>
                        <a:cubicBezTo>
                          <a:pt x="876" y="752"/>
                          <a:pt x="834" y="724"/>
                          <a:pt x="817" y="679"/>
                        </a:cubicBezTo>
                        <a:lnTo>
                          <a:pt x="746" y="524"/>
                        </a:lnTo>
                        <a:lnTo>
                          <a:pt x="746" y="564"/>
                        </a:lnTo>
                        <a:cubicBezTo>
                          <a:pt x="746" y="650"/>
                          <a:pt x="704" y="758"/>
                          <a:pt x="634" y="820"/>
                        </a:cubicBezTo>
                        <a:cubicBezTo>
                          <a:pt x="625" y="828"/>
                          <a:pt x="605" y="845"/>
                          <a:pt x="597" y="854"/>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151"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grpSp>
            <p:grpSp>
              <p:nvGrpSpPr>
                <p:cNvPr id="141" name="Group 21">
                  <a:extLst>
                    <a:ext uri="{FF2B5EF4-FFF2-40B4-BE49-F238E27FC236}">
                      <a16:creationId xmlns:a16="http://schemas.microsoft.com/office/drawing/2014/main" id="{8C9FEA2E-CC36-DC92-A2CC-06BBE09AAE0C}"/>
                    </a:ext>
                  </a:extLst>
                </p:cNvPr>
                <p:cNvGrpSpPr>
                  <a:grpSpLocks/>
                </p:cNvGrpSpPr>
                <p:nvPr/>
              </p:nvGrpSpPr>
              <p:grpSpPr bwMode="auto">
                <a:xfrm>
                  <a:off x="2126704" y="4203894"/>
                  <a:ext cx="168215" cy="352382"/>
                  <a:chOff x="4473" y="343"/>
                  <a:chExt cx="232" cy="486"/>
                </a:xfrm>
                <a:solidFill>
                  <a:schemeClr val="accent6">
                    <a:lumMod val="50000"/>
                  </a:schemeClr>
                </a:solidFill>
              </p:grpSpPr>
              <p:sp>
                <p:nvSpPr>
                  <p:cNvPr id="142" name="Freeform 22">
                    <a:extLst>
                      <a:ext uri="{FF2B5EF4-FFF2-40B4-BE49-F238E27FC236}">
                        <a16:creationId xmlns:a16="http://schemas.microsoft.com/office/drawing/2014/main" id="{B01B480E-8E15-771B-46F7-0848D4820BF8}"/>
                      </a:ext>
                    </a:extLst>
                  </p:cNvPr>
                  <p:cNvSpPr>
                    <a:spLocks noChangeArrowheads="1"/>
                  </p:cNvSpPr>
                  <p:nvPr/>
                </p:nvSpPr>
                <p:spPr bwMode="auto">
                  <a:xfrm>
                    <a:off x="4597" y="641"/>
                    <a:ext cx="112" cy="158"/>
                  </a:xfrm>
                  <a:custGeom>
                    <a:avLst/>
                    <a:gdLst>
                      <a:gd name="T0" fmla="*/ 452 w 498"/>
                      <a:gd name="T1" fmla="*/ 488 h 700"/>
                      <a:gd name="T2" fmla="*/ 466 w 498"/>
                      <a:gd name="T3" fmla="*/ 634 h 700"/>
                      <a:gd name="T4" fmla="*/ 291 w 498"/>
                      <a:gd name="T5" fmla="*/ 649 h 700"/>
                      <a:gd name="T6" fmla="*/ 77 w 498"/>
                      <a:gd name="T7" fmla="*/ 420 h 700"/>
                      <a:gd name="T8" fmla="*/ 51 w 498"/>
                      <a:gd name="T9" fmla="*/ 381 h 700"/>
                      <a:gd name="T10" fmla="*/ 0 w 498"/>
                      <a:gd name="T11" fmla="*/ 239 h 700"/>
                      <a:gd name="T12" fmla="*/ 12 w 498"/>
                      <a:gd name="T13" fmla="*/ 166 h 700"/>
                      <a:gd name="T14" fmla="*/ 12 w 498"/>
                      <a:gd name="T15" fmla="*/ 166 h 700"/>
                      <a:gd name="T16" fmla="*/ 12 w 498"/>
                      <a:gd name="T17" fmla="*/ 166 h 700"/>
                      <a:gd name="T18" fmla="*/ 74 w 498"/>
                      <a:gd name="T19" fmla="*/ 79 h 700"/>
                      <a:gd name="T20" fmla="*/ 77 w 498"/>
                      <a:gd name="T21" fmla="*/ 76 h 700"/>
                      <a:gd name="T22" fmla="*/ 116 w 498"/>
                      <a:gd name="T23" fmla="*/ 42 h 700"/>
                      <a:gd name="T24" fmla="*/ 156 w 498"/>
                      <a:gd name="T25" fmla="*/ 0 h 700"/>
                      <a:gd name="T26" fmla="*/ 243 w 498"/>
                      <a:gd name="T27" fmla="*/ 254 h 700"/>
                      <a:gd name="T28" fmla="*/ 268 w 498"/>
                      <a:gd name="T29" fmla="*/ 293 h 700"/>
                      <a:gd name="T30" fmla="*/ 452 w 498"/>
                      <a:gd name="T31" fmla="*/ 488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8" h="700">
                        <a:moveTo>
                          <a:pt x="452" y="488"/>
                        </a:moveTo>
                        <a:cubicBezTo>
                          <a:pt x="489" y="527"/>
                          <a:pt x="497" y="589"/>
                          <a:pt x="466" y="634"/>
                        </a:cubicBezTo>
                        <a:cubicBezTo>
                          <a:pt x="424" y="697"/>
                          <a:pt x="339" y="699"/>
                          <a:pt x="291" y="649"/>
                        </a:cubicBezTo>
                        <a:lnTo>
                          <a:pt x="77" y="420"/>
                        </a:lnTo>
                        <a:cubicBezTo>
                          <a:pt x="65" y="409"/>
                          <a:pt x="57" y="395"/>
                          <a:pt x="51" y="381"/>
                        </a:cubicBezTo>
                        <a:lnTo>
                          <a:pt x="0" y="239"/>
                        </a:lnTo>
                        <a:lnTo>
                          <a:pt x="12" y="166"/>
                        </a:lnTo>
                        <a:lnTo>
                          <a:pt x="12" y="166"/>
                        </a:lnTo>
                        <a:lnTo>
                          <a:pt x="12" y="166"/>
                        </a:lnTo>
                        <a:cubicBezTo>
                          <a:pt x="17" y="124"/>
                          <a:pt x="51" y="98"/>
                          <a:pt x="74" y="79"/>
                        </a:cubicBezTo>
                        <a:lnTo>
                          <a:pt x="77" y="76"/>
                        </a:lnTo>
                        <a:cubicBezTo>
                          <a:pt x="88" y="67"/>
                          <a:pt x="108" y="50"/>
                          <a:pt x="116" y="42"/>
                        </a:cubicBezTo>
                        <a:cubicBezTo>
                          <a:pt x="130" y="31"/>
                          <a:pt x="144" y="14"/>
                          <a:pt x="156" y="0"/>
                        </a:cubicBezTo>
                        <a:lnTo>
                          <a:pt x="243" y="254"/>
                        </a:lnTo>
                        <a:cubicBezTo>
                          <a:pt x="249" y="268"/>
                          <a:pt x="257" y="282"/>
                          <a:pt x="268" y="293"/>
                        </a:cubicBezTo>
                        <a:lnTo>
                          <a:pt x="452" y="488"/>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151"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143" name="Freeform 23">
                    <a:extLst>
                      <a:ext uri="{FF2B5EF4-FFF2-40B4-BE49-F238E27FC236}">
                        <a16:creationId xmlns:a16="http://schemas.microsoft.com/office/drawing/2014/main" id="{B3C05BD9-1EF6-16E8-04EC-7BD418592E9E}"/>
                      </a:ext>
                    </a:extLst>
                  </p:cNvPr>
                  <p:cNvSpPr>
                    <a:spLocks noChangeArrowheads="1"/>
                  </p:cNvSpPr>
                  <p:nvPr/>
                </p:nvSpPr>
                <p:spPr bwMode="auto">
                  <a:xfrm>
                    <a:off x="4535" y="343"/>
                    <a:ext cx="101" cy="102"/>
                  </a:xfrm>
                  <a:custGeom>
                    <a:avLst/>
                    <a:gdLst>
                      <a:gd name="T0" fmla="*/ 450 w 451"/>
                      <a:gd name="T1" fmla="*/ 226 h 452"/>
                      <a:gd name="T2" fmla="*/ 420 w 451"/>
                      <a:gd name="T3" fmla="*/ 338 h 452"/>
                      <a:gd name="T4" fmla="*/ 337 w 451"/>
                      <a:gd name="T5" fmla="*/ 421 h 452"/>
                      <a:gd name="T6" fmla="*/ 224 w 451"/>
                      <a:gd name="T7" fmla="*/ 451 h 452"/>
                      <a:gd name="T8" fmla="*/ 113 w 451"/>
                      <a:gd name="T9" fmla="*/ 421 h 452"/>
                      <a:gd name="T10" fmla="*/ 30 w 451"/>
                      <a:gd name="T11" fmla="*/ 338 h 452"/>
                      <a:gd name="T12" fmla="*/ 0 w 451"/>
                      <a:gd name="T13" fmla="*/ 226 h 452"/>
                      <a:gd name="T14" fmla="*/ 30 w 451"/>
                      <a:gd name="T15" fmla="*/ 113 h 452"/>
                      <a:gd name="T16" fmla="*/ 113 w 451"/>
                      <a:gd name="T17" fmla="*/ 30 h 452"/>
                      <a:gd name="T18" fmla="*/ 224 w 451"/>
                      <a:gd name="T19" fmla="*/ 0 h 452"/>
                      <a:gd name="T20" fmla="*/ 337 w 451"/>
                      <a:gd name="T21" fmla="*/ 30 h 452"/>
                      <a:gd name="T22" fmla="*/ 420 w 451"/>
                      <a:gd name="T23" fmla="*/ 113 h 452"/>
                      <a:gd name="T24" fmla="*/ 450 w 451"/>
                      <a:gd name="T25" fmla="*/ 226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1" h="452">
                        <a:moveTo>
                          <a:pt x="450" y="226"/>
                        </a:moveTo>
                        <a:cubicBezTo>
                          <a:pt x="450" y="267"/>
                          <a:pt x="441" y="302"/>
                          <a:pt x="420" y="338"/>
                        </a:cubicBezTo>
                        <a:cubicBezTo>
                          <a:pt x="399" y="374"/>
                          <a:pt x="373" y="400"/>
                          <a:pt x="337" y="421"/>
                        </a:cubicBezTo>
                        <a:cubicBezTo>
                          <a:pt x="301" y="442"/>
                          <a:pt x="266" y="451"/>
                          <a:pt x="224" y="451"/>
                        </a:cubicBezTo>
                        <a:cubicBezTo>
                          <a:pt x="183" y="451"/>
                          <a:pt x="149" y="442"/>
                          <a:pt x="113" y="421"/>
                        </a:cubicBezTo>
                        <a:cubicBezTo>
                          <a:pt x="77" y="400"/>
                          <a:pt x="51" y="374"/>
                          <a:pt x="30" y="338"/>
                        </a:cubicBezTo>
                        <a:cubicBezTo>
                          <a:pt x="9" y="302"/>
                          <a:pt x="0" y="267"/>
                          <a:pt x="0" y="226"/>
                        </a:cubicBezTo>
                        <a:cubicBezTo>
                          <a:pt x="0" y="184"/>
                          <a:pt x="9" y="149"/>
                          <a:pt x="30" y="113"/>
                        </a:cubicBezTo>
                        <a:cubicBezTo>
                          <a:pt x="51" y="77"/>
                          <a:pt x="77" y="51"/>
                          <a:pt x="113" y="30"/>
                        </a:cubicBezTo>
                        <a:cubicBezTo>
                          <a:pt x="149" y="9"/>
                          <a:pt x="184" y="0"/>
                          <a:pt x="224" y="0"/>
                        </a:cubicBezTo>
                        <a:cubicBezTo>
                          <a:pt x="266" y="0"/>
                          <a:pt x="301" y="9"/>
                          <a:pt x="337" y="30"/>
                        </a:cubicBezTo>
                        <a:cubicBezTo>
                          <a:pt x="373" y="51"/>
                          <a:pt x="399" y="77"/>
                          <a:pt x="420" y="113"/>
                        </a:cubicBezTo>
                        <a:cubicBezTo>
                          <a:pt x="441" y="149"/>
                          <a:pt x="450" y="184"/>
                          <a:pt x="450" y="226"/>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151"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144" name="Freeform 24">
                    <a:extLst>
                      <a:ext uri="{FF2B5EF4-FFF2-40B4-BE49-F238E27FC236}">
                        <a16:creationId xmlns:a16="http://schemas.microsoft.com/office/drawing/2014/main" id="{7D990FA4-3546-CA05-0BAE-2230523BB2AB}"/>
                      </a:ext>
                    </a:extLst>
                  </p:cNvPr>
                  <p:cNvSpPr>
                    <a:spLocks noChangeArrowheads="1"/>
                  </p:cNvSpPr>
                  <p:nvPr/>
                </p:nvSpPr>
                <p:spPr bwMode="auto">
                  <a:xfrm>
                    <a:off x="4470" y="455"/>
                    <a:ext cx="237" cy="374"/>
                  </a:xfrm>
                  <a:custGeom>
                    <a:avLst/>
                    <a:gdLst>
                      <a:gd name="T0" fmla="*/ 597 w 1049"/>
                      <a:gd name="T1" fmla="*/ 854 h 1653"/>
                      <a:gd name="T2" fmla="*/ 512 w 1049"/>
                      <a:gd name="T3" fmla="*/ 980 h 1653"/>
                      <a:gd name="T4" fmla="*/ 482 w 1049"/>
                      <a:gd name="T5" fmla="*/ 1178 h 1653"/>
                      <a:gd name="T6" fmla="*/ 482 w 1049"/>
                      <a:gd name="T7" fmla="*/ 1181 h 1653"/>
                      <a:gd name="T8" fmla="*/ 482 w 1049"/>
                      <a:gd name="T9" fmla="*/ 1184 h 1653"/>
                      <a:gd name="T10" fmla="*/ 451 w 1049"/>
                      <a:gd name="T11" fmla="*/ 1528 h 1653"/>
                      <a:gd name="T12" fmla="*/ 451 w 1049"/>
                      <a:gd name="T13" fmla="*/ 1531 h 1653"/>
                      <a:gd name="T14" fmla="*/ 451 w 1049"/>
                      <a:gd name="T15" fmla="*/ 1533 h 1653"/>
                      <a:gd name="T16" fmla="*/ 347 w 1049"/>
                      <a:gd name="T17" fmla="*/ 1652 h 1653"/>
                      <a:gd name="T18" fmla="*/ 341 w 1049"/>
                      <a:gd name="T19" fmla="*/ 1652 h 1653"/>
                      <a:gd name="T20" fmla="*/ 226 w 1049"/>
                      <a:gd name="T21" fmla="*/ 1548 h 1653"/>
                      <a:gd name="T22" fmla="*/ 254 w 1049"/>
                      <a:gd name="T23" fmla="*/ 1153 h 1653"/>
                      <a:gd name="T24" fmla="*/ 299 w 1049"/>
                      <a:gd name="T25" fmla="*/ 806 h 1653"/>
                      <a:gd name="T26" fmla="*/ 299 w 1049"/>
                      <a:gd name="T27" fmla="*/ 789 h 1653"/>
                      <a:gd name="T28" fmla="*/ 296 w 1049"/>
                      <a:gd name="T29" fmla="*/ 625 h 1653"/>
                      <a:gd name="T30" fmla="*/ 217 w 1049"/>
                      <a:gd name="T31" fmla="*/ 735 h 1653"/>
                      <a:gd name="T32" fmla="*/ 127 w 1049"/>
                      <a:gd name="T33" fmla="*/ 783 h 1653"/>
                      <a:gd name="T34" fmla="*/ 56 w 1049"/>
                      <a:gd name="T35" fmla="*/ 760 h 1653"/>
                      <a:gd name="T36" fmla="*/ 36 w 1049"/>
                      <a:gd name="T37" fmla="*/ 600 h 1653"/>
                      <a:gd name="T38" fmla="*/ 192 w 1049"/>
                      <a:gd name="T39" fmla="*/ 383 h 1653"/>
                      <a:gd name="T40" fmla="*/ 321 w 1049"/>
                      <a:gd name="T41" fmla="*/ 107 h 1653"/>
                      <a:gd name="T42" fmla="*/ 338 w 1049"/>
                      <a:gd name="T43" fmla="*/ 81 h 1653"/>
                      <a:gd name="T44" fmla="*/ 509 w 1049"/>
                      <a:gd name="T45" fmla="*/ 0 h 1653"/>
                      <a:gd name="T46" fmla="*/ 645 w 1049"/>
                      <a:gd name="T47" fmla="*/ 45 h 1653"/>
                      <a:gd name="T48" fmla="*/ 651 w 1049"/>
                      <a:gd name="T49" fmla="*/ 50 h 1653"/>
                      <a:gd name="T50" fmla="*/ 656 w 1049"/>
                      <a:gd name="T51" fmla="*/ 53 h 1653"/>
                      <a:gd name="T52" fmla="*/ 665 w 1049"/>
                      <a:gd name="T53" fmla="*/ 62 h 1653"/>
                      <a:gd name="T54" fmla="*/ 667 w 1049"/>
                      <a:gd name="T55" fmla="*/ 65 h 1653"/>
                      <a:gd name="T56" fmla="*/ 673 w 1049"/>
                      <a:gd name="T57" fmla="*/ 70 h 1653"/>
                      <a:gd name="T58" fmla="*/ 865 w 1049"/>
                      <a:gd name="T59" fmla="*/ 270 h 1653"/>
                      <a:gd name="T60" fmla="*/ 919 w 1049"/>
                      <a:gd name="T61" fmla="*/ 352 h 1653"/>
                      <a:gd name="T62" fmla="*/ 1026 w 1049"/>
                      <a:gd name="T63" fmla="*/ 597 h 1653"/>
                      <a:gd name="T64" fmla="*/ 961 w 1049"/>
                      <a:gd name="T65" fmla="*/ 743 h 1653"/>
                      <a:gd name="T66" fmla="*/ 921 w 1049"/>
                      <a:gd name="T67" fmla="*/ 752 h 1653"/>
                      <a:gd name="T68" fmla="*/ 817 w 1049"/>
                      <a:gd name="T69" fmla="*/ 679 h 1653"/>
                      <a:gd name="T70" fmla="*/ 746 w 1049"/>
                      <a:gd name="T71" fmla="*/ 524 h 1653"/>
                      <a:gd name="T72" fmla="*/ 746 w 1049"/>
                      <a:gd name="T73" fmla="*/ 564 h 1653"/>
                      <a:gd name="T74" fmla="*/ 634 w 1049"/>
                      <a:gd name="T75" fmla="*/ 820 h 1653"/>
                      <a:gd name="T76" fmla="*/ 597 w 1049"/>
                      <a:gd name="T77" fmla="*/ 854 h 1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49" h="1653">
                        <a:moveTo>
                          <a:pt x="597" y="854"/>
                        </a:moveTo>
                        <a:cubicBezTo>
                          <a:pt x="572" y="873"/>
                          <a:pt x="521" y="913"/>
                          <a:pt x="512" y="980"/>
                        </a:cubicBezTo>
                        <a:lnTo>
                          <a:pt x="482" y="1178"/>
                        </a:lnTo>
                        <a:lnTo>
                          <a:pt x="482" y="1181"/>
                        </a:lnTo>
                        <a:lnTo>
                          <a:pt x="482" y="1184"/>
                        </a:lnTo>
                        <a:lnTo>
                          <a:pt x="451" y="1528"/>
                        </a:lnTo>
                        <a:lnTo>
                          <a:pt x="451" y="1531"/>
                        </a:lnTo>
                        <a:lnTo>
                          <a:pt x="451" y="1533"/>
                        </a:lnTo>
                        <a:cubicBezTo>
                          <a:pt x="454" y="1593"/>
                          <a:pt x="406" y="1646"/>
                          <a:pt x="347" y="1652"/>
                        </a:cubicBezTo>
                        <a:cubicBezTo>
                          <a:pt x="347" y="1652"/>
                          <a:pt x="344" y="1652"/>
                          <a:pt x="341" y="1652"/>
                        </a:cubicBezTo>
                        <a:cubicBezTo>
                          <a:pt x="282" y="1652"/>
                          <a:pt x="231" y="1607"/>
                          <a:pt x="226" y="1548"/>
                        </a:cubicBezTo>
                        <a:lnTo>
                          <a:pt x="254" y="1153"/>
                        </a:lnTo>
                        <a:lnTo>
                          <a:pt x="299" y="806"/>
                        </a:lnTo>
                        <a:cubicBezTo>
                          <a:pt x="299" y="800"/>
                          <a:pt x="299" y="794"/>
                          <a:pt x="299" y="789"/>
                        </a:cubicBezTo>
                        <a:lnTo>
                          <a:pt x="296" y="625"/>
                        </a:lnTo>
                        <a:lnTo>
                          <a:pt x="217" y="735"/>
                        </a:lnTo>
                        <a:cubicBezTo>
                          <a:pt x="194" y="766"/>
                          <a:pt x="161" y="783"/>
                          <a:pt x="127" y="783"/>
                        </a:cubicBezTo>
                        <a:cubicBezTo>
                          <a:pt x="101" y="783"/>
                          <a:pt x="76" y="777"/>
                          <a:pt x="56" y="760"/>
                        </a:cubicBezTo>
                        <a:cubicBezTo>
                          <a:pt x="8" y="724"/>
                          <a:pt x="0" y="650"/>
                          <a:pt x="36" y="600"/>
                        </a:cubicBezTo>
                        <a:lnTo>
                          <a:pt x="192" y="383"/>
                        </a:lnTo>
                        <a:cubicBezTo>
                          <a:pt x="192" y="383"/>
                          <a:pt x="285" y="175"/>
                          <a:pt x="321" y="107"/>
                        </a:cubicBezTo>
                        <a:cubicBezTo>
                          <a:pt x="327" y="98"/>
                          <a:pt x="333" y="87"/>
                          <a:pt x="338" y="81"/>
                        </a:cubicBezTo>
                        <a:cubicBezTo>
                          <a:pt x="375" y="31"/>
                          <a:pt x="440" y="0"/>
                          <a:pt x="509" y="0"/>
                        </a:cubicBezTo>
                        <a:cubicBezTo>
                          <a:pt x="560" y="0"/>
                          <a:pt x="608" y="17"/>
                          <a:pt x="645" y="45"/>
                        </a:cubicBezTo>
                        <a:cubicBezTo>
                          <a:pt x="645" y="48"/>
                          <a:pt x="648" y="48"/>
                          <a:pt x="651" y="50"/>
                        </a:cubicBezTo>
                        <a:cubicBezTo>
                          <a:pt x="653" y="50"/>
                          <a:pt x="653" y="53"/>
                          <a:pt x="656" y="53"/>
                        </a:cubicBezTo>
                        <a:cubicBezTo>
                          <a:pt x="659" y="56"/>
                          <a:pt x="662" y="59"/>
                          <a:pt x="665" y="62"/>
                        </a:cubicBezTo>
                        <a:lnTo>
                          <a:pt x="667" y="65"/>
                        </a:lnTo>
                        <a:cubicBezTo>
                          <a:pt x="670" y="67"/>
                          <a:pt x="670" y="67"/>
                          <a:pt x="673" y="70"/>
                        </a:cubicBezTo>
                        <a:lnTo>
                          <a:pt x="865" y="270"/>
                        </a:lnTo>
                        <a:cubicBezTo>
                          <a:pt x="888" y="296"/>
                          <a:pt x="904" y="321"/>
                          <a:pt x="919" y="352"/>
                        </a:cubicBezTo>
                        <a:lnTo>
                          <a:pt x="1026" y="597"/>
                        </a:lnTo>
                        <a:cubicBezTo>
                          <a:pt x="1048" y="656"/>
                          <a:pt x="1020" y="721"/>
                          <a:pt x="961" y="743"/>
                        </a:cubicBezTo>
                        <a:cubicBezTo>
                          <a:pt x="947" y="749"/>
                          <a:pt x="936" y="752"/>
                          <a:pt x="921" y="752"/>
                        </a:cubicBezTo>
                        <a:cubicBezTo>
                          <a:pt x="876" y="752"/>
                          <a:pt x="834" y="724"/>
                          <a:pt x="817" y="679"/>
                        </a:cubicBezTo>
                        <a:lnTo>
                          <a:pt x="746" y="524"/>
                        </a:lnTo>
                        <a:lnTo>
                          <a:pt x="746" y="564"/>
                        </a:lnTo>
                        <a:cubicBezTo>
                          <a:pt x="746" y="650"/>
                          <a:pt x="704" y="758"/>
                          <a:pt x="634" y="820"/>
                        </a:cubicBezTo>
                        <a:cubicBezTo>
                          <a:pt x="625" y="828"/>
                          <a:pt x="605" y="845"/>
                          <a:pt x="597" y="854"/>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151"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grpSp>
          </p:grpSp>
          <p:sp>
            <p:nvSpPr>
              <p:cNvPr id="85" name="テキスト ボックス 84">
                <a:extLst>
                  <a:ext uri="{FF2B5EF4-FFF2-40B4-BE49-F238E27FC236}">
                    <a16:creationId xmlns:a16="http://schemas.microsoft.com/office/drawing/2014/main" id="{DBA063F9-52BE-4604-B2C9-8312F06879CD}"/>
                  </a:ext>
                </a:extLst>
              </p:cNvPr>
              <p:cNvSpPr txBox="1"/>
              <p:nvPr/>
            </p:nvSpPr>
            <p:spPr>
              <a:xfrm>
                <a:off x="4889196" y="3481530"/>
                <a:ext cx="335064" cy="1077218"/>
              </a:xfrm>
              <a:prstGeom prst="rect">
                <a:avLst/>
              </a:prstGeom>
              <a:noFill/>
            </p:spPr>
            <p:txBody>
              <a:bodyPr wrap="square" rtlCol="0">
                <a:spAutoFit/>
              </a:bodyPr>
              <a:lstStyle/>
              <a:p>
                <a:r>
                  <a:rPr kumimoji="1" lang="ja-JP" altLang="en-US" sz="1600" b="1" dirty="0"/>
                  <a:t>・・・</a:t>
                </a:r>
                <a:endParaRPr kumimoji="1" lang="en-US" altLang="ja-JP" sz="1600" b="1" dirty="0"/>
              </a:p>
              <a:p>
                <a:r>
                  <a:rPr lang="ja-JP" altLang="en-US" sz="1600" b="1" dirty="0"/>
                  <a:t>・</a:t>
                </a:r>
                <a:endParaRPr kumimoji="1" lang="ja-JP" altLang="en-US" sz="1600" b="1" dirty="0"/>
              </a:p>
            </p:txBody>
          </p:sp>
          <p:grpSp>
            <p:nvGrpSpPr>
              <p:cNvPr id="86" name="グループ化 85">
                <a:extLst>
                  <a:ext uri="{FF2B5EF4-FFF2-40B4-BE49-F238E27FC236}">
                    <a16:creationId xmlns:a16="http://schemas.microsoft.com/office/drawing/2014/main" id="{C586D6E8-59AB-C750-C804-1FEFE521F3A5}"/>
                  </a:ext>
                </a:extLst>
              </p:cNvPr>
              <p:cNvGrpSpPr/>
              <p:nvPr/>
            </p:nvGrpSpPr>
            <p:grpSpPr>
              <a:xfrm>
                <a:off x="4633397" y="4809035"/>
                <a:ext cx="1053127" cy="352382"/>
                <a:chOff x="1876883" y="3732437"/>
                <a:chExt cx="1053127" cy="352382"/>
              </a:xfrm>
              <a:solidFill>
                <a:schemeClr val="accent6">
                  <a:lumMod val="50000"/>
                </a:schemeClr>
              </a:solidFill>
            </p:grpSpPr>
            <p:grpSp>
              <p:nvGrpSpPr>
                <p:cNvPr id="116" name="Group 21">
                  <a:extLst>
                    <a:ext uri="{FF2B5EF4-FFF2-40B4-BE49-F238E27FC236}">
                      <a16:creationId xmlns:a16="http://schemas.microsoft.com/office/drawing/2014/main" id="{7B4D2591-6ADE-3ADD-592D-95682F906C65}"/>
                    </a:ext>
                  </a:extLst>
                </p:cNvPr>
                <p:cNvGrpSpPr>
                  <a:grpSpLocks/>
                </p:cNvGrpSpPr>
                <p:nvPr/>
              </p:nvGrpSpPr>
              <p:grpSpPr bwMode="auto">
                <a:xfrm>
                  <a:off x="1876883" y="3732437"/>
                  <a:ext cx="168215" cy="352382"/>
                  <a:chOff x="4473" y="343"/>
                  <a:chExt cx="232" cy="486"/>
                </a:xfrm>
                <a:grpFill/>
              </p:grpSpPr>
              <p:sp>
                <p:nvSpPr>
                  <p:cNvPr id="133" name="Freeform 22">
                    <a:extLst>
                      <a:ext uri="{FF2B5EF4-FFF2-40B4-BE49-F238E27FC236}">
                        <a16:creationId xmlns:a16="http://schemas.microsoft.com/office/drawing/2014/main" id="{0A1989E2-92C3-B0FA-1C9F-CB71BCC7BB83}"/>
                      </a:ext>
                    </a:extLst>
                  </p:cNvPr>
                  <p:cNvSpPr>
                    <a:spLocks noChangeArrowheads="1"/>
                  </p:cNvSpPr>
                  <p:nvPr/>
                </p:nvSpPr>
                <p:spPr bwMode="auto">
                  <a:xfrm>
                    <a:off x="4597" y="641"/>
                    <a:ext cx="112" cy="158"/>
                  </a:xfrm>
                  <a:custGeom>
                    <a:avLst/>
                    <a:gdLst>
                      <a:gd name="T0" fmla="*/ 452 w 498"/>
                      <a:gd name="T1" fmla="*/ 488 h 700"/>
                      <a:gd name="T2" fmla="*/ 466 w 498"/>
                      <a:gd name="T3" fmla="*/ 634 h 700"/>
                      <a:gd name="T4" fmla="*/ 291 w 498"/>
                      <a:gd name="T5" fmla="*/ 649 h 700"/>
                      <a:gd name="T6" fmla="*/ 77 w 498"/>
                      <a:gd name="T7" fmla="*/ 420 h 700"/>
                      <a:gd name="T8" fmla="*/ 51 w 498"/>
                      <a:gd name="T9" fmla="*/ 381 h 700"/>
                      <a:gd name="T10" fmla="*/ 0 w 498"/>
                      <a:gd name="T11" fmla="*/ 239 h 700"/>
                      <a:gd name="T12" fmla="*/ 12 w 498"/>
                      <a:gd name="T13" fmla="*/ 166 h 700"/>
                      <a:gd name="T14" fmla="*/ 12 w 498"/>
                      <a:gd name="T15" fmla="*/ 166 h 700"/>
                      <a:gd name="T16" fmla="*/ 12 w 498"/>
                      <a:gd name="T17" fmla="*/ 166 h 700"/>
                      <a:gd name="T18" fmla="*/ 74 w 498"/>
                      <a:gd name="T19" fmla="*/ 79 h 700"/>
                      <a:gd name="T20" fmla="*/ 77 w 498"/>
                      <a:gd name="T21" fmla="*/ 76 h 700"/>
                      <a:gd name="T22" fmla="*/ 116 w 498"/>
                      <a:gd name="T23" fmla="*/ 42 h 700"/>
                      <a:gd name="T24" fmla="*/ 156 w 498"/>
                      <a:gd name="T25" fmla="*/ 0 h 700"/>
                      <a:gd name="T26" fmla="*/ 243 w 498"/>
                      <a:gd name="T27" fmla="*/ 254 h 700"/>
                      <a:gd name="T28" fmla="*/ 268 w 498"/>
                      <a:gd name="T29" fmla="*/ 293 h 700"/>
                      <a:gd name="T30" fmla="*/ 452 w 498"/>
                      <a:gd name="T31" fmla="*/ 488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8" h="700">
                        <a:moveTo>
                          <a:pt x="452" y="488"/>
                        </a:moveTo>
                        <a:cubicBezTo>
                          <a:pt x="489" y="527"/>
                          <a:pt x="497" y="589"/>
                          <a:pt x="466" y="634"/>
                        </a:cubicBezTo>
                        <a:cubicBezTo>
                          <a:pt x="424" y="697"/>
                          <a:pt x="339" y="699"/>
                          <a:pt x="291" y="649"/>
                        </a:cubicBezTo>
                        <a:lnTo>
                          <a:pt x="77" y="420"/>
                        </a:lnTo>
                        <a:cubicBezTo>
                          <a:pt x="65" y="409"/>
                          <a:pt x="57" y="395"/>
                          <a:pt x="51" y="381"/>
                        </a:cubicBezTo>
                        <a:lnTo>
                          <a:pt x="0" y="239"/>
                        </a:lnTo>
                        <a:lnTo>
                          <a:pt x="12" y="166"/>
                        </a:lnTo>
                        <a:lnTo>
                          <a:pt x="12" y="166"/>
                        </a:lnTo>
                        <a:lnTo>
                          <a:pt x="12" y="166"/>
                        </a:lnTo>
                        <a:cubicBezTo>
                          <a:pt x="17" y="124"/>
                          <a:pt x="51" y="98"/>
                          <a:pt x="74" y="79"/>
                        </a:cubicBezTo>
                        <a:lnTo>
                          <a:pt x="77" y="76"/>
                        </a:lnTo>
                        <a:cubicBezTo>
                          <a:pt x="88" y="67"/>
                          <a:pt x="108" y="50"/>
                          <a:pt x="116" y="42"/>
                        </a:cubicBezTo>
                        <a:cubicBezTo>
                          <a:pt x="130" y="31"/>
                          <a:pt x="144" y="14"/>
                          <a:pt x="156" y="0"/>
                        </a:cubicBezTo>
                        <a:lnTo>
                          <a:pt x="243" y="254"/>
                        </a:lnTo>
                        <a:cubicBezTo>
                          <a:pt x="249" y="268"/>
                          <a:pt x="257" y="282"/>
                          <a:pt x="268" y="293"/>
                        </a:cubicBezTo>
                        <a:lnTo>
                          <a:pt x="452" y="488"/>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151"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134" name="Freeform 23">
                    <a:extLst>
                      <a:ext uri="{FF2B5EF4-FFF2-40B4-BE49-F238E27FC236}">
                        <a16:creationId xmlns:a16="http://schemas.microsoft.com/office/drawing/2014/main" id="{B2B916FD-DC72-5CFC-7FC5-8E8BCDA78DE3}"/>
                      </a:ext>
                    </a:extLst>
                  </p:cNvPr>
                  <p:cNvSpPr>
                    <a:spLocks noChangeArrowheads="1"/>
                  </p:cNvSpPr>
                  <p:nvPr/>
                </p:nvSpPr>
                <p:spPr bwMode="auto">
                  <a:xfrm>
                    <a:off x="4535" y="343"/>
                    <a:ext cx="101" cy="102"/>
                  </a:xfrm>
                  <a:custGeom>
                    <a:avLst/>
                    <a:gdLst>
                      <a:gd name="T0" fmla="*/ 450 w 451"/>
                      <a:gd name="T1" fmla="*/ 226 h 452"/>
                      <a:gd name="T2" fmla="*/ 420 w 451"/>
                      <a:gd name="T3" fmla="*/ 338 h 452"/>
                      <a:gd name="T4" fmla="*/ 337 w 451"/>
                      <a:gd name="T5" fmla="*/ 421 h 452"/>
                      <a:gd name="T6" fmla="*/ 224 w 451"/>
                      <a:gd name="T7" fmla="*/ 451 h 452"/>
                      <a:gd name="T8" fmla="*/ 113 w 451"/>
                      <a:gd name="T9" fmla="*/ 421 h 452"/>
                      <a:gd name="T10" fmla="*/ 30 w 451"/>
                      <a:gd name="T11" fmla="*/ 338 h 452"/>
                      <a:gd name="T12" fmla="*/ 0 w 451"/>
                      <a:gd name="T13" fmla="*/ 226 h 452"/>
                      <a:gd name="T14" fmla="*/ 30 w 451"/>
                      <a:gd name="T15" fmla="*/ 113 h 452"/>
                      <a:gd name="T16" fmla="*/ 113 w 451"/>
                      <a:gd name="T17" fmla="*/ 30 h 452"/>
                      <a:gd name="T18" fmla="*/ 224 w 451"/>
                      <a:gd name="T19" fmla="*/ 0 h 452"/>
                      <a:gd name="T20" fmla="*/ 337 w 451"/>
                      <a:gd name="T21" fmla="*/ 30 h 452"/>
                      <a:gd name="T22" fmla="*/ 420 w 451"/>
                      <a:gd name="T23" fmla="*/ 113 h 452"/>
                      <a:gd name="T24" fmla="*/ 450 w 451"/>
                      <a:gd name="T25" fmla="*/ 226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1" h="452">
                        <a:moveTo>
                          <a:pt x="450" y="226"/>
                        </a:moveTo>
                        <a:cubicBezTo>
                          <a:pt x="450" y="267"/>
                          <a:pt x="441" y="302"/>
                          <a:pt x="420" y="338"/>
                        </a:cubicBezTo>
                        <a:cubicBezTo>
                          <a:pt x="399" y="374"/>
                          <a:pt x="373" y="400"/>
                          <a:pt x="337" y="421"/>
                        </a:cubicBezTo>
                        <a:cubicBezTo>
                          <a:pt x="301" y="442"/>
                          <a:pt x="266" y="451"/>
                          <a:pt x="224" y="451"/>
                        </a:cubicBezTo>
                        <a:cubicBezTo>
                          <a:pt x="183" y="451"/>
                          <a:pt x="149" y="442"/>
                          <a:pt x="113" y="421"/>
                        </a:cubicBezTo>
                        <a:cubicBezTo>
                          <a:pt x="77" y="400"/>
                          <a:pt x="51" y="374"/>
                          <a:pt x="30" y="338"/>
                        </a:cubicBezTo>
                        <a:cubicBezTo>
                          <a:pt x="9" y="302"/>
                          <a:pt x="0" y="267"/>
                          <a:pt x="0" y="226"/>
                        </a:cubicBezTo>
                        <a:cubicBezTo>
                          <a:pt x="0" y="184"/>
                          <a:pt x="9" y="149"/>
                          <a:pt x="30" y="113"/>
                        </a:cubicBezTo>
                        <a:cubicBezTo>
                          <a:pt x="51" y="77"/>
                          <a:pt x="77" y="51"/>
                          <a:pt x="113" y="30"/>
                        </a:cubicBezTo>
                        <a:cubicBezTo>
                          <a:pt x="149" y="9"/>
                          <a:pt x="184" y="0"/>
                          <a:pt x="224" y="0"/>
                        </a:cubicBezTo>
                        <a:cubicBezTo>
                          <a:pt x="266" y="0"/>
                          <a:pt x="301" y="9"/>
                          <a:pt x="337" y="30"/>
                        </a:cubicBezTo>
                        <a:cubicBezTo>
                          <a:pt x="373" y="51"/>
                          <a:pt x="399" y="77"/>
                          <a:pt x="420" y="113"/>
                        </a:cubicBezTo>
                        <a:cubicBezTo>
                          <a:pt x="441" y="149"/>
                          <a:pt x="450" y="184"/>
                          <a:pt x="450" y="226"/>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151"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135" name="Freeform 24">
                    <a:extLst>
                      <a:ext uri="{FF2B5EF4-FFF2-40B4-BE49-F238E27FC236}">
                        <a16:creationId xmlns:a16="http://schemas.microsoft.com/office/drawing/2014/main" id="{8CE74CFF-59DB-3EC1-6FA3-132E2154E6CA}"/>
                      </a:ext>
                    </a:extLst>
                  </p:cNvPr>
                  <p:cNvSpPr>
                    <a:spLocks noChangeArrowheads="1"/>
                  </p:cNvSpPr>
                  <p:nvPr/>
                </p:nvSpPr>
                <p:spPr bwMode="auto">
                  <a:xfrm>
                    <a:off x="4470" y="455"/>
                    <a:ext cx="237" cy="374"/>
                  </a:xfrm>
                  <a:custGeom>
                    <a:avLst/>
                    <a:gdLst>
                      <a:gd name="T0" fmla="*/ 597 w 1049"/>
                      <a:gd name="T1" fmla="*/ 854 h 1653"/>
                      <a:gd name="T2" fmla="*/ 512 w 1049"/>
                      <a:gd name="T3" fmla="*/ 980 h 1653"/>
                      <a:gd name="T4" fmla="*/ 482 w 1049"/>
                      <a:gd name="T5" fmla="*/ 1178 h 1653"/>
                      <a:gd name="T6" fmla="*/ 482 w 1049"/>
                      <a:gd name="T7" fmla="*/ 1181 h 1653"/>
                      <a:gd name="T8" fmla="*/ 482 w 1049"/>
                      <a:gd name="T9" fmla="*/ 1184 h 1653"/>
                      <a:gd name="T10" fmla="*/ 451 w 1049"/>
                      <a:gd name="T11" fmla="*/ 1528 h 1653"/>
                      <a:gd name="T12" fmla="*/ 451 w 1049"/>
                      <a:gd name="T13" fmla="*/ 1531 h 1653"/>
                      <a:gd name="T14" fmla="*/ 451 w 1049"/>
                      <a:gd name="T15" fmla="*/ 1533 h 1653"/>
                      <a:gd name="T16" fmla="*/ 347 w 1049"/>
                      <a:gd name="T17" fmla="*/ 1652 h 1653"/>
                      <a:gd name="T18" fmla="*/ 341 w 1049"/>
                      <a:gd name="T19" fmla="*/ 1652 h 1653"/>
                      <a:gd name="T20" fmla="*/ 226 w 1049"/>
                      <a:gd name="T21" fmla="*/ 1548 h 1653"/>
                      <a:gd name="T22" fmla="*/ 254 w 1049"/>
                      <a:gd name="T23" fmla="*/ 1153 h 1653"/>
                      <a:gd name="T24" fmla="*/ 299 w 1049"/>
                      <a:gd name="T25" fmla="*/ 806 h 1653"/>
                      <a:gd name="T26" fmla="*/ 299 w 1049"/>
                      <a:gd name="T27" fmla="*/ 789 h 1653"/>
                      <a:gd name="T28" fmla="*/ 296 w 1049"/>
                      <a:gd name="T29" fmla="*/ 625 h 1653"/>
                      <a:gd name="T30" fmla="*/ 217 w 1049"/>
                      <a:gd name="T31" fmla="*/ 735 h 1653"/>
                      <a:gd name="T32" fmla="*/ 127 w 1049"/>
                      <a:gd name="T33" fmla="*/ 783 h 1653"/>
                      <a:gd name="T34" fmla="*/ 56 w 1049"/>
                      <a:gd name="T35" fmla="*/ 760 h 1653"/>
                      <a:gd name="T36" fmla="*/ 36 w 1049"/>
                      <a:gd name="T37" fmla="*/ 600 h 1653"/>
                      <a:gd name="T38" fmla="*/ 192 w 1049"/>
                      <a:gd name="T39" fmla="*/ 383 h 1653"/>
                      <a:gd name="T40" fmla="*/ 321 w 1049"/>
                      <a:gd name="T41" fmla="*/ 107 h 1653"/>
                      <a:gd name="T42" fmla="*/ 338 w 1049"/>
                      <a:gd name="T43" fmla="*/ 81 h 1653"/>
                      <a:gd name="T44" fmla="*/ 509 w 1049"/>
                      <a:gd name="T45" fmla="*/ 0 h 1653"/>
                      <a:gd name="T46" fmla="*/ 645 w 1049"/>
                      <a:gd name="T47" fmla="*/ 45 h 1653"/>
                      <a:gd name="T48" fmla="*/ 651 w 1049"/>
                      <a:gd name="T49" fmla="*/ 50 h 1653"/>
                      <a:gd name="T50" fmla="*/ 656 w 1049"/>
                      <a:gd name="T51" fmla="*/ 53 h 1653"/>
                      <a:gd name="T52" fmla="*/ 665 w 1049"/>
                      <a:gd name="T53" fmla="*/ 62 h 1653"/>
                      <a:gd name="T54" fmla="*/ 667 w 1049"/>
                      <a:gd name="T55" fmla="*/ 65 h 1653"/>
                      <a:gd name="T56" fmla="*/ 673 w 1049"/>
                      <a:gd name="T57" fmla="*/ 70 h 1653"/>
                      <a:gd name="T58" fmla="*/ 865 w 1049"/>
                      <a:gd name="T59" fmla="*/ 270 h 1653"/>
                      <a:gd name="T60" fmla="*/ 919 w 1049"/>
                      <a:gd name="T61" fmla="*/ 352 h 1653"/>
                      <a:gd name="T62" fmla="*/ 1026 w 1049"/>
                      <a:gd name="T63" fmla="*/ 597 h 1653"/>
                      <a:gd name="T64" fmla="*/ 961 w 1049"/>
                      <a:gd name="T65" fmla="*/ 743 h 1653"/>
                      <a:gd name="T66" fmla="*/ 921 w 1049"/>
                      <a:gd name="T67" fmla="*/ 752 h 1653"/>
                      <a:gd name="T68" fmla="*/ 817 w 1049"/>
                      <a:gd name="T69" fmla="*/ 679 h 1653"/>
                      <a:gd name="T70" fmla="*/ 746 w 1049"/>
                      <a:gd name="T71" fmla="*/ 524 h 1653"/>
                      <a:gd name="T72" fmla="*/ 746 w 1049"/>
                      <a:gd name="T73" fmla="*/ 564 h 1653"/>
                      <a:gd name="T74" fmla="*/ 634 w 1049"/>
                      <a:gd name="T75" fmla="*/ 820 h 1653"/>
                      <a:gd name="T76" fmla="*/ 597 w 1049"/>
                      <a:gd name="T77" fmla="*/ 854 h 1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49" h="1653">
                        <a:moveTo>
                          <a:pt x="597" y="854"/>
                        </a:moveTo>
                        <a:cubicBezTo>
                          <a:pt x="572" y="873"/>
                          <a:pt x="521" y="913"/>
                          <a:pt x="512" y="980"/>
                        </a:cubicBezTo>
                        <a:lnTo>
                          <a:pt x="482" y="1178"/>
                        </a:lnTo>
                        <a:lnTo>
                          <a:pt x="482" y="1181"/>
                        </a:lnTo>
                        <a:lnTo>
                          <a:pt x="482" y="1184"/>
                        </a:lnTo>
                        <a:lnTo>
                          <a:pt x="451" y="1528"/>
                        </a:lnTo>
                        <a:lnTo>
                          <a:pt x="451" y="1531"/>
                        </a:lnTo>
                        <a:lnTo>
                          <a:pt x="451" y="1533"/>
                        </a:lnTo>
                        <a:cubicBezTo>
                          <a:pt x="454" y="1593"/>
                          <a:pt x="406" y="1646"/>
                          <a:pt x="347" y="1652"/>
                        </a:cubicBezTo>
                        <a:cubicBezTo>
                          <a:pt x="347" y="1652"/>
                          <a:pt x="344" y="1652"/>
                          <a:pt x="341" y="1652"/>
                        </a:cubicBezTo>
                        <a:cubicBezTo>
                          <a:pt x="282" y="1652"/>
                          <a:pt x="231" y="1607"/>
                          <a:pt x="226" y="1548"/>
                        </a:cubicBezTo>
                        <a:lnTo>
                          <a:pt x="254" y="1153"/>
                        </a:lnTo>
                        <a:lnTo>
                          <a:pt x="299" y="806"/>
                        </a:lnTo>
                        <a:cubicBezTo>
                          <a:pt x="299" y="800"/>
                          <a:pt x="299" y="794"/>
                          <a:pt x="299" y="789"/>
                        </a:cubicBezTo>
                        <a:lnTo>
                          <a:pt x="296" y="625"/>
                        </a:lnTo>
                        <a:lnTo>
                          <a:pt x="217" y="735"/>
                        </a:lnTo>
                        <a:cubicBezTo>
                          <a:pt x="194" y="766"/>
                          <a:pt x="161" y="783"/>
                          <a:pt x="127" y="783"/>
                        </a:cubicBezTo>
                        <a:cubicBezTo>
                          <a:pt x="101" y="783"/>
                          <a:pt x="76" y="777"/>
                          <a:pt x="56" y="760"/>
                        </a:cubicBezTo>
                        <a:cubicBezTo>
                          <a:pt x="8" y="724"/>
                          <a:pt x="0" y="650"/>
                          <a:pt x="36" y="600"/>
                        </a:cubicBezTo>
                        <a:lnTo>
                          <a:pt x="192" y="383"/>
                        </a:lnTo>
                        <a:cubicBezTo>
                          <a:pt x="192" y="383"/>
                          <a:pt x="285" y="175"/>
                          <a:pt x="321" y="107"/>
                        </a:cubicBezTo>
                        <a:cubicBezTo>
                          <a:pt x="327" y="98"/>
                          <a:pt x="333" y="87"/>
                          <a:pt x="338" y="81"/>
                        </a:cubicBezTo>
                        <a:cubicBezTo>
                          <a:pt x="375" y="31"/>
                          <a:pt x="440" y="0"/>
                          <a:pt x="509" y="0"/>
                        </a:cubicBezTo>
                        <a:cubicBezTo>
                          <a:pt x="560" y="0"/>
                          <a:pt x="608" y="17"/>
                          <a:pt x="645" y="45"/>
                        </a:cubicBezTo>
                        <a:cubicBezTo>
                          <a:pt x="645" y="48"/>
                          <a:pt x="648" y="48"/>
                          <a:pt x="651" y="50"/>
                        </a:cubicBezTo>
                        <a:cubicBezTo>
                          <a:pt x="653" y="50"/>
                          <a:pt x="653" y="53"/>
                          <a:pt x="656" y="53"/>
                        </a:cubicBezTo>
                        <a:cubicBezTo>
                          <a:pt x="659" y="56"/>
                          <a:pt x="662" y="59"/>
                          <a:pt x="665" y="62"/>
                        </a:cubicBezTo>
                        <a:lnTo>
                          <a:pt x="667" y="65"/>
                        </a:lnTo>
                        <a:cubicBezTo>
                          <a:pt x="670" y="67"/>
                          <a:pt x="670" y="67"/>
                          <a:pt x="673" y="70"/>
                        </a:cubicBezTo>
                        <a:lnTo>
                          <a:pt x="865" y="270"/>
                        </a:lnTo>
                        <a:cubicBezTo>
                          <a:pt x="888" y="296"/>
                          <a:pt x="904" y="321"/>
                          <a:pt x="919" y="352"/>
                        </a:cubicBezTo>
                        <a:lnTo>
                          <a:pt x="1026" y="597"/>
                        </a:lnTo>
                        <a:cubicBezTo>
                          <a:pt x="1048" y="656"/>
                          <a:pt x="1020" y="721"/>
                          <a:pt x="961" y="743"/>
                        </a:cubicBezTo>
                        <a:cubicBezTo>
                          <a:pt x="947" y="749"/>
                          <a:pt x="936" y="752"/>
                          <a:pt x="921" y="752"/>
                        </a:cubicBezTo>
                        <a:cubicBezTo>
                          <a:pt x="876" y="752"/>
                          <a:pt x="834" y="724"/>
                          <a:pt x="817" y="679"/>
                        </a:cubicBezTo>
                        <a:lnTo>
                          <a:pt x="746" y="524"/>
                        </a:lnTo>
                        <a:lnTo>
                          <a:pt x="746" y="564"/>
                        </a:lnTo>
                        <a:cubicBezTo>
                          <a:pt x="746" y="650"/>
                          <a:pt x="704" y="758"/>
                          <a:pt x="634" y="820"/>
                        </a:cubicBezTo>
                        <a:cubicBezTo>
                          <a:pt x="625" y="828"/>
                          <a:pt x="605" y="845"/>
                          <a:pt x="597" y="854"/>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151"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grpSp>
            <p:grpSp>
              <p:nvGrpSpPr>
                <p:cNvPr id="117" name="Group 21">
                  <a:extLst>
                    <a:ext uri="{FF2B5EF4-FFF2-40B4-BE49-F238E27FC236}">
                      <a16:creationId xmlns:a16="http://schemas.microsoft.com/office/drawing/2014/main" id="{E8118994-0CFE-3850-ABCD-F83D870FA967}"/>
                    </a:ext>
                  </a:extLst>
                </p:cNvPr>
                <p:cNvGrpSpPr>
                  <a:grpSpLocks/>
                </p:cNvGrpSpPr>
                <p:nvPr/>
              </p:nvGrpSpPr>
              <p:grpSpPr bwMode="auto">
                <a:xfrm>
                  <a:off x="2098111" y="3732437"/>
                  <a:ext cx="168215" cy="352382"/>
                  <a:chOff x="4473" y="343"/>
                  <a:chExt cx="232" cy="486"/>
                </a:xfrm>
                <a:grpFill/>
              </p:grpSpPr>
              <p:sp>
                <p:nvSpPr>
                  <p:cNvPr id="130" name="Freeform 22">
                    <a:extLst>
                      <a:ext uri="{FF2B5EF4-FFF2-40B4-BE49-F238E27FC236}">
                        <a16:creationId xmlns:a16="http://schemas.microsoft.com/office/drawing/2014/main" id="{5CAE3014-D356-C780-4C24-1D322AC76856}"/>
                      </a:ext>
                    </a:extLst>
                  </p:cNvPr>
                  <p:cNvSpPr>
                    <a:spLocks noChangeArrowheads="1"/>
                  </p:cNvSpPr>
                  <p:nvPr/>
                </p:nvSpPr>
                <p:spPr bwMode="auto">
                  <a:xfrm>
                    <a:off x="4597" y="641"/>
                    <a:ext cx="112" cy="158"/>
                  </a:xfrm>
                  <a:custGeom>
                    <a:avLst/>
                    <a:gdLst>
                      <a:gd name="T0" fmla="*/ 452 w 498"/>
                      <a:gd name="T1" fmla="*/ 488 h 700"/>
                      <a:gd name="T2" fmla="*/ 466 w 498"/>
                      <a:gd name="T3" fmla="*/ 634 h 700"/>
                      <a:gd name="T4" fmla="*/ 291 w 498"/>
                      <a:gd name="T5" fmla="*/ 649 h 700"/>
                      <a:gd name="T6" fmla="*/ 77 w 498"/>
                      <a:gd name="T7" fmla="*/ 420 h 700"/>
                      <a:gd name="T8" fmla="*/ 51 w 498"/>
                      <a:gd name="T9" fmla="*/ 381 h 700"/>
                      <a:gd name="T10" fmla="*/ 0 w 498"/>
                      <a:gd name="T11" fmla="*/ 239 h 700"/>
                      <a:gd name="T12" fmla="*/ 12 w 498"/>
                      <a:gd name="T13" fmla="*/ 166 h 700"/>
                      <a:gd name="T14" fmla="*/ 12 w 498"/>
                      <a:gd name="T15" fmla="*/ 166 h 700"/>
                      <a:gd name="T16" fmla="*/ 12 w 498"/>
                      <a:gd name="T17" fmla="*/ 166 h 700"/>
                      <a:gd name="T18" fmla="*/ 74 w 498"/>
                      <a:gd name="T19" fmla="*/ 79 h 700"/>
                      <a:gd name="T20" fmla="*/ 77 w 498"/>
                      <a:gd name="T21" fmla="*/ 76 h 700"/>
                      <a:gd name="T22" fmla="*/ 116 w 498"/>
                      <a:gd name="T23" fmla="*/ 42 h 700"/>
                      <a:gd name="T24" fmla="*/ 156 w 498"/>
                      <a:gd name="T25" fmla="*/ 0 h 700"/>
                      <a:gd name="T26" fmla="*/ 243 w 498"/>
                      <a:gd name="T27" fmla="*/ 254 h 700"/>
                      <a:gd name="T28" fmla="*/ 268 w 498"/>
                      <a:gd name="T29" fmla="*/ 293 h 700"/>
                      <a:gd name="T30" fmla="*/ 452 w 498"/>
                      <a:gd name="T31" fmla="*/ 488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8" h="700">
                        <a:moveTo>
                          <a:pt x="452" y="488"/>
                        </a:moveTo>
                        <a:cubicBezTo>
                          <a:pt x="489" y="527"/>
                          <a:pt x="497" y="589"/>
                          <a:pt x="466" y="634"/>
                        </a:cubicBezTo>
                        <a:cubicBezTo>
                          <a:pt x="424" y="697"/>
                          <a:pt x="339" y="699"/>
                          <a:pt x="291" y="649"/>
                        </a:cubicBezTo>
                        <a:lnTo>
                          <a:pt x="77" y="420"/>
                        </a:lnTo>
                        <a:cubicBezTo>
                          <a:pt x="65" y="409"/>
                          <a:pt x="57" y="395"/>
                          <a:pt x="51" y="381"/>
                        </a:cubicBezTo>
                        <a:lnTo>
                          <a:pt x="0" y="239"/>
                        </a:lnTo>
                        <a:lnTo>
                          <a:pt x="12" y="166"/>
                        </a:lnTo>
                        <a:lnTo>
                          <a:pt x="12" y="166"/>
                        </a:lnTo>
                        <a:lnTo>
                          <a:pt x="12" y="166"/>
                        </a:lnTo>
                        <a:cubicBezTo>
                          <a:pt x="17" y="124"/>
                          <a:pt x="51" y="98"/>
                          <a:pt x="74" y="79"/>
                        </a:cubicBezTo>
                        <a:lnTo>
                          <a:pt x="77" y="76"/>
                        </a:lnTo>
                        <a:cubicBezTo>
                          <a:pt x="88" y="67"/>
                          <a:pt x="108" y="50"/>
                          <a:pt x="116" y="42"/>
                        </a:cubicBezTo>
                        <a:cubicBezTo>
                          <a:pt x="130" y="31"/>
                          <a:pt x="144" y="14"/>
                          <a:pt x="156" y="0"/>
                        </a:cubicBezTo>
                        <a:lnTo>
                          <a:pt x="243" y="254"/>
                        </a:lnTo>
                        <a:cubicBezTo>
                          <a:pt x="249" y="268"/>
                          <a:pt x="257" y="282"/>
                          <a:pt x="268" y="293"/>
                        </a:cubicBezTo>
                        <a:lnTo>
                          <a:pt x="452" y="488"/>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151"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131" name="Freeform 23">
                    <a:extLst>
                      <a:ext uri="{FF2B5EF4-FFF2-40B4-BE49-F238E27FC236}">
                        <a16:creationId xmlns:a16="http://schemas.microsoft.com/office/drawing/2014/main" id="{1F149AB0-68A4-B708-598C-115FE41294D7}"/>
                      </a:ext>
                    </a:extLst>
                  </p:cNvPr>
                  <p:cNvSpPr>
                    <a:spLocks noChangeArrowheads="1"/>
                  </p:cNvSpPr>
                  <p:nvPr/>
                </p:nvSpPr>
                <p:spPr bwMode="auto">
                  <a:xfrm>
                    <a:off x="4535" y="343"/>
                    <a:ext cx="101" cy="102"/>
                  </a:xfrm>
                  <a:custGeom>
                    <a:avLst/>
                    <a:gdLst>
                      <a:gd name="T0" fmla="*/ 450 w 451"/>
                      <a:gd name="T1" fmla="*/ 226 h 452"/>
                      <a:gd name="T2" fmla="*/ 420 w 451"/>
                      <a:gd name="T3" fmla="*/ 338 h 452"/>
                      <a:gd name="T4" fmla="*/ 337 w 451"/>
                      <a:gd name="T5" fmla="*/ 421 h 452"/>
                      <a:gd name="T6" fmla="*/ 224 w 451"/>
                      <a:gd name="T7" fmla="*/ 451 h 452"/>
                      <a:gd name="T8" fmla="*/ 113 w 451"/>
                      <a:gd name="T9" fmla="*/ 421 h 452"/>
                      <a:gd name="T10" fmla="*/ 30 w 451"/>
                      <a:gd name="T11" fmla="*/ 338 h 452"/>
                      <a:gd name="T12" fmla="*/ 0 w 451"/>
                      <a:gd name="T13" fmla="*/ 226 h 452"/>
                      <a:gd name="T14" fmla="*/ 30 w 451"/>
                      <a:gd name="T15" fmla="*/ 113 h 452"/>
                      <a:gd name="T16" fmla="*/ 113 w 451"/>
                      <a:gd name="T17" fmla="*/ 30 h 452"/>
                      <a:gd name="T18" fmla="*/ 224 w 451"/>
                      <a:gd name="T19" fmla="*/ 0 h 452"/>
                      <a:gd name="T20" fmla="*/ 337 w 451"/>
                      <a:gd name="T21" fmla="*/ 30 h 452"/>
                      <a:gd name="T22" fmla="*/ 420 w 451"/>
                      <a:gd name="T23" fmla="*/ 113 h 452"/>
                      <a:gd name="T24" fmla="*/ 450 w 451"/>
                      <a:gd name="T25" fmla="*/ 226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1" h="452">
                        <a:moveTo>
                          <a:pt x="450" y="226"/>
                        </a:moveTo>
                        <a:cubicBezTo>
                          <a:pt x="450" y="267"/>
                          <a:pt x="441" y="302"/>
                          <a:pt x="420" y="338"/>
                        </a:cubicBezTo>
                        <a:cubicBezTo>
                          <a:pt x="399" y="374"/>
                          <a:pt x="373" y="400"/>
                          <a:pt x="337" y="421"/>
                        </a:cubicBezTo>
                        <a:cubicBezTo>
                          <a:pt x="301" y="442"/>
                          <a:pt x="266" y="451"/>
                          <a:pt x="224" y="451"/>
                        </a:cubicBezTo>
                        <a:cubicBezTo>
                          <a:pt x="183" y="451"/>
                          <a:pt x="149" y="442"/>
                          <a:pt x="113" y="421"/>
                        </a:cubicBezTo>
                        <a:cubicBezTo>
                          <a:pt x="77" y="400"/>
                          <a:pt x="51" y="374"/>
                          <a:pt x="30" y="338"/>
                        </a:cubicBezTo>
                        <a:cubicBezTo>
                          <a:pt x="9" y="302"/>
                          <a:pt x="0" y="267"/>
                          <a:pt x="0" y="226"/>
                        </a:cubicBezTo>
                        <a:cubicBezTo>
                          <a:pt x="0" y="184"/>
                          <a:pt x="9" y="149"/>
                          <a:pt x="30" y="113"/>
                        </a:cubicBezTo>
                        <a:cubicBezTo>
                          <a:pt x="51" y="77"/>
                          <a:pt x="77" y="51"/>
                          <a:pt x="113" y="30"/>
                        </a:cubicBezTo>
                        <a:cubicBezTo>
                          <a:pt x="149" y="9"/>
                          <a:pt x="184" y="0"/>
                          <a:pt x="224" y="0"/>
                        </a:cubicBezTo>
                        <a:cubicBezTo>
                          <a:pt x="266" y="0"/>
                          <a:pt x="301" y="9"/>
                          <a:pt x="337" y="30"/>
                        </a:cubicBezTo>
                        <a:cubicBezTo>
                          <a:pt x="373" y="51"/>
                          <a:pt x="399" y="77"/>
                          <a:pt x="420" y="113"/>
                        </a:cubicBezTo>
                        <a:cubicBezTo>
                          <a:pt x="441" y="149"/>
                          <a:pt x="450" y="184"/>
                          <a:pt x="450" y="226"/>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151"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132" name="Freeform 24">
                    <a:extLst>
                      <a:ext uri="{FF2B5EF4-FFF2-40B4-BE49-F238E27FC236}">
                        <a16:creationId xmlns:a16="http://schemas.microsoft.com/office/drawing/2014/main" id="{378AD1B1-8D83-D398-B8F1-84613055DA15}"/>
                      </a:ext>
                    </a:extLst>
                  </p:cNvPr>
                  <p:cNvSpPr>
                    <a:spLocks noChangeArrowheads="1"/>
                  </p:cNvSpPr>
                  <p:nvPr/>
                </p:nvSpPr>
                <p:spPr bwMode="auto">
                  <a:xfrm>
                    <a:off x="4470" y="455"/>
                    <a:ext cx="237" cy="374"/>
                  </a:xfrm>
                  <a:custGeom>
                    <a:avLst/>
                    <a:gdLst>
                      <a:gd name="T0" fmla="*/ 597 w 1049"/>
                      <a:gd name="T1" fmla="*/ 854 h 1653"/>
                      <a:gd name="T2" fmla="*/ 512 w 1049"/>
                      <a:gd name="T3" fmla="*/ 980 h 1653"/>
                      <a:gd name="T4" fmla="*/ 482 w 1049"/>
                      <a:gd name="T5" fmla="*/ 1178 h 1653"/>
                      <a:gd name="T6" fmla="*/ 482 w 1049"/>
                      <a:gd name="T7" fmla="*/ 1181 h 1653"/>
                      <a:gd name="T8" fmla="*/ 482 w 1049"/>
                      <a:gd name="T9" fmla="*/ 1184 h 1653"/>
                      <a:gd name="T10" fmla="*/ 451 w 1049"/>
                      <a:gd name="T11" fmla="*/ 1528 h 1653"/>
                      <a:gd name="T12" fmla="*/ 451 w 1049"/>
                      <a:gd name="T13" fmla="*/ 1531 h 1653"/>
                      <a:gd name="T14" fmla="*/ 451 w 1049"/>
                      <a:gd name="T15" fmla="*/ 1533 h 1653"/>
                      <a:gd name="T16" fmla="*/ 347 w 1049"/>
                      <a:gd name="T17" fmla="*/ 1652 h 1653"/>
                      <a:gd name="T18" fmla="*/ 341 w 1049"/>
                      <a:gd name="T19" fmla="*/ 1652 h 1653"/>
                      <a:gd name="T20" fmla="*/ 226 w 1049"/>
                      <a:gd name="T21" fmla="*/ 1548 h 1653"/>
                      <a:gd name="T22" fmla="*/ 254 w 1049"/>
                      <a:gd name="T23" fmla="*/ 1153 h 1653"/>
                      <a:gd name="T24" fmla="*/ 299 w 1049"/>
                      <a:gd name="T25" fmla="*/ 806 h 1653"/>
                      <a:gd name="T26" fmla="*/ 299 w 1049"/>
                      <a:gd name="T27" fmla="*/ 789 h 1653"/>
                      <a:gd name="T28" fmla="*/ 296 w 1049"/>
                      <a:gd name="T29" fmla="*/ 625 h 1653"/>
                      <a:gd name="T30" fmla="*/ 217 w 1049"/>
                      <a:gd name="T31" fmla="*/ 735 h 1653"/>
                      <a:gd name="T32" fmla="*/ 127 w 1049"/>
                      <a:gd name="T33" fmla="*/ 783 h 1653"/>
                      <a:gd name="T34" fmla="*/ 56 w 1049"/>
                      <a:gd name="T35" fmla="*/ 760 h 1653"/>
                      <a:gd name="T36" fmla="*/ 36 w 1049"/>
                      <a:gd name="T37" fmla="*/ 600 h 1653"/>
                      <a:gd name="T38" fmla="*/ 192 w 1049"/>
                      <a:gd name="T39" fmla="*/ 383 h 1653"/>
                      <a:gd name="T40" fmla="*/ 321 w 1049"/>
                      <a:gd name="T41" fmla="*/ 107 h 1653"/>
                      <a:gd name="T42" fmla="*/ 338 w 1049"/>
                      <a:gd name="T43" fmla="*/ 81 h 1653"/>
                      <a:gd name="T44" fmla="*/ 509 w 1049"/>
                      <a:gd name="T45" fmla="*/ 0 h 1653"/>
                      <a:gd name="T46" fmla="*/ 645 w 1049"/>
                      <a:gd name="T47" fmla="*/ 45 h 1653"/>
                      <a:gd name="T48" fmla="*/ 651 w 1049"/>
                      <a:gd name="T49" fmla="*/ 50 h 1653"/>
                      <a:gd name="T50" fmla="*/ 656 w 1049"/>
                      <a:gd name="T51" fmla="*/ 53 h 1653"/>
                      <a:gd name="T52" fmla="*/ 665 w 1049"/>
                      <a:gd name="T53" fmla="*/ 62 h 1653"/>
                      <a:gd name="T54" fmla="*/ 667 w 1049"/>
                      <a:gd name="T55" fmla="*/ 65 h 1653"/>
                      <a:gd name="T56" fmla="*/ 673 w 1049"/>
                      <a:gd name="T57" fmla="*/ 70 h 1653"/>
                      <a:gd name="T58" fmla="*/ 865 w 1049"/>
                      <a:gd name="T59" fmla="*/ 270 h 1653"/>
                      <a:gd name="T60" fmla="*/ 919 w 1049"/>
                      <a:gd name="T61" fmla="*/ 352 h 1653"/>
                      <a:gd name="T62" fmla="*/ 1026 w 1049"/>
                      <a:gd name="T63" fmla="*/ 597 h 1653"/>
                      <a:gd name="T64" fmla="*/ 961 w 1049"/>
                      <a:gd name="T65" fmla="*/ 743 h 1653"/>
                      <a:gd name="T66" fmla="*/ 921 w 1049"/>
                      <a:gd name="T67" fmla="*/ 752 h 1653"/>
                      <a:gd name="T68" fmla="*/ 817 w 1049"/>
                      <a:gd name="T69" fmla="*/ 679 h 1653"/>
                      <a:gd name="T70" fmla="*/ 746 w 1049"/>
                      <a:gd name="T71" fmla="*/ 524 h 1653"/>
                      <a:gd name="T72" fmla="*/ 746 w 1049"/>
                      <a:gd name="T73" fmla="*/ 564 h 1653"/>
                      <a:gd name="T74" fmla="*/ 634 w 1049"/>
                      <a:gd name="T75" fmla="*/ 820 h 1653"/>
                      <a:gd name="T76" fmla="*/ 597 w 1049"/>
                      <a:gd name="T77" fmla="*/ 854 h 1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49" h="1653">
                        <a:moveTo>
                          <a:pt x="597" y="854"/>
                        </a:moveTo>
                        <a:cubicBezTo>
                          <a:pt x="572" y="873"/>
                          <a:pt x="521" y="913"/>
                          <a:pt x="512" y="980"/>
                        </a:cubicBezTo>
                        <a:lnTo>
                          <a:pt x="482" y="1178"/>
                        </a:lnTo>
                        <a:lnTo>
                          <a:pt x="482" y="1181"/>
                        </a:lnTo>
                        <a:lnTo>
                          <a:pt x="482" y="1184"/>
                        </a:lnTo>
                        <a:lnTo>
                          <a:pt x="451" y="1528"/>
                        </a:lnTo>
                        <a:lnTo>
                          <a:pt x="451" y="1531"/>
                        </a:lnTo>
                        <a:lnTo>
                          <a:pt x="451" y="1533"/>
                        </a:lnTo>
                        <a:cubicBezTo>
                          <a:pt x="454" y="1593"/>
                          <a:pt x="406" y="1646"/>
                          <a:pt x="347" y="1652"/>
                        </a:cubicBezTo>
                        <a:cubicBezTo>
                          <a:pt x="347" y="1652"/>
                          <a:pt x="344" y="1652"/>
                          <a:pt x="341" y="1652"/>
                        </a:cubicBezTo>
                        <a:cubicBezTo>
                          <a:pt x="282" y="1652"/>
                          <a:pt x="231" y="1607"/>
                          <a:pt x="226" y="1548"/>
                        </a:cubicBezTo>
                        <a:lnTo>
                          <a:pt x="254" y="1153"/>
                        </a:lnTo>
                        <a:lnTo>
                          <a:pt x="299" y="806"/>
                        </a:lnTo>
                        <a:cubicBezTo>
                          <a:pt x="299" y="800"/>
                          <a:pt x="299" y="794"/>
                          <a:pt x="299" y="789"/>
                        </a:cubicBezTo>
                        <a:lnTo>
                          <a:pt x="296" y="625"/>
                        </a:lnTo>
                        <a:lnTo>
                          <a:pt x="217" y="735"/>
                        </a:lnTo>
                        <a:cubicBezTo>
                          <a:pt x="194" y="766"/>
                          <a:pt x="161" y="783"/>
                          <a:pt x="127" y="783"/>
                        </a:cubicBezTo>
                        <a:cubicBezTo>
                          <a:pt x="101" y="783"/>
                          <a:pt x="76" y="777"/>
                          <a:pt x="56" y="760"/>
                        </a:cubicBezTo>
                        <a:cubicBezTo>
                          <a:pt x="8" y="724"/>
                          <a:pt x="0" y="650"/>
                          <a:pt x="36" y="600"/>
                        </a:cubicBezTo>
                        <a:lnTo>
                          <a:pt x="192" y="383"/>
                        </a:lnTo>
                        <a:cubicBezTo>
                          <a:pt x="192" y="383"/>
                          <a:pt x="285" y="175"/>
                          <a:pt x="321" y="107"/>
                        </a:cubicBezTo>
                        <a:cubicBezTo>
                          <a:pt x="327" y="98"/>
                          <a:pt x="333" y="87"/>
                          <a:pt x="338" y="81"/>
                        </a:cubicBezTo>
                        <a:cubicBezTo>
                          <a:pt x="375" y="31"/>
                          <a:pt x="440" y="0"/>
                          <a:pt x="509" y="0"/>
                        </a:cubicBezTo>
                        <a:cubicBezTo>
                          <a:pt x="560" y="0"/>
                          <a:pt x="608" y="17"/>
                          <a:pt x="645" y="45"/>
                        </a:cubicBezTo>
                        <a:cubicBezTo>
                          <a:pt x="645" y="48"/>
                          <a:pt x="648" y="48"/>
                          <a:pt x="651" y="50"/>
                        </a:cubicBezTo>
                        <a:cubicBezTo>
                          <a:pt x="653" y="50"/>
                          <a:pt x="653" y="53"/>
                          <a:pt x="656" y="53"/>
                        </a:cubicBezTo>
                        <a:cubicBezTo>
                          <a:pt x="659" y="56"/>
                          <a:pt x="662" y="59"/>
                          <a:pt x="665" y="62"/>
                        </a:cubicBezTo>
                        <a:lnTo>
                          <a:pt x="667" y="65"/>
                        </a:lnTo>
                        <a:cubicBezTo>
                          <a:pt x="670" y="67"/>
                          <a:pt x="670" y="67"/>
                          <a:pt x="673" y="70"/>
                        </a:cubicBezTo>
                        <a:lnTo>
                          <a:pt x="865" y="270"/>
                        </a:lnTo>
                        <a:cubicBezTo>
                          <a:pt x="888" y="296"/>
                          <a:pt x="904" y="321"/>
                          <a:pt x="919" y="352"/>
                        </a:cubicBezTo>
                        <a:lnTo>
                          <a:pt x="1026" y="597"/>
                        </a:lnTo>
                        <a:cubicBezTo>
                          <a:pt x="1048" y="656"/>
                          <a:pt x="1020" y="721"/>
                          <a:pt x="961" y="743"/>
                        </a:cubicBezTo>
                        <a:cubicBezTo>
                          <a:pt x="947" y="749"/>
                          <a:pt x="936" y="752"/>
                          <a:pt x="921" y="752"/>
                        </a:cubicBezTo>
                        <a:cubicBezTo>
                          <a:pt x="876" y="752"/>
                          <a:pt x="834" y="724"/>
                          <a:pt x="817" y="679"/>
                        </a:cubicBezTo>
                        <a:lnTo>
                          <a:pt x="746" y="524"/>
                        </a:lnTo>
                        <a:lnTo>
                          <a:pt x="746" y="564"/>
                        </a:lnTo>
                        <a:cubicBezTo>
                          <a:pt x="746" y="650"/>
                          <a:pt x="704" y="758"/>
                          <a:pt x="634" y="820"/>
                        </a:cubicBezTo>
                        <a:cubicBezTo>
                          <a:pt x="625" y="828"/>
                          <a:pt x="605" y="845"/>
                          <a:pt x="597" y="854"/>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151"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grpSp>
            <p:grpSp>
              <p:nvGrpSpPr>
                <p:cNvPr id="118" name="Group 21">
                  <a:extLst>
                    <a:ext uri="{FF2B5EF4-FFF2-40B4-BE49-F238E27FC236}">
                      <a16:creationId xmlns:a16="http://schemas.microsoft.com/office/drawing/2014/main" id="{BBDC72D3-4F0B-D3CA-A1F2-8C20D9AEAA3B}"/>
                    </a:ext>
                  </a:extLst>
                </p:cNvPr>
                <p:cNvGrpSpPr>
                  <a:grpSpLocks/>
                </p:cNvGrpSpPr>
                <p:nvPr/>
              </p:nvGrpSpPr>
              <p:grpSpPr bwMode="auto">
                <a:xfrm>
                  <a:off x="2319339" y="3732437"/>
                  <a:ext cx="168215" cy="352382"/>
                  <a:chOff x="4473" y="343"/>
                  <a:chExt cx="232" cy="486"/>
                </a:xfrm>
                <a:grpFill/>
              </p:grpSpPr>
              <p:sp>
                <p:nvSpPr>
                  <p:cNvPr id="127" name="Freeform 22">
                    <a:extLst>
                      <a:ext uri="{FF2B5EF4-FFF2-40B4-BE49-F238E27FC236}">
                        <a16:creationId xmlns:a16="http://schemas.microsoft.com/office/drawing/2014/main" id="{191686C9-4980-3C91-8B68-C87AE4B4FFB3}"/>
                      </a:ext>
                    </a:extLst>
                  </p:cNvPr>
                  <p:cNvSpPr>
                    <a:spLocks noChangeArrowheads="1"/>
                  </p:cNvSpPr>
                  <p:nvPr/>
                </p:nvSpPr>
                <p:spPr bwMode="auto">
                  <a:xfrm>
                    <a:off x="4597" y="641"/>
                    <a:ext cx="112" cy="158"/>
                  </a:xfrm>
                  <a:custGeom>
                    <a:avLst/>
                    <a:gdLst>
                      <a:gd name="T0" fmla="*/ 452 w 498"/>
                      <a:gd name="T1" fmla="*/ 488 h 700"/>
                      <a:gd name="T2" fmla="*/ 466 w 498"/>
                      <a:gd name="T3" fmla="*/ 634 h 700"/>
                      <a:gd name="T4" fmla="*/ 291 w 498"/>
                      <a:gd name="T5" fmla="*/ 649 h 700"/>
                      <a:gd name="T6" fmla="*/ 77 w 498"/>
                      <a:gd name="T7" fmla="*/ 420 h 700"/>
                      <a:gd name="T8" fmla="*/ 51 w 498"/>
                      <a:gd name="T9" fmla="*/ 381 h 700"/>
                      <a:gd name="T10" fmla="*/ 0 w 498"/>
                      <a:gd name="T11" fmla="*/ 239 h 700"/>
                      <a:gd name="T12" fmla="*/ 12 w 498"/>
                      <a:gd name="T13" fmla="*/ 166 h 700"/>
                      <a:gd name="T14" fmla="*/ 12 w 498"/>
                      <a:gd name="T15" fmla="*/ 166 h 700"/>
                      <a:gd name="T16" fmla="*/ 12 w 498"/>
                      <a:gd name="T17" fmla="*/ 166 h 700"/>
                      <a:gd name="T18" fmla="*/ 74 w 498"/>
                      <a:gd name="T19" fmla="*/ 79 h 700"/>
                      <a:gd name="T20" fmla="*/ 77 w 498"/>
                      <a:gd name="T21" fmla="*/ 76 h 700"/>
                      <a:gd name="T22" fmla="*/ 116 w 498"/>
                      <a:gd name="T23" fmla="*/ 42 h 700"/>
                      <a:gd name="T24" fmla="*/ 156 w 498"/>
                      <a:gd name="T25" fmla="*/ 0 h 700"/>
                      <a:gd name="T26" fmla="*/ 243 w 498"/>
                      <a:gd name="T27" fmla="*/ 254 h 700"/>
                      <a:gd name="T28" fmla="*/ 268 w 498"/>
                      <a:gd name="T29" fmla="*/ 293 h 700"/>
                      <a:gd name="T30" fmla="*/ 452 w 498"/>
                      <a:gd name="T31" fmla="*/ 488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8" h="700">
                        <a:moveTo>
                          <a:pt x="452" y="488"/>
                        </a:moveTo>
                        <a:cubicBezTo>
                          <a:pt x="489" y="527"/>
                          <a:pt x="497" y="589"/>
                          <a:pt x="466" y="634"/>
                        </a:cubicBezTo>
                        <a:cubicBezTo>
                          <a:pt x="424" y="697"/>
                          <a:pt x="339" y="699"/>
                          <a:pt x="291" y="649"/>
                        </a:cubicBezTo>
                        <a:lnTo>
                          <a:pt x="77" y="420"/>
                        </a:lnTo>
                        <a:cubicBezTo>
                          <a:pt x="65" y="409"/>
                          <a:pt x="57" y="395"/>
                          <a:pt x="51" y="381"/>
                        </a:cubicBezTo>
                        <a:lnTo>
                          <a:pt x="0" y="239"/>
                        </a:lnTo>
                        <a:lnTo>
                          <a:pt x="12" y="166"/>
                        </a:lnTo>
                        <a:lnTo>
                          <a:pt x="12" y="166"/>
                        </a:lnTo>
                        <a:lnTo>
                          <a:pt x="12" y="166"/>
                        </a:lnTo>
                        <a:cubicBezTo>
                          <a:pt x="17" y="124"/>
                          <a:pt x="51" y="98"/>
                          <a:pt x="74" y="79"/>
                        </a:cubicBezTo>
                        <a:lnTo>
                          <a:pt x="77" y="76"/>
                        </a:lnTo>
                        <a:cubicBezTo>
                          <a:pt x="88" y="67"/>
                          <a:pt x="108" y="50"/>
                          <a:pt x="116" y="42"/>
                        </a:cubicBezTo>
                        <a:cubicBezTo>
                          <a:pt x="130" y="31"/>
                          <a:pt x="144" y="14"/>
                          <a:pt x="156" y="0"/>
                        </a:cubicBezTo>
                        <a:lnTo>
                          <a:pt x="243" y="254"/>
                        </a:lnTo>
                        <a:cubicBezTo>
                          <a:pt x="249" y="268"/>
                          <a:pt x="257" y="282"/>
                          <a:pt x="268" y="293"/>
                        </a:cubicBezTo>
                        <a:lnTo>
                          <a:pt x="452" y="488"/>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151"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128" name="Freeform 23">
                    <a:extLst>
                      <a:ext uri="{FF2B5EF4-FFF2-40B4-BE49-F238E27FC236}">
                        <a16:creationId xmlns:a16="http://schemas.microsoft.com/office/drawing/2014/main" id="{71A08485-7EF2-4CFC-EB8D-3AA05048BC4A}"/>
                      </a:ext>
                    </a:extLst>
                  </p:cNvPr>
                  <p:cNvSpPr>
                    <a:spLocks noChangeArrowheads="1"/>
                  </p:cNvSpPr>
                  <p:nvPr/>
                </p:nvSpPr>
                <p:spPr bwMode="auto">
                  <a:xfrm>
                    <a:off x="4535" y="343"/>
                    <a:ext cx="101" cy="102"/>
                  </a:xfrm>
                  <a:custGeom>
                    <a:avLst/>
                    <a:gdLst>
                      <a:gd name="T0" fmla="*/ 450 w 451"/>
                      <a:gd name="T1" fmla="*/ 226 h 452"/>
                      <a:gd name="T2" fmla="*/ 420 w 451"/>
                      <a:gd name="T3" fmla="*/ 338 h 452"/>
                      <a:gd name="T4" fmla="*/ 337 w 451"/>
                      <a:gd name="T5" fmla="*/ 421 h 452"/>
                      <a:gd name="T6" fmla="*/ 224 w 451"/>
                      <a:gd name="T7" fmla="*/ 451 h 452"/>
                      <a:gd name="T8" fmla="*/ 113 w 451"/>
                      <a:gd name="T9" fmla="*/ 421 h 452"/>
                      <a:gd name="T10" fmla="*/ 30 w 451"/>
                      <a:gd name="T11" fmla="*/ 338 h 452"/>
                      <a:gd name="T12" fmla="*/ 0 w 451"/>
                      <a:gd name="T13" fmla="*/ 226 h 452"/>
                      <a:gd name="T14" fmla="*/ 30 w 451"/>
                      <a:gd name="T15" fmla="*/ 113 h 452"/>
                      <a:gd name="T16" fmla="*/ 113 w 451"/>
                      <a:gd name="T17" fmla="*/ 30 h 452"/>
                      <a:gd name="T18" fmla="*/ 224 w 451"/>
                      <a:gd name="T19" fmla="*/ 0 h 452"/>
                      <a:gd name="T20" fmla="*/ 337 w 451"/>
                      <a:gd name="T21" fmla="*/ 30 h 452"/>
                      <a:gd name="T22" fmla="*/ 420 w 451"/>
                      <a:gd name="T23" fmla="*/ 113 h 452"/>
                      <a:gd name="T24" fmla="*/ 450 w 451"/>
                      <a:gd name="T25" fmla="*/ 226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1" h="452">
                        <a:moveTo>
                          <a:pt x="450" y="226"/>
                        </a:moveTo>
                        <a:cubicBezTo>
                          <a:pt x="450" y="267"/>
                          <a:pt x="441" y="302"/>
                          <a:pt x="420" y="338"/>
                        </a:cubicBezTo>
                        <a:cubicBezTo>
                          <a:pt x="399" y="374"/>
                          <a:pt x="373" y="400"/>
                          <a:pt x="337" y="421"/>
                        </a:cubicBezTo>
                        <a:cubicBezTo>
                          <a:pt x="301" y="442"/>
                          <a:pt x="266" y="451"/>
                          <a:pt x="224" y="451"/>
                        </a:cubicBezTo>
                        <a:cubicBezTo>
                          <a:pt x="183" y="451"/>
                          <a:pt x="149" y="442"/>
                          <a:pt x="113" y="421"/>
                        </a:cubicBezTo>
                        <a:cubicBezTo>
                          <a:pt x="77" y="400"/>
                          <a:pt x="51" y="374"/>
                          <a:pt x="30" y="338"/>
                        </a:cubicBezTo>
                        <a:cubicBezTo>
                          <a:pt x="9" y="302"/>
                          <a:pt x="0" y="267"/>
                          <a:pt x="0" y="226"/>
                        </a:cubicBezTo>
                        <a:cubicBezTo>
                          <a:pt x="0" y="184"/>
                          <a:pt x="9" y="149"/>
                          <a:pt x="30" y="113"/>
                        </a:cubicBezTo>
                        <a:cubicBezTo>
                          <a:pt x="51" y="77"/>
                          <a:pt x="77" y="51"/>
                          <a:pt x="113" y="30"/>
                        </a:cubicBezTo>
                        <a:cubicBezTo>
                          <a:pt x="149" y="9"/>
                          <a:pt x="184" y="0"/>
                          <a:pt x="224" y="0"/>
                        </a:cubicBezTo>
                        <a:cubicBezTo>
                          <a:pt x="266" y="0"/>
                          <a:pt x="301" y="9"/>
                          <a:pt x="337" y="30"/>
                        </a:cubicBezTo>
                        <a:cubicBezTo>
                          <a:pt x="373" y="51"/>
                          <a:pt x="399" y="77"/>
                          <a:pt x="420" y="113"/>
                        </a:cubicBezTo>
                        <a:cubicBezTo>
                          <a:pt x="441" y="149"/>
                          <a:pt x="450" y="184"/>
                          <a:pt x="450" y="226"/>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151"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129" name="Freeform 24">
                    <a:extLst>
                      <a:ext uri="{FF2B5EF4-FFF2-40B4-BE49-F238E27FC236}">
                        <a16:creationId xmlns:a16="http://schemas.microsoft.com/office/drawing/2014/main" id="{A2F24535-B10F-699E-13EE-D6AFD5A2F86E}"/>
                      </a:ext>
                    </a:extLst>
                  </p:cNvPr>
                  <p:cNvSpPr>
                    <a:spLocks noChangeArrowheads="1"/>
                  </p:cNvSpPr>
                  <p:nvPr/>
                </p:nvSpPr>
                <p:spPr bwMode="auto">
                  <a:xfrm>
                    <a:off x="4470" y="455"/>
                    <a:ext cx="237" cy="374"/>
                  </a:xfrm>
                  <a:custGeom>
                    <a:avLst/>
                    <a:gdLst>
                      <a:gd name="T0" fmla="*/ 597 w 1049"/>
                      <a:gd name="T1" fmla="*/ 854 h 1653"/>
                      <a:gd name="T2" fmla="*/ 512 w 1049"/>
                      <a:gd name="T3" fmla="*/ 980 h 1653"/>
                      <a:gd name="T4" fmla="*/ 482 w 1049"/>
                      <a:gd name="T5" fmla="*/ 1178 h 1653"/>
                      <a:gd name="T6" fmla="*/ 482 w 1049"/>
                      <a:gd name="T7" fmla="*/ 1181 h 1653"/>
                      <a:gd name="T8" fmla="*/ 482 w 1049"/>
                      <a:gd name="T9" fmla="*/ 1184 h 1653"/>
                      <a:gd name="T10" fmla="*/ 451 w 1049"/>
                      <a:gd name="T11" fmla="*/ 1528 h 1653"/>
                      <a:gd name="T12" fmla="*/ 451 w 1049"/>
                      <a:gd name="T13" fmla="*/ 1531 h 1653"/>
                      <a:gd name="T14" fmla="*/ 451 w 1049"/>
                      <a:gd name="T15" fmla="*/ 1533 h 1653"/>
                      <a:gd name="T16" fmla="*/ 347 w 1049"/>
                      <a:gd name="T17" fmla="*/ 1652 h 1653"/>
                      <a:gd name="T18" fmla="*/ 341 w 1049"/>
                      <a:gd name="T19" fmla="*/ 1652 h 1653"/>
                      <a:gd name="T20" fmla="*/ 226 w 1049"/>
                      <a:gd name="T21" fmla="*/ 1548 h 1653"/>
                      <a:gd name="T22" fmla="*/ 254 w 1049"/>
                      <a:gd name="T23" fmla="*/ 1153 h 1653"/>
                      <a:gd name="T24" fmla="*/ 299 w 1049"/>
                      <a:gd name="T25" fmla="*/ 806 h 1653"/>
                      <a:gd name="T26" fmla="*/ 299 w 1049"/>
                      <a:gd name="T27" fmla="*/ 789 h 1653"/>
                      <a:gd name="T28" fmla="*/ 296 w 1049"/>
                      <a:gd name="T29" fmla="*/ 625 h 1653"/>
                      <a:gd name="T30" fmla="*/ 217 w 1049"/>
                      <a:gd name="T31" fmla="*/ 735 h 1653"/>
                      <a:gd name="T32" fmla="*/ 127 w 1049"/>
                      <a:gd name="T33" fmla="*/ 783 h 1653"/>
                      <a:gd name="T34" fmla="*/ 56 w 1049"/>
                      <a:gd name="T35" fmla="*/ 760 h 1653"/>
                      <a:gd name="T36" fmla="*/ 36 w 1049"/>
                      <a:gd name="T37" fmla="*/ 600 h 1653"/>
                      <a:gd name="T38" fmla="*/ 192 w 1049"/>
                      <a:gd name="T39" fmla="*/ 383 h 1653"/>
                      <a:gd name="T40" fmla="*/ 321 w 1049"/>
                      <a:gd name="T41" fmla="*/ 107 h 1653"/>
                      <a:gd name="T42" fmla="*/ 338 w 1049"/>
                      <a:gd name="T43" fmla="*/ 81 h 1653"/>
                      <a:gd name="T44" fmla="*/ 509 w 1049"/>
                      <a:gd name="T45" fmla="*/ 0 h 1653"/>
                      <a:gd name="T46" fmla="*/ 645 w 1049"/>
                      <a:gd name="T47" fmla="*/ 45 h 1653"/>
                      <a:gd name="T48" fmla="*/ 651 w 1049"/>
                      <a:gd name="T49" fmla="*/ 50 h 1653"/>
                      <a:gd name="T50" fmla="*/ 656 w 1049"/>
                      <a:gd name="T51" fmla="*/ 53 h 1653"/>
                      <a:gd name="T52" fmla="*/ 665 w 1049"/>
                      <a:gd name="T53" fmla="*/ 62 h 1653"/>
                      <a:gd name="T54" fmla="*/ 667 w 1049"/>
                      <a:gd name="T55" fmla="*/ 65 h 1653"/>
                      <a:gd name="T56" fmla="*/ 673 w 1049"/>
                      <a:gd name="T57" fmla="*/ 70 h 1653"/>
                      <a:gd name="T58" fmla="*/ 865 w 1049"/>
                      <a:gd name="T59" fmla="*/ 270 h 1653"/>
                      <a:gd name="T60" fmla="*/ 919 w 1049"/>
                      <a:gd name="T61" fmla="*/ 352 h 1653"/>
                      <a:gd name="T62" fmla="*/ 1026 w 1049"/>
                      <a:gd name="T63" fmla="*/ 597 h 1653"/>
                      <a:gd name="T64" fmla="*/ 961 w 1049"/>
                      <a:gd name="T65" fmla="*/ 743 h 1653"/>
                      <a:gd name="T66" fmla="*/ 921 w 1049"/>
                      <a:gd name="T67" fmla="*/ 752 h 1653"/>
                      <a:gd name="T68" fmla="*/ 817 w 1049"/>
                      <a:gd name="T69" fmla="*/ 679 h 1653"/>
                      <a:gd name="T70" fmla="*/ 746 w 1049"/>
                      <a:gd name="T71" fmla="*/ 524 h 1653"/>
                      <a:gd name="T72" fmla="*/ 746 w 1049"/>
                      <a:gd name="T73" fmla="*/ 564 h 1653"/>
                      <a:gd name="T74" fmla="*/ 634 w 1049"/>
                      <a:gd name="T75" fmla="*/ 820 h 1653"/>
                      <a:gd name="T76" fmla="*/ 597 w 1049"/>
                      <a:gd name="T77" fmla="*/ 854 h 1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49" h="1653">
                        <a:moveTo>
                          <a:pt x="597" y="854"/>
                        </a:moveTo>
                        <a:cubicBezTo>
                          <a:pt x="572" y="873"/>
                          <a:pt x="521" y="913"/>
                          <a:pt x="512" y="980"/>
                        </a:cubicBezTo>
                        <a:lnTo>
                          <a:pt x="482" y="1178"/>
                        </a:lnTo>
                        <a:lnTo>
                          <a:pt x="482" y="1181"/>
                        </a:lnTo>
                        <a:lnTo>
                          <a:pt x="482" y="1184"/>
                        </a:lnTo>
                        <a:lnTo>
                          <a:pt x="451" y="1528"/>
                        </a:lnTo>
                        <a:lnTo>
                          <a:pt x="451" y="1531"/>
                        </a:lnTo>
                        <a:lnTo>
                          <a:pt x="451" y="1533"/>
                        </a:lnTo>
                        <a:cubicBezTo>
                          <a:pt x="454" y="1593"/>
                          <a:pt x="406" y="1646"/>
                          <a:pt x="347" y="1652"/>
                        </a:cubicBezTo>
                        <a:cubicBezTo>
                          <a:pt x="347" y="1652"/>
                          <a:pt x="344" y="1652"/>
                          <a:pt x="341" y="1652"/>
                        </a:cubicBezTo>
                        <a:cubicBezTo>
                          <a:pt x="282" y="1652"/>
                          <a:pt x="231" y="1607"/>
                          <a:pt x="226" y="1548"/>
                        </a:cubicBezTo>
                        <a:lnTo>
                          <a:pt x="254" y="1153"/>
                        </a:lnTo>
                        <a:lnTo>
                          <a:pt x="299" y="806"/>
                        </a:lnTo>
                        <a:cubicBezTo>
                          <a:pt x="299" y="800"/>
                          <a:pt x="299" y="794"/>
                          <a:pt x="299" y="789"/>
                        </a:cubicBezTo>
                        <a:lnTo>
                          <a:pt x="296" y="625"/>
                        </a:lnTo>
                        <a:lnTo>
                          <a:pt x="217" y="735"/>
                        </a:lnTo>
                        <a:cubicBezTo>
                          <a:pt x="194" y="766"/>
                          <a:pt x="161" y="783"/>
                          <a:pt x="127" y="783"/>
                        </a:cubicBezTo>
                        <a:cubicBezTo>
                          <a:pt x="101" y="783"/>
                          <a:pt x="76" y="777"/>
                          <a:pt x="56" y="760"/>
                        </a:cubicBezTo>
                        <a:cubicBezTo>
                          <a:pt x="8" y="724"/>
                          <a:pt x="0" y="650"/>
                          <a:pt x="36" y="600"/>
                        </a:cubicBezTo>
                        <a:lnTo>
                          <a:pt x="192" y="383"/>
                        </a:lnTo>
                        <a:cubicBezTo>
                          <a:pt x="192" y="383"/>
                          <a:pt x="285" y="175"/>
                          <a:pt x="321" y="107"/>
                        </a:cubicBezTo>
                        <a:cubicBezTo>
                          <a:pt x="327" y="98"/>
                          <a:pt x="333" y="87"/>
                          <a:pt x="338" y="81"/>
                        </a:cubicBezTo>
                        <a:cubicBezTo>
                          <a:pt x="375" y="31"/>
                          <a:pt x="440" y="0"/>
                          <a:pt x="509" y="0"/>
                        </a:cubicBezTo>
                        <a:cubicBezTo>
                          <a:pt x="560" y="0"/>
                          <a:pt x="608" y="17"/>
                          <a:pt x="645" y="45"/>
                        </a:cubicBezTo>
                        <a:cubicBezTo>
                          <a:pt x="645" y="48"/>
                          <a:pt x="648" y="48"/>
                          <a:pt x="651" y="50"/>
                        </a:cubicBezTo>
                        <a:cubicBezTo>
                          <a:pt x="653" y="50"/>
                          <a:pt x="653" y="53"/>
                          <a:pt x="656" y="53"/>
                        </a:cubicBezTo>
                        <a:cubicBezTo>
                          <a:pt x="659" y="56"/>
                          <a:pt x="662" y="59"/>
                          <a:pt x="665" y="62"/>
                        </a:cubicBezTo>
                        <a:lnTo>
                          <a:pt x="667" y="65"/>
                        </a:lnTo>
                        <a:cubicBezTo>
                          <a:pt x="670" y="67"/>
                          <a:pt x="670" y="67"/>
                          <a:pt x="673" y="70"/>
                        </a:cubicBezTo>
                        <a:lnTo>
                          <a:pt x="865" y="270"/>
                        </a:lnTo>
                        <a:cubicBezTo>
                          <a:pt x="888" y="296"/>
                          <a:pt x="904" y="321"/>
                          <a:pt x="919" y="352"/>
                        </a:cubicBezTo>
                        <a:lnTo>
                          <a:pt x="1026" y="597"/>
                        </a:lnTo>
                        <a:cubicBezTo>
                          <a:pt x="1048" y="656"/>
                          <a:pt x="1020" y="721"/>
                          <a:pt x="961" y="743"/>
                        </a:cubicBezTo>
                        <a:cubicBezTo>
                          <a:pt x="947" y="749"/>
                          <a:pt x="936" y="752"/>
                          <a:pt x="921" y="752"/>
                        </a:cubicBezTo>
                        <a:cubicBezTo>
                          <a:pt x="876" y="752"/>
                          <a:pt x="834" y="724"/>
                          <a:pt x="817" y="679"/>
                        </a:cubicBezTo>
                        <a:lnTo>
                          <a:pt x="746" y="524"/>
                        </a:lnTo>
                        <a:lnTo>
                          <a:pt x="746" y="564"/>
                        </a:lnTo>
                        <a:cubicBezTo>
                          <a:pt x="746" y="650"/>
                          <a:pt x="704" y="758"/>
                          <a:pt x="634" y="820"/>
                        </a:cubicBezTo>
                        <a:cubicBezTo>
                          <a:pt x="625" y="828"/>
                          <a:pt x="605" y="845"/>
                          <a:pt x="597" y="854"/>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151"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grpSp>
            <p:grpSp>
              <p:nvGrpSpPr>
                <p:cNvPr id="119" name="Group 21">
                  <a:extLst>
                    <a:ext uri="{FF2B5EF4-FFF2-40B4-BE49-F238E27FC236}">
                      <a16:creationId xmlns:a16="http://schemas.microsoft.com/office/drawing/2014/main" id="{B40ED593-A12E-CAED-9E18-64B37E891FC4}"/>
                    </a:ext>
                  </a:extLst>
                </p:cNvPr>
                <p:cNvGrpSpPr>
                  <a:grpSpLocks/>
                </p:cNvGrpSpPr>
                <p:nvPr/>
              </p:nvGrpSpPr>
              <p:grpSpPr bwMode="auto">
                <a:xfrm>
                  <a:off x="2540567" y="3732437"/>
                  <a:ext cx="168215" cy="352382"/>
                  <a:chOff x="4473" y="343"/>
                  <a:chExt cx="232" cy="486"/>
                </a:xfrm>
                <a:grpFill/>
              </p:grpSpPr>
              <p:sp>
                <p:nvSpPr>
                  <p:cNvPr id="124" name="Freeform 22">
                    <a:extLst>
                      <a:ext uri="{FF2B5EF4-FFF2-40B4-BE49-F238E27FC236}">
                        <a16:creationId xmlns:a16="http://schemas.microsoft.com/office/drawing/2014/main" id="{B022F62F-8B00-D3F2-DBA6-D09BBCA11257}"/>
                      </a:ext>
                    </a:extLst>
                  </p:cNvPr>
                  <p:cNvSpPr>
                    <a:spLocks noChangeArrowheads="1"/>
                  </p:cNvSpPr>
                  <p:nvPr/>
                </p:nvSpPr>
                <p:spPr bwMode="auto">
                  <a:xfrm>
                    <a:off x="4597" y="641"/>
                    <a:ext cx="112" cy="158"/>
                  </a:xfrm>
                  <a:custGeom>
                    <a:avLst/>
                    <a:gdLst>
                      <a:gd name="T0" fmla="*/ 452 w 498"/>
                      <a:gd name="T1" fmla="*/ 488 h 700"/>
                      <a:gd name="T2" fmla="*/ 466 w 498"/>
                      <a:gd name="T3" fmla="*/ 634 h 700"/>
                      <a:gd name="T4" fmla="*/ 291 w 498"/>
                      <a:gd name="T5" fmla="*/ 649 h 700"/>
                      <a:gd name="T6" fmla="*/ 77 w 498"/>
                      <a:gd name="T7" fmla="*/ 420 h 700"/>
                      <a:gd name="T8" fmla="*/ 51 w 498"/>
                      <a:gd name="T9" fmla="*/ 381 h 700"/>
                      <a:gd name="T10" fmla="*/ 0 w 498"/>
                      <a:gd name="T11" fmla="*/ 239 h 700"/>
                      <a:gd name="T12" fmla="*/ 12 w 498"/>
                      <a:gd name="T13" fmla="*/ 166 h 700"/>
                      <a:gd name="T14" fmla="*/ 12 w 498"/>
                      <a:gd name="T15" fmla="*/ 166 h 700"/>
                      <a:gd name="T16" fmla="*/ 12 w 498"/>
                      <a:gd name="T17" fmla="*/ 166 h 700"/>
                      <a:gd name="T18" fmla="*/ 74 w 498"/>
                      <a:gd name="T19" fmla="*/ 79 h 700"/>
                      <a:gd name="T20" fmla="*/ 77 w 498"/>
                      <a:gd name="T21" fmla="*/ 76 h 700"/>
                      <a:gd name="T22" fmla="*/ 116 w 498"/>
                      <a:gd name="T23" fmla="*/ 42 h 700"/>
                      <a:gd name="T24" fmla="*/ 156 w 498"/>
                      <a:gd name="T25" fmla="*/ 0 h 700"/>
                      <a:gd name="T26" fmla="*/ 243 w 498"/>
                      <a:gd name="T27" fmla="*/ 254 h 700"/>
                      <a:gd name="T28" fmla="*/ 268 w 498"/>
                      <a:gd name="T29" fmla="*/ 293 h 700"/>
                      <a:gd name="T30" fmla="*/ 452 w 498"/>
                      <a:gd name="T31" fmla="*/ 488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8" h="700">
                        <a:moveTo>
                          <a:pt x="452" y="488"/>
                        </a:moveTo>
                        <a:cubicBezTo>
                          <a:pt x="489" y="527"/>
                          <a:pt x="497" y="589"/>
                          <a:pt x="466" y="634"/>
                        </a:cubicBezTo>
                        <a:cubicBezTo>
                          <a:pt x="424" y="697"/>
                          <a:pt x="339" y="699"/>
                          <a:pt x="291" y="649"/>
                        </a:cubicBezTo>
                        <a:lnTo>
                          <a:pt x="77" y="420"/>
                        </a:lnTo>
                        <a:cubicBezTo>
                          <a:pt x="65" y="409"/>
                          <a:pt x="57" y="395"/>
                          <a:pt x="51" y="381"/>
                        </a:cubicBezTo>
                        <a:lnTo>
                          <a:pt x="0" y="239"/>
                        </a:lnTo>
                        <a:lnTo>
                          <a:pt x="12" y="166"/>
                        </a:lnTo>
                        <a:lnTo>
                          <a:pt x="12" y="166"/>
                        </a:lnTo>
                        <a:lnTo>
                          <a:pt x="12" y="166"/>
                        </a:lnTo>
                        <a:cubicBezTo>
                          <a:pt x="17" y="124"/>
                          <a:pt x="51" y="98"/>
                          <a:pt x="74" y="79"/>
                        </a:cubicBezTo>
                        <a:lnTo>
                          <a:pt x="77" y="76"/>
                        </a:lnTo>
                        <a:cubicBezTo>
                          <a:pt x="88" y="67"/>
                          <a:pt x="108" y="50"/>
                          <a:pt x="116" y="42"/>
                        </a:cubicBezTo>
                        <a:cubicBezTo>
                          <a:pt x="130" y="31"/>
                          <a:pt x="144" y="14"/>
                          <a:pt x="156" y="0"/>
                        </a:cubicBezTo>
                        <a:lnTo>
                          <a:pt x="243" y="254"/>
                        </a:lnTo>
                        <a:cubicBezTo>
                          <a:pt x="249" y="268"/>
                          <a:pt x="257" y="282"/>
                          <a:pt x="268" y="293"/>
                        </a:cubicBezTo>
                        <a:lnTo>
                          <a:pt x="452" y="488"/>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151"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125" name="Freeform 23">
                    <a:extLst>
                      <a:ext uri="{FF2B5EF4-FFF2-40B4-BE49-F238E27FC236}">
                        <a16:creationId xmlns:a16="http://schemas.microsoft.com/office/drawing/2014/main" id="{17AF55DC-8DF6-FB2F-224A-34CCA61D9317}"/>
                      </a:ext>
                    </a:extLst>
                  </p:cNvPr>
                  <p:cNvSpPr>
                    <a:spLocks noChangeArrowheads="1"/>
                  </p:cNvSpPr>
                  <p:nvPr/>
                </p:nvSpPr>
                <p:spPr bwMode="auto">
                  <a:xfrm>
                    <a:off x="4535" y="343"/>
                    <a:ext cx="101" cy="102"/>
                  </a:xfrm>
                  <a:custGeom>
                    <a:avLst/>
                    <a:gdLst>
                      <a:gd name="T0" fmla="*/ 450 w 451"/>
                      <a:gd name="T1" fmla="*/ 226 h 452"/>
                      <a:gd name="T2" fmla="*/ 420 w 451"/>
                      <a:gd name="T3" fmla="*/ 338 h 452"/>
                      <a:gd name="T4" fmla="*/ 337 w 451"/>
                      <a:gd name="T5" fmla="*/ 421 h 452"/>
                      <a:gd name="T6" fmla="*/ 224 w 451"/>
                      <a:gd name="T7" fmla="*/ 451 h 452"/>
                      <a:gd name="T8" fmla="*/ 113 w 451"/>
                      <a:gd name="T9" fmla="*/ 421 h 452"/>
                      <a:gd name="T10" fmla="*/ 30 w 451"/>
                      <a:gd name="T11" fmla="*/ 338 h 452"/>
                      <a:gd name="T12" fmla="*/ 0 w 451"/>
                      <a:gd name="T13" fmla="*/ 226 h 452"/>
                      <a:gd name="T14" fmla="*/ 30 w 451"/>
                      <a:gd name="T15" fmla="*/ 113 h 452"/>
                      <a:gd name="T16" fmla="*/ 113 w 451"/>
                      <a:gd name="T17" fmla="*/ 30 h 452"/>
                      <a:gd name="T18" fmla="*/ 224 w 451"/>
                      <a:gd name="T19" fmla="*/ 0 h 452"/>
                      <a:gd name="T20" fmla="*/ 337 w 451"/>
                      <a:gd name="T21" fmla="*/ 30 h 452"/>
                      <a:gd name="T22" fmla="*/ 420 w 451"/>
                      <a:gd name="T23" fmla="*/ 113 h 452"/>
                      <a:gd name="T24" fmla="*/ 450 w 451"/>
                      <a:gd name="T25" fmla="*/ 226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1" h="452">
                        <a:moveTo>
                          <a:pt x="450" y="226"/>
                        </a:moveTo>
                        <a:cubicBezTo>
                          <a:pt x="450" y="267"/>
                          <a:pt x="441" y="302"/>
                          <a:pt x="420" y="338"/>
                        </a:cubicBezTo>
                        <a:cubicBezTo>
                          <a:pt x="399" y="374"/>
                          <a:pt x="373" y="400"/>
                          <a:pt x="337" y="421"/>
                        </a:cubicBezTo>
                        <a:cubicBezTo>
                          <a:pt x="301" y="442"/>
                          <a:pt x="266" y="451"/>
                          <a:pt x="224" y="451"/>
                        </a:cubicBezTo>
                        <a:cubicBezTo>
                          <a:pt x="183" y="451"/>
                          <a:pt x="149" y="442"/>
                          <a:pt x="113" y="421"/>
                        </a:cubicBezTo>
                        <a:cubicBezTo>
                          <a:pt x="77" y="400"/>
                          <a:pt x="51" y="374"/>
                          <a:pt x="30" y="338"/>
                        </a:cubicBezTo>
                        <a:cubicBezTo>
                          <a:pt x="9" y="302"/>
                          <a:pt x="0" y="267"/>
                          <a:pt x="0" y="226"/>
                        </a:cubicBezTo>
                        <a:cubicBezTo>
                          <a:pt x="0" y="184"/>
                          <a:pt x="9" y="149"/>
                          <a:pt x="30" y="113"/>
                        </a:cubicBezTo>
                        <a:cubicBezTo>
                          <a:pt x="51" y="77"/>
                          <a:pt x="77" y="51"/>
                          <a:pt x="113" y="30"/>
                        </a:cubicBezTo>
                        <a:cubicBezTo>
                          <a:pt x="149" y="9"/>
                          <a:pt x="184" y="0"/>
                          <a:pt x="224" y="0"/>
                        </a:cubicBezTo>
                        <a:cubicBezTo>
                          <a:pt x="266" y="0"/>
                          <a:pt x="301" y="9"/>
                          <a:pt x="337" y="30"/>
                        </a:cubicBezTo>
                        <a:cubicBezTo>
                          <a:pt x="373" y="51"/>
                          <a:pt x="399" y="77"/>
                          <a:pt x="420" y="113"/>
                        </a:cubicBezTo>
                        <a:cubicBezTo>
                          <a:pt x="441" y="149"/>
                          <a:pt x="450" y="184"/>
                          <a:pt x="450" y="226"/>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151"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126" name="Freeform 24">
                    <a:extLst>
                      <a:ext uri="{FF2B5EF4-FFF2-40B4-BE49-F238E27FC236}">
                        <a16:creationId xmlns:a16="http://schemas.microsoft.com/office/drawing/2014/main" id="{2D718CC2-8D36-8BF2-FAC4-184E7A1ACCD9}"/>
                      </a:ext>
                    </a:extLst>
                  </p:cNvPr>
                  <p:cNvSpPr>
                    <a:spLocks noChangeArrowheads="1"/>
                  </p:cNvSpPr>
                  <p:nvPr/>
                </p:nvSpPr>
                <p:spPr bwMode="auto">
                  <a:xfrm>
                    <a:off x="4470" y="455"/>
                    <a:ext cx="237" cy="374"/>
                  </a:xfrm>
                  <a:custGeom>
                    <a:avLst/>
                    <a:gdLst>
                      <a:gd name="T0" fmla="*/ 597 w 1049"/>
                      <a:gd name="T1" fmla="*/ 854 h 1653"/>
                      <a:gd name="T2" fmla="*/ 512 w 1049"/>
                      <a:gd name="T3" fmla="*/ 980 h 1653"/>
                      <a:gd name="T4" fmla="*/ 482 w 1049"/>
                      <a:gd name="T5" fmla="*/ 1178 h 1653"/>
                      <a:gd name="T6" fmla="*/ 482 w 1049"/>
                      <a:gd name="T7" fmla="*/ 1181 h 1653"/>
                      <a:gd name="T8" fmla="*/ 482 w 1049"/>
                      <a:gd name="T9" fmla="*/ 1184 h 1653"/>
                      <a:gd name="T10" fmla="*/ 451 w 1049"/>
                      <a:gd name="T11" fmla="*/ 1528 h 1653"/>
                      <a:gd name="T12" fmla="*/ 451 w 1049"/>
                      <a:gd name="T13" fmla="*/ 1531 h 1653"/>
                      <a:gd name="T14" fmla="*/ 451 w 1049"/>
                      <a:gd name="T15" fmla="*/ 1533 h 1653"/>
                      <a:gd name="T16" fmla="*/ 347 w 1049"/>
                      <a:gd name="T17" fmla="*/ 1652 h 1653"/>
                      <a:gd name="T18" fmla="*/ 341 w 1049"/>
                      <a:gd name="T19" fmla="*/ 1652 h 1653"/>
                      <a:gd name="T20" fmla="*/ 226 w 1049"/>
                      <a:gd name="T21" fmla="*/ 1548 h 1653"/>
                      <a:gd name="T22" fmla="*/ 254 w 1049"/>
                      <a:gd name="T23" fmla="*/ 1153 h 1653"/>
                      <a:gd name="T24" fmla="*/ 299 w 1049"/>
                      <a:gd name="T25" fmla="*/ 806 h 1653"/>
                      <a:gd name="T26" fmla="*/ 299 w 1049"/>
                      <a:gd name="T27" fmla="*/ 789 h 1653"/>
                      <a:gd name="T28" fmla="*/ 296 w 1049"/>
                      <a:gd name="T29" fmla="*/ 625 h 1653"/>
                      <a:gd name="T30" fmla="*/ 217 w 1049"/>
                      <a:gd name="T31" fmla="*/ 735 h 1653"/>
                      <a:gd name="T32" fmla="*/ 127 w 1049"/>
                      <a:gd name="T33" fmla="*/ 783 h 1653"/>
                      <a:gd name="T34" fmla="*/ 56 w 1049"/>
                      <a:gd name="T35" fmla="*/ 760 h 1653"/>
                      <a:gd name="T36" fmla="*/ 36 w 1049"/>
                      <a:gd name="T37" fmla="*/ 600 h 1653"/>
                      <a:gd name="T38" fmla="*/ 192 w 1049"/>
                      <a:gd name="T39" fmla="*/ 383 h 1653"/>
                      <a:gd name="T40" fmla="*/ 321 w 1049"/>
                      <a:gd name="T41" fmla="*/ 107 h 1653"/>
                      <a:gd name="T42" fmla="*/ 338 w 1049"/>
                      <a:gd name="T43" fmla="*/ 81 h 1653"/>
                      <a:gd name="T44" fmla="*/ 509 w 1049"/>
                      <a:gd name="T45" fmla="*/ 0 h 1653"/>
                      <a:gd name="T46" fmla="*/ 645 w 1049"/>
                      <a:gd name="T47" fmla="*/ 45 h 1653"/>
                      <a:gd name="T48" fmla="*/ 651 w 1049"/>
                      <a:gd name="T49" fmla="*/ 50 h 1653"/>
                      <a:gd name="T50" fmla="*/ 656 w 1049"/>
                      <a:gd name="T51" fmla="*/ 53 h 1653"/>
                      <a:gd name="T52" fmla="*/ 665 w 1049"/>
                      <a:gd name="T53" fmla="*/ 62 h 1653"/>
                      <a:gd name="T54" fmla="*/ 667 w 1049"/>
                      <a:gd name="T55" fmla="*/ 65 h 1653"/>
                      <a:gd name="T56" fmla="*/ 673 w 1049"/>
                      <a:gd name="T57" fmla="*/ 70 h 1653"/>
                      <a:gd name="T58" fmla="*/ 865 w 1049"/>
                      <a:gd name="T59" fmla="*/ 270 h 1653"/>
                      <a:gd name="T60" fmla="*/ 919 w 1049"/>
                      <a:gd name="T61" fmla="*/ 352 h 1653"/>
                      <a:gd name="T62" fmla="*/ 1026 w 1049"/>
                      <a:gd name="T63" fmla="*/ 597 h 1653"/>
                      <a:gd name="T64" fmla="*/ 961 w 1049"/>
                      <a:gd name="T65" fmla="*/ 743 h 1653"/>
                      <a:gd name="T66" fmla="*/ 921 w 1049"/>
                      <a:gd name="T67" fmla="*/ 752 h 1653"/>
                      <a:gd name="T68" fmla="*/ 817 w 1049"/>
                      <a:gd name="T69" fmla="*/ 679 h 1653"/>
                      <a:gd name="T70" fmla="*/ 746 w 1049"/>
                      <a:gd name="T71" fmla="*/ 524 h 1653"/>
                      <a:gd name="T72" fmla="*/ 746 w 1049"/>
                      <a:gd name="T73" fmla="*/ 564 h 1653"/>
                      <a:gd name="T74" fmla="*/ 634 w 1049"/>
                      <a:gd name="T75" fmla="*/ 820 h 1653"/>
                      <a:gd name="T76" fmla="*/ 597 w 1049"/>
                      <a:gd name="T77" fmla="*/ 854 h 1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49" h="1653">
                        <a:moveTo>
                          <a:pt x="597" y="854"/>
                        </a:moveTo>
                        <a:cubicBezTo>
                          <a:pt x="572" y="873"/>
                          <a:pt x="521" y="913"/>
                          <a:pt x="512" y="980"/>
                        </a:cubicBezTo>
                        <a:lnTo>
                          <a:pt x="482" y="1178"/>
                        </a:lnTo>
                        <a:lnTo>
                          <a:pt x="482" y="1181"/>
                        </a:lnTo>
                        <a:lnTo>
                          <a:pt x="482" y="1184"/>
                        </a:lnTo>
                        <a:lnTo>
                          <a:pt x="451" y="1528"/>
                        </a:lnTo>
                        <a:lnTo>
                          <a:pt x="451" y="1531"/>
                        </a:lnTo>
                        <a:lnTo>
                          <a:pt x="451" y="1533"/>
                        </a:lnTo>
                        <a:cubicBezTo>
                          <a:pt x="454" y="1593"/>
                          <a:pt x="406" y="1646"/>
                          <a:pt x="347" y="1652"/>
                        </a:cubicBezTo>
                        <a:cubicBezTo>
                          <a:pt x="347" y="1652"/>
                          <a:pt x="344" y="1652"/>
                          <a:pt x="341" y="1652"/>
                        </a:cubicBezTo>
                        <a:cubicBezTo>
                          <a:pt x="282" y="1652"/>
                          <a:pt x="231" y="1607"/>
                          <a:pt x="226" y="1548"/>
                        </a:cubicBezTo>
                        <a:lnTo>
                          <a:pt x="254" y="1153"/>
                        </a:lnTo>
                        <a:lnTo>
                          <a:pt x="299" y="806"/>
                        </a:lnTo>
                        <a:cubicBezTo>
                          <a:pt x="299" y="800"/>
                          <a:pt x="299" y="794"/>
                          <a:pt x="299" y="789"/>
                        </a:cubicBezTo>
                        <a:lnTo>
                          <a:pt x="296" y="625"/>
                        </a:lnTo>
                        <a:lnTo>
                          <a:pt x="217" y="735"/>
                        </a:lnTo>
                        <a:cubicBezTo>
                          <a:pt x="194" y="766"/>
                          <a:pt x="161" y="783"/>
                          <a:pt x="127" y="783"/>
                        </a:cubicBezTo>
                        <a:cubicBezTo>
                          <a:pt x="101" y="783"/>
                          <a:pt x="76" y="777"/>
                          <a:pt x="56" y="760"/>
                        </a:cubicBezTo>
                        <a:cubicBezTo>
                          <a:pt x="8" y="724"/>
                          <a:pt x="0" y="650"/>
                          <a:pt x="36" y="600"/>
                        </a:cubicBezTo>
                        <a:lnTo>
                          <a:pt x="192" y="383"/>
                        </a:lnTo>
                        <a:cubicBezTo>
                          <a:pt x="192" y="383"/>
                          <a:pt x="285" y="175"/>
                          <a:pt x="321" y="107"/>
                        </a:cubicBezTo>
                        <a:cubicBezTo>
                          <a:pt x="327" y="98"/>
                          <a:pt x="333" y="87"/>
                          <a:pt x="338" y="81"/>
                        </a:cubicBezTo>
                        <a:cubicBezTo>
                          <a:pt x="375" y="31"/>
                          <a:pt x="440" y="0"/>
                          <a:pt x="509" y="0"/>
                        </a:cubicBezTo>
                        <a:cubicBezTo>
                          <a:pt x="560" y="0"/>
                          <a:pt x="608" y="17"/>
                          <a:pt x="645" y="45"/>
                        </a:cubicBezTo>
                        <a:cubicBezTo>
                          <a:pt x="645" y="48"/>
                          <a:pt x="648" y="48"/>
                          <a:pt x="651" y="50"/>
                        </a:cubicBezTo>
                        <a:cubicBezTo>
                          <a:pt x="653" y="50"/>
                          <a:pt x="653" y="53"/>
                          <a:pt x="656" y="53"/>
                        </a:cubicBezTo>
                        <a:cubicBezTo>
                          <a:pt x="659" y="56"/>
                          <a:pt x="662" y="59"/>
                          <a:pt x="665" y="62"/>
                        </a:cubicBezTo>
                        <a:lnTo>
                          <a:pt x="667" y="65"/>
                        </a:lnTo>
                        <a:cubicBezTo>
                          <a:pt x="670" y="67"/>
                          <a:pt x="670" y="67"/>
                          <a:pt x="673" y="70"/>
                        </a:cubicBezTo>
                        <a:lnTo>
                          <a:pt x="865" y="270"/>
                        </a:lnTo>
                        <a:cubicBezTo>
                          <a:pt x="888" y="296"/>
                          <a:pt x="904" y="321"/>
                          <a:pt x="919" y="352"/>
                        </a:cubicBezTo>
                        <a:lnTo>
                          <a:pt x="1026" y="597"/>
                        </a:lnTo>
                        <a:cubicBezTo>
                          <a:pt x="1048" y="656"/>
                          <a:pt x="1020" y="721"/>
                          <a:pt x="961" y="743"/>
                        </a:cubicBezTo>
                        <a:cubicBezTo>
                          <a:pt x="947" y="749"/>
                          <a:pt x="936" y="752"/>
                          <a:pt x="921" y="752"/>
                        </a:cubicBezTo>
                        <a:cubicBezTo>
                          <a:pt x="876" y="752"/>
                          <a:pt x="834" y="724"/>
                          <a:pt x="817" y="679"/>
                        </a:cubicBezTo>
                        <a:lnTo>
                          <a:pt x="746" y="524"/>
                        </a:lnTo>
                        <a:lnTo>
                          <a:pt x="746" y="564"/>
                        </a:lnTo>
                        <a:cubicBezTo>
                          <a:pt x="746" y="650"/>
                          <a:pt x="704" y="758"/>
                          <a:pt x="634" y="820"/>
                        </a:cubicBezTo>
                        <a:cubicBezTo>
                          <a:pt x="625" y="828"/>
                          <a:pt x="605" y="845"/>
                          <a:pt x="597" y="854"/>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151"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grpSp>
            <p:grpSp>
              <p:nvGrpSpPr>
                <p:cNvPr id="120" name="Group 21">
                  <a:extLst>
                    <a:ext uri="{FF2B5EF4-FFF2-40B4-BE49-F238E27FC236}">
                      <a16:creationId xmlns:a16="http://schemas.microsoft.com/office/drawing/2014/main" id="{D4FD3B39-CD0F-F63A-82E0-543741B22374}"/>
                    </a:ext>
                  </a:extLst>
                </p:cNvPr>
                <p:cNvGrpSpPr>
                  <a:grpSpLocks/>
                </p:cNvGrpSpPr>
                <p:nvPr/>
              </p:nvGrpSpPr>
              <p:grpSpPr bwMode="auto">
                <a:xfrm>
                  <a:off x="2761795" y="3732437"/>
                  <a:ext cx="168215" cy="352382"/>
                  <a:chOff x="4473" y="343"/>
                  <a:chExt cx="232" cy="486"/>
                </a:xfrm>
                <a:grpFill/>
              </p:grpSpPr>
              <p:sp>
                <p:nvSpPr>
                  <p:cNvPr id="121" name="Freeform 22">
                    <a:extLst>
                      <a:ext uri="{FF2B5EF4-FFF2-40B4-BE49-F238E27FC236}">
                        <a16:creationId xmlns:a16="http://schemas.microsoft.com/office/drawing/2014/main" id="{A9D4D5C8-5D6A-2DC0-7433-758D4866D59E}"/>
                      </a:ext>
                    </a:extLst>
                  </p:cNvPr>
                  <p:cNvSpPr>
                    <a:spLocks noChangeArrowheads="1"/>
                  </p:cNvSpPr>
                  <p:nvPr/>
                </p:nvSpPr>
                <p:spPr bwMode="auto">
                  <a:xfrm>
                    <a:off x="4597" y="641"/>
                    <a:ext cx="112" cy="158"/>
                  </a:xfrm>
                  <a:custGeom>
                    <a:avLst/>
                    <a:gdLst>
                      <a:gd name="T0" fmla="*/ 452 w 498"/>
                      <a:gd name="T1" fmla="*/ 488 h 700"/>
                      <a:gd name="T2" fmla="*/ 466 w 498"/>
                      <a:gd name="T3" fmla="*/ 634 h 700"/>
                      <a:gd name="T4" fmla="*/ 291 w 498"/>
                      <a:gd name="T5" fmla="*/ 649 h 700"/>
                      <a:gd name="T6" fmla="*/ 77 w 498"/>
                      <a:gd name="T7" fmla="*/ 420 h 700"/>
                      <a:gd name="T8" fmla="*/ 51 w 498"/>
                      <a:gd name="T9" fmla="*/ 381 h 700"/>
                      <a:gd name="T10" fmla="*/ 0 w 498"/>
                      <a:gd name="T11" fmla="*/ 239 h 700"/>
                      <a:gd name="T12" fmla="*/ 12 w 498"/>
                      <a:gd name="T13" fmla="*/ 166 h 700"/>
                      <a:gd name="T14" fmla="*/ 12 w 498"/>
                      <a:gd name="T15" fmla="*/ 166 h 700"/>
                      <a:gd name="T16" fmla="*/ 12 w 498"/>
                      <a:gd name="T17" fmla="*/ 166 h 700"/>
                      <a:gd name="T18" fmla="*/ 74 w 498"/>
                      <a:gd name="T19" fmla="*/ 79 h 700"/>
                      <a:gd name="T20" fmla="*/ 77 w 498"/>
                      <a:gd name="T21" fmla="*/ 76 h 700"/>
                      <a:gd name="T22" fmla="*/ 116 w 498"/>
                      <a:gd name="T23" fmla="*/ 42 h 700"/>
                      <a:gd name="T24" fmla="*/ 156 w 498"/>
                      <a:gd name="T25" fmla="*/ 0 h 700"/>
                      <a:gd name="T26" fmla="*/ 243 w 498"/>
                      <a:gd name="T27" fmla="*/ 254 h 700"/>
                      <a:gd name="T28" fmla="*/ 268 w 498"/>
                      <a:gd name="T29" fmla="*/ 293 h 700"/>
                      <a:gd name="T30" fmla="*/ 452 w 498"/>
                      <a:gd name="T31" fmla="*/ 488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8" h="700">
                        <a:moveTo>
                          <a:pt x="452" y="488"/>
                        </a:moveTo>
                        <a:cubicBezTo>
                          <a:pt x="489" y="527"/>
                          <a:pt x="497" y="589"/>
                          <a:pt x="466" y="634"/>
                        </a:cubicBezTo>
                        <a:cubicBezTo>
                          <a:pt x="424" y="697"/>
                          <a:pt x="339" y="699"/>
                          <a:pt x="291" y="649"/>
                        </a:cubicBezTo>
                        <a:lnTo>
                          <a:pt x="77" y="420"/>
                        </a:lnTo>
                        <a:cubicBezTo>
                          <a:pt x="65" y="409"/>
                          <a:pt x="57" y="395"/>
                          <a:pt x="51" y="381"/>
                        </a:cubicBezTo>
                        <a:lnTo>
                          <a:pt x="0" y="239"/>
                        </a:lnTo>
                        <a:lnTo>
                          <a:pt x="12" y="166"/>
                        </a:lnTo>
                        <a:lnTo>
                          <a:pt x="12" y="166"/>
                        </a:lnTo>
                        <a:lnTo>
                          <a:pt x="12" y="166"/>
                        </a:lnTo>
                        <a:cubicBezTo>
                          <a:pt x="17" y="124"/>
                          <a:pt x="51" y="98"/>
                          <a:pt x="74" y="79"/>
                        </a:cubicBezTo>
                        <a:lnTo>
                          <a:pt x="77" y="76"/>
                        </a:lnTo>
                        <a:cubicBezTo>
                          <a:pt x="88" y="67"/>
                          <a:pt x="108" y="50"/>
                          <a:pt x="116" y="42"/>
                        </a:cubicBezTo>
                        <a:cubicBezTo>
                          <a:pt x="130" y="31"/>
                          <a:pt x="144" y="14"/>
                          <a:pt x="156" y="0"/>
                        </a:cubicBezTo>
                        <a:lnTo>
                          <a:pt x="243" y="254"/>
                        </a:lnTo>
                        <a:cubicBezTo>
                          <a:pt x="249" y="268"/>
                          <a:pt x="257" y="282"/>
                          <a:pt x="268" y="293"/>
                        </a:cubicBezTo>
                        <a:lnTo>
                          <a:pt x="452" y="488"/>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151"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122" name="Freeform 23">
                    <a:extLst>
                      <a:ext uri="{FF2B5EF4-FFF2-40B4-BE49-F238E27FC236}">
                        <a16:creationId xmlns:a16="http://schemas.microsoft.com/office/drawing/2014/main" id="{81423184-6521-E77D-5964-8B8ABAACD9C8}"/>
                      </a:ext>
                    </a:extLst>
                  </p:cNvPr>
                  <p:cNvSpPr>
                    <a:spLocks noChangeArrowheads="1"/>
                  </p:cNvSpPr>
                  <p:nvPr/>
                </p:nvSpPr>
                <p:spPr bwMode="auto">
                  <a:xfrm>
                    <a:off x="4535" y="343"/>
                    <a:ext cx="101" cy="102"/>
                  </a:xfrm>
                  <a:custGeom>
                    <a:avLst/>
                    <a:gdLst>
                      <a:gd name="T0" fmla="*/ 450 w 451"/>
                      <a:gd name="T1" fmla="*/ 226 h 452"/>
                      <a:gd name="T2" fmla="*/ 420 w 451"/>
                      <a:gd name="T3" fmla="*/ 338 h 452"/>
                      <a:gd name="T4" fmla="*/ 337 w 451"/>
                      <a:gd name="T5" fmla="*/ 421 h 452"/>
                      <a:gd name="T6" fmla="*/ 224 w 451"/>
                      <a:gd name="T7" fmla="*/ 451 h 452"/>
                      <a:gd name="T8" fmla="*/ 113 w 451"/>
                      <a:gd name="T9" fmla="*/ 421 h 452"/>
                      <a:gd name="T10" fmla="*/ 30 w 451"/>
                      <a:gd name="T11" fmla="*/ 338 h 452"/>
                      <a:gd name="T12" fmla="*/ 0 w 451"/>
                      <a:gd name="T13" fmla="*/ 226 h 452"/>
                      <a:gd name="T14" fmla="*/ 30 w 451"/>
                      <a:gd name="T15" fmla="*/ 113 h 452"/>
                      <a:gd name="T16" fmla="*/ 113 w 451"/>
                      <a:gd name="T17" fmla="*/ 30 h 452"/>
                      <a:gd name="T18" fmla="*/ 224 w 451"/>
                      <a:gd name="T19" fmla="*/ 0 h 452"/>
                      <a:gd name="T20" fmla="*/ 337 w 451"/>
                      <a:gd name="T21" fmla="*/ 30 h 452"/>
                      <a:gd name="T22" fmla="*/ 420 w 451"/>
                      <a:gd name="T23" fmla="*/ 113 h 452"/>
                      <a:gd name="T24" fmla="*/ 450 w 451"/>
                      <a:gd name="T25" fmla="*/ 226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1" h="452">
                        <a:moveTo>
                          <a:pt x="450" y="226"/>
                        </a:moveTo>
                        <a:cubicBezTo>
                          <a:pt x="450" y="267"/>
                          <a:pt x="441" y="302"/>
                          <a:pt x="420" y="338"/>
                        </a:cubicBezTo>
                        <a:cubicBezTo>
                          <a:pt x="399" y="374"/>
                          <a:pt x="373" y="400"/>
                          <a:pt x="337" y="421"/>
                        </a:cubicBezTo>
                        <a:cubicBezTo>
                          <a:pt x="301" y="442"/>
                          <a:pt x="266" y="451"/>
                          <a:pt x="224" y="451"/>
                        </a:cubicBezTo>
                        <a:cubicBezTo>
                          <a:pt x="183" y="451"/>
                          <a:pt x="149" y="442"/>
                          <a:pt x="113" y="421"/>
                        </a:cubicBezTo>
                        <a:cubicBezTo>
                          <a:pt x="77" y="400"/>
                          <a:pt x="51" y="374"/>
                          <a:pt x="30" y="338"/>
                        </a:cubicBezTo>
                        <a:cubicBezTo>
                          <a:pt x="9" y="302"/>
                          <a:pt x="0" y="267"/>
                          <a:pt x="0" y="226"/>
                        </a:cubicBezTo>
                        <a:cubicBezTo>
                          <a:pt x="0" y="184"/>
                          <a:pt x="9" y="149"/>
                          <a:pt x="30" y="113"/>
                        </a:cubicBezTo>
                        <a:cubicBezTo>
                          <a:pt x="51" y="77"/>
                          <a:pt x="77" y="51"/>
                          <a:pt x="113" y="30"/>
                        </a:cubicBezTo>
                        <a:cubicBezTo>
                          <a:pt x="149" y="9"/>
                          <a:pt x="184" y="0"/>
                          <a:pt x="224" y="0"/>
                        </a:cubicBezTo>
                        <a:cubicBezTo>
                          <a:pt x="266" y="0"/>
                          <a:pt x="301" y="9"/>
                          <a:pt x="337" y="30"/>
                        </a:cubicBezTo>
                        <a:cubicBezTo>
                          <a:pt x="373" y="51"/>
                          <a:pt x="399" y="77"/>
                          <a:pt x="420" y="113"/>
                        </a:cubicBezTo>
                        <a:cubicBezTo>
                          <a:pt x="441" y="149"/>
                          <a:pt x="450" y="184"/>
                          <a:pt x="450" y="226"/>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151"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123" name="Freeform 24">
                    <a:extLst>
                      <a:ext uri="{FF2B5EF4-FFF2-40B4-BE49-F238E27FC236}">
                        <a16:creationId xmlns:a16="http://schemas.microsoft.com/office/drawing/2014/main" id="{40D776FA-4977-F234-8C6D-B3E1D303ED65}"/>
                      </a:ext>
                    </a:extLst>
                  </p:cNvPr>
                  <p:cNvSpPr>
                    <a:spLocks noChangeArrowheads="1"/>
                  </p:cNvSpPr>
                  <p:nvPr/>
                </p:nvSpPr>
                <p:spPr bwMode="auto">
                  <a:xfrm>
                    <a:off x="4470" y="455"/>
                    <a:ext cx="237" cy="374"/>
                  </a:xfrm>
                  <a:custGeom>
                    <a:avLst/>
                    <a:gdLst>
                      <a:gd name="T0" fmla="*/ 597 w 1049"/>
                      <a:gd name="T1" fmla="*/ 854 h 1653"/>
                      <a:gd name="T2" fmla="*/ 512 w 1049"/>
                      <a:gd name="T3" fmla="*/ 980 h 1653"/>
                      <a:gd name="T4" fmla="*/ 482 w 1049"/>
                      <a:gd name="T5" fmla="*/ 1178 h 1653"/>
                      <a:gd name="T6" fmla="*/ 482 w 1049"/>
                      <a:gd name="T7" fmla="*/ 1181 h 1653"/>
                      <a:gd name="T8" fmla="*/ 482 w 1049"/>
                      <a:gd name="T9" fmla="*/ 1184 h 1653"/>
                      <a:gd name="T10" fmla="*/ 451 w 1049"/>
                      <a:gd name="T11" fmla="*/ 1528 h 1653"/>
                      <a:gd name="T12" fmla="*/ 451 w 1049"/>
                      <a:gd name="T13" fmla="*/ 1531 h 1653"/>
                      <a:gd name="T14" fmla="*/ 451 w 1049"/>
                      <a:gd name="T15" fmla="*/ 1533 h 1653"/>
                      <a:gd name="T16" fmla="*/ 347 w 1049"/>
                      <a:gd name="T17" fmla="*/ 1652 h 1653"/>
                      <a:gd name="T18" fmla="*/ 341 w 1049"/>
                      <a:gd name="T19" fmla="*/ 1652 h 1653"/>
                      <a:gd name="T20" fmla="*/ 226 w 1049"/>
                      <a:gd name="T21" fmla="*/ 1548 h 1653"/>
                      <a:gd name="T22" fmla="*/ 254 w 1049"/>
                      <a:gd name="T23" fmla="*/ 1153 h 1653"/>
                      <a:gd name="T24" fmla="*/ 299 w 1049"/>
                      <a:gd name="T25" fmla="*/ 806 h 1653"/>
                      <a:gd name="T26" fmla="*/ 299 w 1049"/>
                      <a:gd name="T27" fmla="*/ 789 h 1653"/>
                      <a:gd name="T28" fmla="*/ 296 w 1049"/>
                      <a:gd name="T29" fmla="*/ 625 h 1653"/>
                      <a:gd name="T30" fmla="*/ 217 w 1049"/>
                      <a:gd name="T31" fmla="*/ 735 h 1653"/>
                      <a:gd name="T32" fmla="*/ 127 w 1049"/>
                      <a:gd name="T33" fmla="*/ 783 h 1653"/>
                      <a:gd name="T34" fmla="*/ 56 w 1049"/>
                      <a:gd name="T35" fmla="*/ 760 h 1653"/>
                      <a:gd name="T36" fmla="*/ 36 w 1049"/>
                      <a:gd name="T37" fmla="*/ 600 h 1653"/>
                      <a:gd name="T38" fmla="*/ 192 w 1049"/>
                      <a:gd name="T39" fmla="*/ 383 h 1653"/>
                      <a:gd name="T40" fmla="*/ 321 w 1049"/>
                      <a:gd name="T41" fmla="*/ 107 h 1653"/>
                      <a:gd name="T42" fmla="*/ 338 w 1049"/>
                      <a:gd name="T43" fmla="*/ 81 h 1653"/>
                      <a:gd name="T44" fmla="*/ 509 w 1049"/>
                      <a:gd name="T45" fmla="*/ 0 h 1653"/>
                      <a:gd name="T46" fmla="*/ 645 w 1049"/>
                      <a:gd name="T47" fmla="*/ 45 h 1653"/>
                      <a:gd name="T48" fmla="*/ 651 w 1049"/>
                      <a:gd name="T49" fmla="*/ 50 h 1653"/>
                      <a:gd name="T50" fmla="*/ 656 w 1049"/>
                      <a:gd name="T51" fmla="*/ 53 h 1653"/>
                      <a:gd name="T52" fmla="*/ 665 w 1049"/>
                      <a:gd name="T53" fmla="*/ 62 h 1653"/>
                      <a:gd name="T54" fmla="*/ 667 w 1049"/>
                      <a:gd name="T55" fmla="*/ 65 h 1653"/>
                      <a:gd name="T56" fmla="*/ 673 w 1049"/>
                      <a:gd name="T57" fmla="*/ 70 h 1653"/>
                      <a:gd name="T58" fmla="*/ 865 w 1049"/>
                      <a:gd name="T59" fmla="*/ 270 h 1653"/>
                      <a:gd name="T60" fmla="*/ 919 w 1049"/>
                      <a:gd name="T61" fmla="*/ 352 h 1653"/>
                      <a:gd name="T62" fmla="*/ 1026 w 1049"/>
                      <a:gd name="T63" fmla="*/ 597 h 1653"/>
                      <a:gd name="T64" fmla="*/ 961 w 1049"/>
                      <a:gd name="T65" fmla="*/ 743 h 1653"/>
                      <a:gd name="T66" fmla="*/ 921 w 1049"/>
                      <a:gd name="T67" fmla="*/ 752 h 1653"/>
                      <a:gd name="T68" fmla="*/ 817 w 1049"/>
                      <a:gd name="T69" fmla="*/ 679 h 1653"/>
                      <a:gd name="T70" fmla="*/ 746 w 1049"/>
                      <a:gd name="T71" fmla="*/ 524 h 1653"/>
                      <a:gd name="T72" fmla="*/ 746 w 1049"/>
                      <a:gd name="T73" fmla="*/ 564 h 1653"/>
                      <a:gd name="T74" fmla="*/ 634 w 1049"/>
                      <a:gd name="T75" fmla="*/ 820 h 1653"/>
                      <a:gd name="T76" fmla="*/ 597 w 1049"/>
                      <a:gd name="T77" fmla="*/ 854 h 1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49" h="1653">
                        <a:moveTo>
                          <a:pt x="597" y="854"/>
                        </a:moveTo>
                        <a:cubicBezTo>
                          <a:pt x="572" y="873"/>
                          <a:pt x="521" y="913"/>
                          <a:pt x="512" y="980"/>
                        </a:cubicBezTo>
                        <a:lnTo>
                          <a:pt x="482" y="1178"/>
                        </a:lnTo>
                        <a:lnTo>
                          <a:pt x="482" y="1181"/>
                        </a:lnTo>
                        <a:lnTo>
                          <a:pt x="482" y="1184"/>
                        </a:lnTo>
                        <a:lnTo>
                          <a:pt x="451" y="1528"/>
                        </a:lnTo>
                        <a:lnTo>
                          <a:pt x="451" y="1531"/>
                        </a:lnTo>
                        <a:lnTo>
                          <a:pt x="451" y="1533"/>
                        </a:lnTo>
                        <a:cubicBezTo>
                          <a:pt x="454" y="1593"/>
                          <a:pt x="406" y="1646"/>
                          <a:pt x="347" y="1652"/>
                        </a:cubicBezTo>
                        <a:cubicBezTo>
                          <a:pt x="347" y="1652"/>
                          <a:pt x="344" y="1652"/>
                          <a:pt x="341" y="1652"/>
                        </a:cubicBezTo>
                        <a:cubicBezTo>
                          <a:pt x="282" y="1652"/>
                          <a:pt x="231" y="1607"/>
                          <a:pt x="226" y="1548"/>
                        </a:cubicBezTo>
                        <a:lnTo>
                          <a:pt x="254" y="1153"/>
                        </a:lnTo>
                        <a:lnTo>
                          <a:pt x="299" y="806"/>
                        </a:lnTo>
                        <a:cubicBezTo>
                          <a:pt x="299" y="800"/>
                          <a:pt x="299" y="794"/>
                          <a:pt x="299" y="789"/>
                        </a:cubicBezTo>
                        <a:lnTo>
                          <a:pt x="296" y="625"/>
                        </a:lnTo>
                        <a:lnTo>
                          <a:pt x="217" y="735"/>
                        </a:lnTo>
                        <a:cubicBezTo>
                          <a:pt x="194" y="766"/>
                          <a:pt x="161" y="783"/>
                          <a:pt x="127" y="783"/>
                        </a:cubicBezTo>
                        <a:cubicBezTo>
                          <a:pt x="101" y="783"/>
                          <a:pt x="76" y="777"/>
                          <a:pt x="56" y="760"/>
                        </a:cubicBezTo>
                        <a:cubicBezTo>
                          <a:pt x="8" y="724"/>
                          <a:pt x="0" y="650"/>
                          <a:pt x="36" y="600"/>
                        </a:cubicBezTo>
                        <a:lnTo>
                          <a:pt x="192" y="383"/>
                        </a:lnTo>
                        <a:cubicBezTo>
                          <a:pt x="192" y="383"/>
                          <a:pt x="285" y="175"/>
                          <a:pt x="321" y="107"/>
                        </a:cubicBezTo>
                        <a:cubicBezTo>
                          <a:pt x="327" y="98"/>
                          <a:pt x="333" y="87"/>
                          <a:pt x="338" y="81"/>
                        </a:cubicBezTo>
                        <a:cubicBezTo>
                          <a:pt x="375" y="31"/>
                          <a:pt x="440" y="0"/>
                          <a:pt x="509" y="0"/>
                        </a:cubicBezTo>
                        <a:cubicBezTo>
                          <a:pt x="560" y="0"/>
                          <a:pt x="608" y="17"/>
                          <a:pt x="645" y="45"/>
                        </a:cubicBezTo>
                        <a:cubicBezTo>
                          <a:pt x="645" y="48"/>
                          <a:pt x="648" y="48"/>
                          <a:pt x="651" y="50"/>
                        </a:cubicBezTo>
                        <a:cubicBezTo>
                          <a:pt x="653" y="50"/>
                          <a:pt x="653" y="53"/>
                          <a:pt x="656" y="53"/>
                        </a:cubicBezTo>
                        <a:cubicBezTo>
                          <a:pt x="659" y="56"/>
                          <a:pt x="662" y="59"/>
                          <a:pt x="665" y="62"/>
                        </a:cubicBezTo>
                        <a:lnTo>
                          <a:pt x="667" y="65"/>
                        </a:lnTo>
                        <a:cubicBezTo>
                          <a:pt x="670" y="67"/>
                          <a:pt x="670" y="67"/>
                          <a:pt x="673" y="70"/>
                        </a:cubicBezTo>
                        <a:lnTo>
                          <a:pt x="865" y="270"/>
                        </a:lnTo>
                        <a:cubicBezTo>
                          <a:pt x="888" y="296"/>
                          <a:pt x="904" y="321"/>
                          <a:pt x="919" y="352"/>
                        </a:cubicBezTo>
                        <a:lnTo>
                          <a:pt x="1026" y="597"/>
                        </a:lnTo>
                        <a:cubicBezTo>
                          <a:pt x="1048" y="656"/>
                          <a:pt x="1020" y="721"/>
                          <a:pt x="961" y="743"/>
                        </a:cubicBezTo>
                        <a:cubicBezTo>
                          <a:pt x="947" y="749"/>
                          <a:pt x="936" y="752"/>
                          <a:pt x="921" y="752"/>
                        </a:cubicBezTo>
                        <a:cubicBezTo>
                          <a:pt x="876" y="752"/>
                          <a:pt x="834" y="724"/>
                          <a:pt x="817" y="679"/>
                        </a:cubicBezTo>
                        <a:lnTo>
                          <a:pt x="746" y="524"/>
                        </a:lnTo>
                        <a:lnTo>
                          <a:pt x="746" y="564"/>
                        </a:lnTo>
                        <a:cubicBezTo>
                          <a:pt x="746" y="650"/>
                          <a:pt x="704" y="758"/>
                          <a:pt x="634" y="820"/>
                        </a:cubicBezTo>
                        <a:cubicBezTo>
                          <a:pt x="625" y="828"/>
                          <a:pt x="605" y="845"/>
                          <a:pt x="597" y="854"/>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151"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grpSp>
          </p:grpSp>
          <p:sp>
            <p:nvSpPr>
              <p:cNvPr id="87" name="テキスト ボックス 86">
                <a:extLst>
                  <a:ext uri="{FF2B5EF4-FFF2-40B4-BE49-F238E27FC236}">
                    <a16:creationId xmlns:a16="http://schemas.microsoft.com/office/drawing/2014/main" id="{11729562-DF4D-2D87-5EDF-177580E7D045}"/>
                  </a:ext>
                </a:extLst>
              </p:cNvPr>
              <p:cNvSpPr txBox="1"/>
              <p:nvPr/>
            </p:nvSpPr>
            <p:spPr>
              <a:xfrm>
                <a:off x="6219149" y="3717652"/>
                <a:ext cx="1694889" cy="523220"/>
              </a:xfrm>
              <a:prstGeom prst="rect">
                <a:avLst/>
              </a:prstGeom>
              <a:noFill/>
            </p:spPr>
            <p:txBody>
              <a:bodyPr wrap="square" rtlCol="0">
                <a:spAutoFit/>
              </a:bodyPr>
              <a:lstStyle/>
              <a:p>
                <a:r>
                  <a:rPr kumimoji="1" lang="ja-JP" altLang="en-US" sz="1400" b="1" dirty="0">
                    <a:solidFill>
                      <a:srgbClr val="C00000"/>
                    </a:solidFill>
                  </a:rPr>
                  <a:t>グループ</a:t>
                </a:r>
                <a:r>
                  <a:rPr lang="en-US" altLang="ja-JP" sz="1400" b="1" dirty="0">
                    <a:solidFill>
                      <a:srgbClr val="C00000"/>
                    </a:solidFill>
                    <a:latin typeface="+mn-ea"/>
                  </a:rPr>
                  <a:t>1</a:t>
                </a:r>
                <a:r>
                  <a:rPr kumimoji="1" lang="ja-JP" altLang="en-US" sz="1400" b="1" dirty="0">
                    <a:solidFill>
                      <a:srgbClr val="C00000"/>
                    </a:solidFill>
                    <a:latin typeface="+mn-ea"/>
                  </a:rPr>
                  <a:t>～</a:t>
                </a:r>
                <a:r>
                  <a:rPr kumimoji="1" lang="en-US" altLang="ja-JP" sz="1400" b="1" dirty="0">
                    <a:solidFill>
                      <a:srgbClr val="C00000"/>
                    </a:solidFill>
                    <a:latin typeface="+mn-ea"/>
                  </a:rPr>
                  <a:t>10</a:t>
                </a:r>
                <a:r>
                  <a:rPr kumimoji="1" lang="ja-JP" altLang="en-US" sz="1400" b="1" dirty="0">
                    <a:solidFill>
                      <a:srgbClr val="C00000"/>
                    </a:solidFill>
                  </a:rPr>
                  <a:t>の</a:t>
                </a:r>
                <a:endParaRPr kumimoji="1" lang="en-US" altLang="ja-JP" sz="1400" b="1" dirty="0">
                  <a:solidFill>
                    <a:srgbClr val="C00000"/>
                  </a:solidFill>
                </a:endParaRPr>
              </a:p>
              <a:p>
                <a:r>
                  <a:rPr kumimoji="1" lang="ja-JP" altLang="en-US" sz="1400" b="1" dirty="0">
                    <a:solidFill>
                      <a:srgbClr val="C00000"/>
                    </a:solidFill>
                  </a:rPr>
                  <a:t>ユーザー数は同数</a:t>
                </a:r>
              </a:p>
            </p:txBody>
          </p:sp>
          <p:grpSp>
            <p:nvGrpSpPr>
              <p:cNvPr id="88" name="グループ化 87">
                <a:extLst>
                  <a:ext uri="{FF2B5EF4-FFF2-40B4-BE49-F238E27FC236}">
                    <a16:creationId xmlns:a16="http://schemas.microsoft.com/office/drawing/2014/main" id="{4D45AC9B-653A-468A-307A-10F74CFD5E4F}"/>
                  </a:ext>
                </a:extLst>
              </p:cNvPr>
              <p:cNvGrpSpPr/>
              <p:nvPr/>
            </p:nvGrpSpPr>
            <p:grpSpPr>
              <a:xfrm>
                <a:off x="4570316" y="2750711"/>
                <a:ext cx="1113954" cy="612026"/>
                <a:chOff x="5604149" y="2644279"/>
                <a:chExt cx="1113954" cy="612026"/>
              </a:xfrm>
            </p:grpSpPr>
            <p:grpSp>
              <p:nvGrpSpPr>
                <p:cNvPr id="94" name="グループ化 93">
                  <a:extLst>
                    <a:ext uri="{FF2B5EF4-FFF2-40B4-BE49-F238E27FC236}">
                      <a16:creationId xmlns:a16="http://schemas.microsoft.com/office/drawing/2014/main" id="{5A458097-8600-DDFB-B7AC-B544CDB12030}"/>
                    </a:ext>
                  </a:extLst>
                </p:cNvPr>
                <p:cNvGrpSpPr/>
                <p:nvPr/>
              </p:nvGrpSpPr>
              <p:grpSpPr>
                <a:xfrm>
                  <a:off x="5604201" y="2903923"/>
                  <a:ext cx="1053127" cy="352382"/>
                  <a:chOff x="1876883" y="3732437"/>
                  <a:chExt cx="1053127" cy="352382"/>
                </a:xfrm>
                <a:solidFill>
                  <a:schemeClr val="accent6">
                    <a:lumMod val="50000"/>
                  </a:schemeClr>
                </a:solidFill>
              </p:grpSpPr>
              <p:grpSp>
                <p:nvGrpSpPr>
                  <p:cNvPr id="96" name="Group 21">
                    <a:extLst>
                      <a:ext uri="{FF2B5EF4-FFF2-40B4-BE49-F238E27FC236}">
                        <a16:creationId xmlns:a16="http://schemas.microsoft.com/office/drawing/2014/main" id="{358D1FF4-DE09-97AE-1E98-9631B5FF1709}"/>
                      </a:ext>
                    </a:extLst>
                  </p:cNvPr>
                  <p:cNvGrpSpPr>
                    <a:grpSpLocks/>
                  </p:cNvGrpSpPr>
                  <p:nvPr/>
                </p:nvGrpSpPr>
                <p:grpSpPr bwMode="auto">
                  <a:xfrm>
                    <a:off x="1876883" y="3732437"/>
                    <a:ext cx="168215" cy="352382"/>
                    <a:chOff x="4473" y="343"/>
                    <a:chExt cx="232" cy="486"/>
                  </a:xfrm>
                  <a:grpFill/>
                </p:grpSpPr>
                <p:sp>
                  <p:nvSpPr>
                    <p:cNvPr id="113" name="Freeform 22">
                      <a:extLst>
                        <a:ext uri="{FF2B5EF4-FFF2-40B4-BE49-F238E27FC236}">
                          <a16:creationId xmlns:a16="http://schemas.microsoft.com/office/drawing/2014/main" id="{F217C2EA-D411-8165-CDDE-1B8B5D4088FB}"/>
                        </a:ext>
                      </a:extLst>
                    </p:cNvPr>
                    <p:cNvSpPr>
                      <a:spLocks noChangeArrowheads="1"/>
                    </p:cNvSpPr>
                    <p:nvPr/>
                  </p:nvSpPr>
                  <p:spPr bwMode="auto">
                    <a:xfrm>
                      <a:off x="4597" y="641"/>
                      <a:ext cx="112" cy="158"/>
                    </a:xfrm>
                    <a:custGeom>
                      <a:avLst/>
                      <a:gdLst>
                        <a:gd name="T0" fmla="*/ 452 w 498"/>
                        <a:gd name="T1" fmla="*/ 488 h 700"/>
                        <a:gd name="T2" fmla="*/ 466 w 498"/>
                        <a:gd name="T3" fmla="*/ 634 h 700"/>
                        <a:gd name="T4" fmla="*/ 291 w 498"/>
                        <a:gd name="T5" fmla="*/ 649 h 700"/>
                        <a:gd name="T6" fmla="*/ 77 w 498"/>
                        <a:gd name="T7" fmla="*/ 420 h 700"/>
                        <a:gd name="T8" fmla="*/ 51 w 498"/>
                        <a:gd name="T9" fmla="*/ 381 h 700"/>
                        <a:gd name="T10" fmla="*/ 0 w 498"/>
                        <a:gd name="T11" fmla="*/ 239 h 700"/>
                        <a:gd name="T12" fmla="*/ 12 w 498"/>
                        <a:gd name="T13" fmla="*/ 166 h 700"/>
                        <a:gd name="T14" fmla="*/ 12 w 498"/>
                        <a:gd name="T15" fmla="*/ 166 h 700"/>
                        <a:gd name="T16" fmla="*/ 12 w 498"/>
                        <a:gd name="T17" fmla="*/ 166 h 700"/>
                        <a:gd name="T18" fmla="*/ 74 w 498"/>
                        <a:gd name="T19" fmla="*/ 79 h 700"/>
                        <a:gd name="T20" fmla="*/ 77 w 498"/>
                        <a:gd name="T21" fmla="*/ 76 h 700"/>
                        <a:gd name="T22" fmla="*/ 116 w 498"/>
                        <a:gd name="T23" fmla="*/ 42 h 700"/>
                        <a:gd name="T24" fmla="*/ 156 w 498"/>
                        <a:gd name="T25" fmla="*/ 0 h 700"/>
                        <a:gd name="T26" fmla="*/ 243 w 498"/>
                        <a:gd name="T27" fmla="*/ 254 h 700"/>
                        <a:gd name="T28" fmla="*/ 268 w 498"/>
                        <a:gd name="T29" fmla="*/ 293 h 700"/>
                        <a:gd name="T30" fmla="*/ 452 w 498"/>
                        <a:gd name="T31" fmla="*/ 488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8" h="700">
                          <a:moveTo>
                            <a:pt x="452" y="488"/>
                          </a:moveTo>
                          <a:cubicBezTo>
                            <a:pt x="489" y="527"/>
                            <a:pt x="497" y="589"/>
                            <a:pt x="466" y="634"/>
                          </a:cubicBezTo>
                          <a:cubicBezTo>
                            <a:pt x="424" y="697"/>
                            <a:pt x="339" y="699"/>
                            <a:pt x="291" y="649"/>
                          </a:cubicBezTo>
                          <a:lnTo>
                            <a:pt x="77" y="420"/>
                          </a:lnTo>
                          <a:cubicBezTo>
                            <a:pt x="65" y="409"/>
                            <a:pt x="57" y="395"/>
                            <a:pt x="51" y="381"/>
                          </a:cubicBezTo>
                          <a:lnTo>
                            <a:pt x="0" y="239"/>
                          </a:lnTo>
                          <a:lnTo>
                            <a:pt x="12" y="166"/>
                          </a:lnTo>
                          <a:lnTo>
                            <a:pt x="12" y="166"/>
                          </a:lnTo>
                          <a:lnTo>
                            <a:pt x="12" y="166"/>
                          </a:lnTo>
                          <a:cubicBezTo>
                            <a:pt x="17" y="124"/>
                            <a:pt x="51" y="98"/>
                            <a:pt x="74" y="79"/>
                          </a:cubicBezTo>
                          <a:lnTo>
                            <a:pt x="77" y="76"/>
                          </a:lnTo>
                          <a:cubicBezTo>
                            <a:pt x="88" y="67"/>
                            <a:pt x="108" y="50"/>
                            <a:pt x="116" y="42"/>
                          </a:cubicBezTo>
                          <a:cubicBezTo>
                            <a:pt x="130" y="31"/>
                            <a:pt x="144" y="14"/>
                            <a:pt x="156" y="0"/>
                          </a:cubicBezTo>
                          <a:lnTo>
                            <a:pt x="243" y="254"/>
                          </a:lnTo>
                          <a:cubicBezTo>
                            <a:pt x="249" y="268"/>
                            <a:pt x="257" y="282"/>
                            <a:pt x="268" y="293"/>
                          </a:cubicBezTo>
                          <a:lnTo>
                            <a:pt x="452" y="488"/>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151"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114" name="Freeform 23">
                      <a:extLst>
                        <a:ext uri="{FF2B5EF4-FFF2-40B4-BE49-F238E27FC236}">
                          <a16:creationId xmlns:a16="http://schemas.microsoft.com/office/drawing/2014/main" id="{80259711-FB98-A382-8A1A-2550DF5B657D}"/>
                        </a:ext>
                      </a:extLst>
                    </p:cNvPr>
                    <p:cNvSpPr>
                      <a:spLocks noChangeArrowheads="1"/>
                    </p:cNvSpPr>
                    <p:nvPr/>
                  </p:nvSpPr>
                  <p:spPr bwMode="auto">
                    <a:xfrm>
                      <a:off x="4535" y="343"/>
                      <a:ext cx="101" cy="102"/>
                    </a:xfrm>
                    <a:custGeom>
                      <a:avLst/>
                      <a:gdLst>
                        <a:gd name="T0" fmla="*/ 450 w 451"/>
                        <a:gd name="T1" fmla="*/ 226 h 452"/>
                        <a:gd name="T2" fmla="*/ 420 w 451"/>
                        <a:gd name="T3" fmla="*/ 338 h 452"/>
                        <a:gd name="T4" fmla="*/ 337 w 451"/>
                        <a:gd name="T5" fmla="*/ 421 h 452"/>
                        <a:gd name="T6" fmla="*/ 224 w 451"/>
                        <a:gd name="T7" fmla="*/ 451 h 452"/>
                        <a:gd name="T8" fmla="*/ 113 w 451"/>
                        <a:gd name="T9" fmla="*/ 421 h 452"/>
                        <a:gd name="T10" fmla="*/ 30 w 451"/>
                        <a:gd name="T11" fmla="*/ 338 h 452"/>
                        <a:gd name="T12" fmla="*/ 0 w 451"/>
                        <a:gd name="T13" fmla="*/ 226 h 452"/>
                        <a:gd name="T14" fmla="*/ 30 w 451"/>
                        <a:gd name="T15" fmla="*/ 113 h 452"/>
                        <a:gd name="T16" fmla="*/ 113 w 451"/>
                        <a:gd name="T17" fmla="*/ 30 h 452"/>
                        <a:gd name="T18" fmla="*/ 224 w 451"/>
                        <a:gd name="T19" fmla="*/ 0 h 452"/>
                        <a:gd name="T20" fmla="*/ 337 w 451"/>
                        <a:gd name="T21" fmla="*/ 30 h 452"/>
                        <a:gd name="T22" fmla="*/ 420 w 451"/>
                        <a:gd name="T23" fmla="*/ 113 h 452"/>
                        <a:gd name="T24" fmla="*/ 450 w 451"/>
                        <a:gd name="T25" fmla="*/ 226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1" h="452">
                          <a:moveTo>
                            <a:pt x="450" y="226"/>
                          </a:moveTo>
                          <a:cubicBezTo>
                            <a:pt x="450" y="267"/>
                            <a:pt x="441" y="302"/>
                            <a:pt x="420" y="338"/>
                          </a:cubicBezTo>
                          <a:cubicBezTo>
                            <a:pt x="399" y="374"/>
                            <a:pt x="373" y="400"/>
                            <a:pt x="337" y="421"/>
                          </a:cubicBezTo>
                          <a:cubicBezTo>
                            <a:pt x="301" y="442"/>
                            <a:pt x="266" y="451"/>
                            <a:pt x="224" y="451"/>
                          </a:cubicBezTo>
                          <a:cubicBezTo>
                            <a:pt x="183" y="451"/>
                            <a:pt x="149" y="442"/>
                            <a:pt x="113" y="421"/>
                          </a:cubicBezTo>
                          <a:cubicBezTo>
                            <a:pt x="77" y="400"/>
                            <a:pt x="51" y="374"/>
                            <a:pt x="30" y="338"/>
                          </a:cubicBezTo>
                          <a:cubicBezTo>
                            <a:pt x="9" y="302"/>
                            <a:pt x="0" y="267"/>
                            <a:pt x="0" y="226"/>
                          </a:cubicBezTo>
                          <a:cubicBezTo>
                            <a:pt x="0" y="184"/>
                            <a:pt x="9" y="149"/>
                            <a:pt x="30" y="113"/>
                          </a:cubicBezTo>
                          <a:cubicBezTo>
                            <a:pt x="51" y="77"/>
                            <a:pt x="77" y="51"/>
                            <a:pt x="113" y="30"/>
                          </a:cubicBezTo>
                          <a:cubicBezTo>
                            <a:pt x="149" y="9"/>
                            <a:pt x="184" y="0"/>
                            <a:pt x="224" y="0"/>
                          </a:cubicBezTo>
                          <a:cubicBezTo>
                            <a:pt x="266" y="0"/>
                            <a:pt x="301" y="9"/>
                            <a:pt x="337" y="30"/>
                          </a:cubicBezTo>
                          <a:cubicBezTo>
                            <a:pt x="373" y="51"/>
                            <a:pt x="399" y="77"/>
                            <a:pt x="420" y="113"/>
                          </a:cubicBezTo>
                          <a:cubicBezTo>
                            <a:pt x="441" y="149"/>
                            <a:pt x="450" y="184"/>
                            <a:pt x="450" y="226"/>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151"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115" name="Freeform 24">
                      <a:extLst>
                        <a:ext uri="{FF2B5EF4-FFF2-40B4-BE49-F238E27FC236}">
                          <a16:creationId xmlns:a16="http://schemas.microsoft.com/office/drawing/2014/main" id="{66A4F4DA-D263-BE84-B73E-F08CCC2E0766}"/>
                        </a:ext>
                      </a:extLst>
                    </p:cNvPr>
                    <p:cNvSpPr>
                      <a:spLocks noChangeArrowheads="1"/>
                    </p:cNvSpPr>
                    <p:nvPr/>
                  </p:nvSpPr>
                  <p:spPr bwMode="auto">
                    <a:xfrm>
                      <a:off x="4470" y="455"/>
                      <a:ext cx="237" cy="374"/>
                    </a:xfrm>
                    <a:custGeom>
                      <a:avLst/>
                      <a:gdLst>
                        <a:gd name="T0" fmla="*/ 597 w 1049"/>
                        <a:gd name="T1" fmla="*/ 854 h 1653"/>
                        <a:gd name="T2" fmla="*/ 512 w 1049"/>
                        <a:gd name="T3" fmla="*/ 980 h 1653"/>
                        <a:gd name="T4" fmla="*/ 482 w 1049"/>
                        <a:gd name="T5" fmla="*/ 1178 h 1653"/>
                        <a:gd name="T6" fmla="*/ 482 w 1049"/>
                        <a:gd name="T7" fmla="*/ 1181 h 1653"/>
                        <a:gd name="T8" fmla="*/ 482 w 1049"/>
                        <a:gd name="T9" fmla="*/ 1184 h 1653"/>
                        <a:gd name="T10" fmla="*/ 451 w 1049"/>
                        <a:gd name="T11" fmla="*/ 1528 h 1653"/>
                        <a:gd name="T12" fmla="*/ 451 w 1049"/>
                        <a:gd name="T13" fmla="*/ 1531 h 1653"/>
                        <a:gd name="T14" fmla="*/ 451 w 1049"/>
                        <a:gd name="T15" fmla="*/ 1533 h 1653"/>
                        <a:gd name="T16" fmla="*/ 347 w 1049"/>
                        <a:gd name="T17" fmla="*/ 1652 h 1653"/>
                        <a:gd name="T18" fmla="*/ 341 w 1049"/>
                        <a:gd name="T19" fmla="*/ 1652 h 1653"/>
                        <a:gd name="T20" fmla="*/ 226 w 1049"/>
                        <a:gd name="T21" fmla="*/ 1548 h 1653"/>
                        <a:gd name="T22" fmla="*/ 254 w 1049"/>
                        <a:gd name="T23" fmla="*/ 1153 h 1653"/>
                        <a:gd name="T24" fmla="*/ 299 w 1049"/>
                        <a:gd name="T25" fmla="*/ 806 h 1653"/>
                        <a:gd name="T26" fmla="*/ 299 w 1049"/>
                        <a:gd name="T27" fmla="*/ 789 h 1653"/>
                        <a:gd name="T28" fmla="*/ 296 w 1049"/>
                        <a:gd name="T29" fmla="*/ 625 h 1653"/>
                        <a:gd name="T30" fmla="*/ 217 w 1049"/>
                        <a:gd name="T31" fmla="*/ 735 h 1653"/>
                        <a:gd name="T32" fmla="*/ 127 w 1049"/>
                        <a:gd name="T33" fmla="*/ 783 h 1653"/>
                        <a:gd name="T34" fmla="*/ 56 w 1049"/>
                        <a:gd name="T35" fmla="*/ 760 h 1653"/>
                        <a:gd name="T36" fmla="*/ 36 w 1049"/>
                        <a:gd name="T37" fmla="*/ 600 h 1653"/>
                        <a:gd name="T38" fmla="*/ 192 w 1049"/>
                        <a:gd name="T39" fmla="*/ 383 h 1653"/>
                        <a:gd name="T40" fmla="*/ 321 w 1049"/>
                        <a:gd name="T41" fmla="*/ 107 h 1653"/>
                        <a:gd name="T42" fmla="*/ 338 w 1049"/>
                        <a:gd name="T43" fmla="*/ 81 h 1653"/>
                        <a:gd name="T44" fmla="*/ 509 w 1049"/>
                        <a:gd name="T45" fmla="*/ 0 h 1653"/>
                        <a:gd name="T46" fmla="*/ 645 w 1049"/>
                        <a:gd name="T47" fmla="*/ 45 h 1653"/>
                        <a:gd name="T48" fmla="*/ 651 w 1049"/>
                        <a:gd name="T49" fmla="*/ 50 h 1653"/>
                        <a:gd name="T50" fmla="*/ 656 w 1049"/>
                        <a:gd name="T51" fmla="*/ 53 h 1653"/>
                        <a:gd name="T52" fmla="*/ 665 w 1049"/>
                        <a:gd name="T53" fmla="*/ 62 h 1653"/>
                        <a:gd name="T54" fmla="*/ 667 w 1049"/>
                        <a:gd name="T55" fmla="*/ 65 h 1653"/>
                        <a:gd name="T56" fmla="*/ 673 w 1049"/>
                        <a:gd name="T57" fmla="*/ 70 h 1653"/>
                        <a:gd name="T58" fmla="*/ 865 w 1049"/>
                        <a:gd name="T59" fmla="*/ 270 h 1653"/>
                        <a:gd name="T60" fmla="*/ 919 w 1049"/>
                        <a:gd name="T61" fmla="*/ 352 h 1653"/>
                        <a:gd name="T62" fmla="*/ 1026 w 1049"/>
                        <a:gd name="T63" fmla="*/ 597 h 1653"/>
                        <a:gd name="T64" fmla="*/ 961 w 1049"/>
                        <a:gd name="T65" fmla="*/ 743 h 1653"/>
                        <a:gd name="T66" fmla="*/ 921 w 1049"/>
                        <a:gd name="T67" fmla="*/ 752 h 1653"/>
                        <a:gd name="T68" fmla="*/ 817 w 1049"/>
                        <a:gd name="T69" fmla="*/ 679 h 1653"/>
                        <a:gd name="T70" fmla="*/ 746 w 1049"/>
                        <a:gd name="T71" fmla="*/ 524 h 1653"/>
                        <a:gd name="T72" fmla="*/ 746 w 1049"/>
                        <a:gd name="T73" fmla="*/ 564 h 1653"/>
                        <a:gd name="T74" fmla="*/ 634 w 1049"/>
                        <a:gd name="T75" fmla="*/ 820 h 1653"/>
                        <a:gd name="T76" fmla="*/ 597 w 1049"/>
                        <a:gd name="T77" fmla="*/ 854 h 1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49" h="1653">
                          <a:moveTo>
                            <a:pt x="597" y="854"/>
                          </a:moveTo>
                          <a:cubicBezTo>
                            <a:pt x="572" y="873"/>
                            <a:pt x="521" y="913"/>
                            <a:pt x="512" y="980"/>
                          </a:cubicBezTo>
                          <a:lnTo>
                            <a:pt x="482" y="1178"/>
                          </a:lnTo>
                          <a:lnTo>
                            <a:pt x="482" y="1181"/>
                          </a:lnTo>
                          <a:lnTo>
                            <a:pt x="482" y="1184"/>
                          </a:lnTo>
                          <a:lnTo>
                            <a:pt x="451" y="1528"/>
                          </a:lnTo>
                          <a:lnTo>
                            <a:pt x="451" y="1531"/>
                          </a:lnTo>
                          <a:lnTo>
                            <a:pt x="451" y="1533"/>
                          </a:lnTo>
                          <a:cubicBezTo>
                            <a:pt x="454" y="1593"/>
                            <a:pt x="406" y="1646"/>
                            <a:pt x="347" y="1652"/>
                          </a:cubicBezTo>
                          <a:cubicBezTo>
                            <a:pt x="347" y="1652"/>
                            <a:pt x="344" y="1652"/>
                            <a:pt x="341" y="1652"/>
                          </a:cubicBezTo>
                          <a:cubicBezTo>
                            <a:pt x="282" y="1652"/>
                            <a:pt x="231" y="1607"/>
                            <a:pt x="226" y="1548"/>
                          </a:cubicBezTo>
                          <a:lnTo>
                            <a:pt x="254" y="1153"/>
                          </a:lnTo>
                          <a:lnTo>
                            <a:pt x="299" y="806"/>
                          </a:lnTo>
                          <a:cubicBezTo>
                            <a:pt x="299" y="800"/>
                            <a:pt x="299" y="794"/>
                            <a:pt x="299" y="789"/>
                          </a:cubicBezTo>
                          <a:lnTo>
                            <a:pt x="296" y="625"/>
                          </a:lnTo>
                          <a:lnTo>
                            <a:pt x="217" y="735"/>
                          </a:lnTo>
                          <a:cubicBezTo>
                            <a:pt x="194" y="766"/>
                            <a:pt x="161" y="783"/>
                            <a:pt x="127" y="783"/>
                          </a:cubicBezTo>
                          <a:cubicBezTo>
                            <a:pt x="101" y="783"/>
                            <a:pt x="76" y="777"/>
                            <a:pt x="56" y="760"/>
                          </a:cubicBezTo>
                          <a:cubicBezTo>
                            <a:pt x="8" y="724"/>
                            <a:pt x="0" y="650"/>
                            <a:pt x="36" y="600"/>
                          </a:cubicBezTo>
                          <a:lnTo>
                            <a:pt x="192" y="383"/>
                          </a:lnTo>
                          <a:cubicBezTo>
                            <a:pt x="192" y="383"/>
                            <a:pt x="285" y="175"/>
                            <a:pt x="321" y="107"/>
                          </a:cubicBezTo>
                          <a:cubicBezTo>
                            <a:pt x="327" y="98"/>
                            <a:pt x="333" y="87"/>
                            <a:pt x="338" y="81"/>
                          </a:cubicBezTo>
                          <a:cubicBezTo>
                            <a:pt x="375" y="31"/>
                            <a:pt x="440" y="0"/>
                            <a:pt x="509" y="0"/>
                          </a:cubicBezTo>
                          <a:cubicBezTo>
                            <a:pt x="560" y="0"/>
                            <a:pt x="608" y="17"/>
                            <a:pt x="645" y="45"/>
                          </a:cubicBezTo>
                          <a:cubicBezTo>
                            <a:pt x="645" y="48"/>
                            <a:pt x="648" y="48"/>
                            <a:pt x="651" y="50"/>
                          </a:cubicBezTo>
                          <a:cubicBezTo>
                            <a:pt x="653" y="50"/>
                            <a:pt x="653" y="53"/>
                            <a:pt x="656" y="53"/>
                          </a:cubicBezTo>
                          <a:cubicBezTo>
                            <a:pt x="659" y="56"/>
                            <a:pt x="662" y="59"/>
                            <a:pt x="665" y="62"/>
                          </a:cubicBezTo>
                          <a:lnTo>
                            <a:pt x="667" y="65"/>
                          </a:lnTo>
                          <a:cubicBezTo>
                            <a:pt x="670" y="67"/>
                            <a:pt x="670" y="67"/>
                            <a:pt x="673" y="70"/>
                          </a:cubicBezTo>
                          <a:lnTo>
                            <a:pt x="865" y="270"/>
                          </a:lnTo>
                          <a:cubicBezTo>
                            <a:pt x="888" y="296"/>
                            <a:pt x="904" y="321"/>
                            <a:pt x="919" y="352"/>
                          </a:cubicBezTo>
                          <a:lnTo>
                            <a:pt x="1026" y="597"/>
                          </a:lnTo>
                          <a:cubicBezTo>
                            <a:pt x="1048" y="656"/>
                            <a:pt x="1020" y="721"/>
                            <a:pt x="961" y="743"/>
                          </a:cubicBezTo>
                          <a:cubicBezTo>
                            <a:pt x="947" y="749"/>
                            <a:pt x="936" y="752"/>
                            <a:pt x="921" y="752"/>
                          </a:cubicBezTo>
                          <a:cubicBezTo>
                            <a:pt x="876" y="752"/>
                            <a:pt x="834" y="724"/>
                            <a:pt x="817" y="679"/>
                          </a:cubicBezTo>
                          <a:lnTo>
                            <a:pt x="746" y="524"/>
                          </a:lnTo>
                          <a:lnTo>
                            <a:pt x="746" y="564"/>
                          </a:lnTo>
                          <a:cubicBezTo>
                            <a:pt x="746" y="650"/>
                            <a:pt x="704" y="758"/>
                            <a:pt x="634" y="820"/>
                          </a:cubicBezTo>
                          <a:cubicBezTo>
                            <a:pt x="625" y="828"/>
                            <a:pt x="605" y="845"/>
                            <a:pt x="597" y="854"/>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151"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grpSp>
              <p:grpSp>
                <p:nvGrpSpPr>
                  <p:cNvPr id="97" name="Group 21">
                    <a:extLst>
                      <a:ext uri="{FF2B5EF4-FFF2-40B4-BE49-F238E27FC236}">
                        <a16:creationId xmlns:a16="http://schemas.microsoft.com/office/drawing/2014/main" id="{6DDC06B6-FA2B-AD74-B545-875452CA5773}"/>
                      </a:ext>
                    </a:extLst>
                  </p:cNvPr>
                  <p:cNvGrpSpPr>
                    <a:grpSpLocks/>
                  </p:cNvGrpSpPr>
                  <p:nvPr/>
                </p:nvGrpSpPr>
                <p:grpSpPr bwMode="auto">
                  <a:xfrm>
                    <a:off x="2098111" y="3732437"/>
                    <a:ext cx="168215" cy="352382"/>
                    <a:chOff x="4473" y="343"/>
                    <a:chExt cx="232" cy="486"/>
                  </a:xfrm>
                  <a:grpFill/>
                </p:grpSpPr>
                <p:sp>
                  <p:nvSpPr>
                    <p:cNvPr id="110" name="Freeform 22">
                      <a:extLst>
                        <a:ext uri="{FF2B5EF4-FFF2-40B4-BE49-F238E27FC236}">
                          <a16:creationId xmlns:a16="http://schemas.microsoft.com/office/drawing/2014/main" id="{D9476516-73A8-2032-3561-34FA5EE0A5C7}"/>
                        </a:ext>
                      </a:extLst>
                    </p:cNvPr>
                    <p:cNvSpPr>
                      <a:spLocks noChangeArrowheads="1"/>
                    </p:cNvSpPr>
                    <p:nvPr/>
                  </p:nvSpPr>
                  <p:spPr bwMode="auto">
                    <a:xfrm>
                      <a:off x="4597" y="641"/>
                      <a:ext cx="112" cy="158"/>
                    </a:xfrm>
                    <a:custGeom>
                      <a:avLst/>
                      <a:gdLst>
                        <a:gd name="T0" fmla="*/ 452 w 498"/>
                        <a:gd name="T1" fmla="*/ 488 h 700"/>
                        <a:gd name="T2" fmla="*/ 466 w 498"/>
                        <a:gd name="T3" fmla="*/ 634 h 700"/>
                        <a:gd name="T4" fmla="*/ 291 w 498"/>
                        <a:gd name="T5" fmla="*/ 649 h 700"/>
                        <a:gd name="T6" fmla="*/ 77 w 498"/>
                        <a:gd name="T7" fmla="*/ 420 h 700"/>
                        <a:gd name="T8" fmla="*/ 51 w 498"/>
                        <a:gd name="T9" fmla="*/ 381 h 700"/>
                        <a:gd name="T10" fmla="*/ 0 w 498"/>
                        <a:gd name="T11" fmla="*/ 239 h 700"/>
                        <a:gd name="T12" fmla="*/ 12 w 498"/>
                        <a:gd name="T13" fmla="*/ 166 h 700"/>
                        <a:gd name="T14" fmla="*/ 12 w 498"/>
                        <a:gd name="T15" fmla="*/ 166 h 700"/>
                        <a:gd name="T16" fmla="*/ 12 w 498"/>
                        <a:gd name="T17" fmla="*/ 166 h 700"/>
                        <a:gd name="T18" fmla="*/ 74 w 498"/>
                        <a:gd name="T19" fmla="*/ 79 h 700"/>
                        <a:gd name="T20" fmla="*/ 77 w 498"/>
                        <a:gd name="T21" fmla="*/ 76 h 700"/>
                        <a:gd name="T22" fmla="*/ 116 w 498"/>
                        <a:gd name="T23" fmla="*/ 42 h 700"/>
                        <a:gd name="T24" fmla="*/ 156 w 498"/>
                        <a:gd name="T25" fmla="*/ 0 h 700"/>
                        <a:gd name="T26" fmla="*/ 243 w 498"/>
                        <a:gd name="T27" fmla="*/ 254 h 700"/>
                        <a:gd name="T28" fmla="*/ 268 w 498"/>
                        <a:gd name="T29" fmla="*/ 293 h 700"/>
                        <a:gd name="T30" fmla="*/ 452 w 498"/>
                        <a:gd name="T31" fmla="*/ 488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8" h="700">
                          <a:moveTo>
                            <a:pt x="452" y="488"/>
                          </a:moveTo>
                          <a:cubicBezTo>
                            <a:pt x="489" y="527"/>
                            <a:pt x="497" y="589"/>
                            <a:pt x="466" y="634"/>
                          </a:cubicBezTo>
                          <a:cubicBezTo>
                            <a:pt x="424" y="697"/>
                            <a:pt x="339" y="699"/>
                            <a:pt x="291" y="649"/>
                          </a:cubicBezTo>
                          <a:lnTo>
                            <a:pt x="77" y="420"/>
                          </a:lnTo>
                          <a:cubicBezTo>
                            <a:pt x="65" y="409"/>
                            <a:pt x="57" y="395"/>
                            <a:pt x="51" y="381"/>
                          </a:cubicBezTo>
                          <a:lnTo>
                            <a:pt x="0" y="239"/>
                          </a:lnTo>
                          <a:lnTo>
                            <a:pt x="12" y="166"/>
                          </a:lnTo>
                          <a:lnTo>
                            <a:pt x="12" y="166"/>
                          </a:lnTo>
                          <a:lnTo>
                            <a:pt x="12" y="166"/>
                          </a:lnTo>
                          <a:cubicBezTo>
                            <a:pt x="17" y="124"/>
                            <a:pt x="51" y="98"/>
                            <a:pt x="74" y="79"/>
                          </a:cubicBezTo>
                          <a:lnTo>
                            <a:pt x="77" y="76"/>
                          </a:lnTo>
                          <a:cubicBezTo>
                            <a:pt x="88" y="67"/>
                            <a:pt x="108" y="50"/>
                            <a:pt x="116" y="42"/>
                          </a:cubicBezTo>
                          <a:cubicBezTo>
                            <a:pt x="130" y="31"/>
                            <a:pt x="144" y="14"/>
                            <a:pt x="156" y="0"/>
                          </a:cubicBezTo>
                          <a:lnTo>
                            <a:pt x="243" y="254"/>
                          </a:lnTo>
                          <a:cubicBezTo>
                            <a:pt x="249" y="268"/>
                            <a:pt x="257" y="282"/>
                            <a:pt x="268" y="293"/>
                          </a:cubicBezTo>
                          <a:lnTo>
                            <a:pt x="452" y="488"/>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151"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111" name="Freeform 23">
                      <a:extLst>
                        <a:ext uri="{FF2B5EF4-FFF2-40B4-BE49-F238E27FC236}">
                          <a16:creationId xmlns:a16="http://schemas.microsoft.com/office/drawing/2014/main" id="{588D31BC-1EB8-6777-BB3D-5C46DE39718E}"/>
                        </a:ext>
                      </a:extLst>
                    </p:cNvPr>
                    <p:cNvSpPr>
                      <a:spLocks noChangeArrowheads="1"/>
                    </p:cNvSpPr>
                    <p:nvPr/>
                  </p:nvSpPr>
                  <p:spPr bwMode="auto">
                    <a:xfrm>
                      <a:off x="4535" y="343"/>
                      <a:ext cx="101" cy="102"/>
                    </a:xfrm>
                    <a:custGeom>
                      <a:avLst/>
                      <a:gdLst>
                        <a:gd name="T0" fmla="*/ 450 w 451"/>
                        <a:gd name="T1" fmla="*/ 226 h 452"/>
                        <a:gd name="T2" fmla="*/ 420 w 451"/>
                        <a:gd name="T3" fmla="*/ 338 h 452"/>
                        <a:gd name="T4" fmla="*/ 337 w 451"/>
                        <a:gd name="T5" fmla="*/ 421 h 452"/>
                        <a:gd name="T6" fmla="*/ 224 w 451"/>
                        <a:gd name="T7" fmla="*/ 451 h 452"/>
                        <a:gd name="T8" fmla="*/ 113 w 451"/>
                        <a:gd name="T9" fmla="*/ 421 h 452"/>
                        <a:gd name="T10" fmla="*/ 30 w 451"/>
                        <a:gd name="T11" fmla="*/ 338 h 452"/>
                        <a:gd name="T12" fmla="*/ 0 w 451"/>
                        <a:gd name="T13" fmla="*/ 226 h 452"/>
                        <a:gd name="T14" fmla="*/ 30 w 451"/>
                        <a:gd name="T15" fmla="*/ 113 h 452"/>
                        <a:gd name="T16" fmla="*/ 113 w 451"/>
                        <a:gd name="T17" fmla="*/ 30 h 452"/>
                        <a:gd name="T18" fmla="*/ 224 w 451"/>
                        <a:gd name="T19" fmla="*/ 0 h 452"/>
                        <a:gd name="T20" fmla="*/ 337 w 451"/>
                        <a:gd name="T21" fmla="*/ 30 h 452"/>
                        <a:gd name="T22" fmla="*/ 420 w 451"/>
                        <a:gd name="T23" fmla="*/ 113 h 452"/>
                        <a:gd name="T24" fmla="*/ 450 w 451"/>
                        <a:gd name="T25" fmla="*/ 226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1" h="452">
                          <a:moveTo>
                            <a:pt x="450" y="226"/>
                          </a:moveTo>
                          <a:cubicBezTo>
                            <a:pt x="450" y="267"/>
                            <a:pt x="441" y="302"/>
                            <a:pt x="420" y="338"/>
                          </a:cubicBezTo>
                          <a:cubicBezTo>
                            <a:pt x="399" y="374"/>
                            <a:pt x="373" y="400"/>
                            <a:pt x="337" y="421"/>
                          </a:cubicBezTo>
                          <a:cubicBezTo>
                            <a:pt x="301" y="442"/>
                            <a:pt x="266" y="451"/>
                            <a:pt x="224" y="451"/>
                          </a:cubicBezTo>
                          <a:cubicBezTo>
                            <a:pt x="183" y="451"/>
                            <a:pt x="149" y="442"/>
                            <a:pt x="113" y="421"/>
                          </a:cubicBezTo>
                          <a:cubicBezTo>
                            <a:pt x="77" y="400"/>
                            <a:pt x="51" y="374"/>
                            <a:pt x="30" y="338"/>
                          </a:cubicBezTo>
                          <a:cubicBezTo>
                            <a:pt x="9" y="302"/>
                            <a:pt x="0" y="267"/>
                            <a:pt x="0" y="226"/>
                          </a:cubicBezTo>
                          <a:cubicBezTo>
                            <a:pt x="0" y="184"/>
                            <a:pt x="9" y="149"/>
                            <a:pt x="30" y="113"/>
                          </a:cubicBezTo>
                          <a:cubicBezTo>
                            <a:pt x="51" y="77"/>
                            <a:pt x="77" y="51"/>
                            <a:pt x="113" y="30"/>
                          </a:cubicBezTo>
                          <a:cubicBezTo>
                            <a:pt x="149" y="9"/>
                            <a:pt x="184" y="0"/>
                            <a:pt x="224" y="0"/>
                          </a:cubicBezTo>
                          <a:cubicBezTo>
                            <a:pt x="266" y="0"/>
                            <a:pt x="301" y="9"/>
                            <a:pt x="337" y="30"/>
                          </a:cubicBezTo>
                          <a:cubicBezTo>
                            <a:pt x="373" y="51"/>
                            <a:pt x="399" y="77"/>
                            <a:pt x="420" y="113"/>
                          </a:cubicBezTo>
                          <a:cubicBezTo>
                            <a:pt x="441" y="149"/>
                            <a:pt x="450" y="184"/>
                            <a:pt x="450" y="226"/>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151"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112" name="Freeform 24">
                      <a:extLst>
                        <a:ext uri="{FF2B5EF4-FFF2-40B4-BE49-F238E27FC236}">
                          <a16:creationId xmlns:a16="http://schemas.microsoft.com/office/drawing/2014/main" id="{1B29336D-F505-0DF8-AD00-9D00C79E7249}"/>
                        </a:ext>
                      </a:extLst>
                    </p:cNvPr>
                    <p:cNvSpPr>
                      <a:spLocks noChangeArrowheads="1"/>
                    </p:cNvSpPr>
                    <p:nvPr/>
                  </p:nvSpPr>
                  <p:spPr bwMode="auto">
                    <a:xfrm>
                      <a:off x="4470" y="455"/>
                      <a:ext cx="237" cy="374"/>
                    </a:xfrm>
                    <a:custGeom>
                      <a:avLst/>
                      <a:gdLst>
                        <a:gd name="T0" fmla="*/ 597 w 1049"/>
                        <a:gd name="T1" fmla="*/ 854 h 1653"/>
                        <a:gd name="T2" fmla="*/ 512 w 1049"/>
                        <a:gd name="T3" fmla="*/ 980 h 1653"/>
                        <a:gd name="T4" fmla="*/ 482 w 1049"/>
                        <a:gd name="T5" fmla="*/ 1178 h 1653"/>
                        <a:gd name="T6" fmla="*/ 482 w 1049"/>
                        <a:gd name="T7" fmla="*/ 1181 h 1653"/>
                        <a:gd name="T8" fmla="*/ 482 w 1049"/>
                        <a:gd name="T9" fmla="*/ 1184 h 1653"/>
                        <a:gd name="T10" fmla="*/ 451 w 1049"/>
                        <a:gd name="T11" fmla="*/ 1528 h 1653"/>
                        <a:gd name="T12" fmla="*/ 451 w 1049"/>
                        <a:gd name="T13" fmla="*/ 1531 h 1653"/>
                        <a:gd name="T14" fmla="*/ 451 w 1049"/>
                        <a:gd name="T15" fmla="*/ 1533 h 1653"/>
                        <a:gd name="T16" fmla="*/ 347 w 1049"/>
                        <a:gd name="T17" fmla="*/ 1652 h 1653"/>
                        <a:gd name="T18" fmla="*/ 341 w 1049"/>
                        <a:gd name="T19" fmla="*/ 1652 h 1653"/>
                        <a:gd name="T20" fmla="*/ 226 w 1049"/>
                        <a:gd name="T21" fmla="*/ 1548 h 1653"/>
                        <a:gd name="T22" fmla="*/ 254 w 1049"/>
                        <a:gd name="T23" fmla="*/ 1153 h 1653"/>
                        <a:gd name="T24" fmla="*/ 299 w 1049"/>
                        <a:gd name="T25" fmla="*/ 806 h 1653"/>
                        <a:gd name="T26" fmla="*/ 299 w 1049"/>
                        <a:gd name="T27" fmla="*/ 789 h 1653"/>
                        <a:gd name="T28" fmla="*/ 296 w 1049"/>
                        <a:gd name="T29" fmla="*/ 625 h 1653"/>
                        <a:gd name="T30" fmla="*/ 217 w 1049"/>
                        <a:gd name="T31" fmla="*/ 735 h 1653"/>
                        <a:gd name="T32" fmla="*/ 127 w 1049"/>
                        <a:gd name="T33" fmla="*/ 783 h 1653"/>
                        <a:gd name="T34" fmla="*/ 56 w 1049"/>
                        <a:gd name="T35" fmla="*/ 760 h 1653"/>
                        <a:gd name="T36" fmla="*/ 36 w 1049"/>
                        <a:gd name="T37" fmla="*/ 600 h 1653"/>
                        <a:gd name="T38" fmla="*/ 192 w 1049"/>
                        <a:gd name="T39" fmla="*/ 383 h 1653"/>
                        <a:gd name="T40" fmla="*/ 321 w 1049"/>
                        <a:gd name="T41" fmla="*/ 107 h 1653"/>
                        <a:gd name="T42" fmla="*/ 338 w 1049"/>
                        <a:gd name="T43" fmla="*/ 81 h 1653"/>
                        <a:gd name="T44" fmla="*/ 509 w 1049"/>
                        <a:gd name="T45" fmla="*/ 0 h 1653"/>
                        <a:gd name="T46" fmla="*/ 645 w 1049"/>
                        <a:gd name="T47" fmla="*/ 45 h 1653"/>
                        <a:gd name="T48" fmla="*/ 651 w 1049"/>
                        <a:gd name="T49" fmla="*/ 50 h 1653"/>
                        <a:gd name="T50" fmla="*/ 656 w 1049"/>
                        <a:gd name="T51" fmla="*/ 53 h 1653"/>
                        <a:gd name="T52" fmla="*/ 665 w 1049"/>
                        <a:gd name="T53" fmla="*/ 62 h 1653"/>
                        <a:gd name="T54" fmla="*/ 667 w 1049"/>
                        <a:gd name="T55" fmla="*/ 65 h 1653"/>
                        <a:gd name="T56" fmla="*/ 673 w 1049"/>
                        <a:gd name="T57" fmla="*/ 70 h 1653"/>
                        <a:gd name="T58" fmla="*/ 865 w 1049"/>
                        <a:gd name="T59" fmla="*/ 270 h 1653"/>
                        <a:gd name="T60" fmla="*/ 919 w 1049"/>
                        <a:gd name="T61" fmla="*/ 352 h 1653"/>
                        <a:gd name="T62" fmla="*/ 1026 w 1049"/>
                        <a:gd name="T63" fmla="*/ 597 h 1653"/>
                        <a:gd name="T64" fmla="*/ 961 w 1049"/>
                        <a:gd name="T65" fmla="*/ 743 h 1653"/>
                        <a:gd name="T66" fmla="*/ 921 w 1049"/>
                        <a:gd name="T67" fmla="*/ 752 h 1653"/>
                        <a:gd name="T68" fmla="*/ 817 w 1049"/>
                        <a:gd name="T69" fmla="*/ 679 h 1653"/>
                        <a:gd name="T70" fmla="*/ 746 w 1049"/>
                        <a:gd name="T71" fmla="*/ 524 h 1653"/>
                        <a:gd name="T72" fmla="*/ 746 w 1049"/>
                        <a:gd name="T73" fmla="*/ 564 h 1653"/>
                        <a:gd name="T74" fmla="*/ 634 w 1049"/>
                        <a:gd name="T75" fmla="*/ 820 h 1653"/>
                        <a:gd name="T76" fmla="*/ 597 w 1049"/>
                        <a:gd name="T77" fmla="*/ 854 h 1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49" h="1653">
                          <a:moveTo>
                            <a:pt x="597" y="854"/>
                          </a:moveTo>
                          <a:cubicBezTo>
                            <a:pt x="572" y="873"/>
                            <a:pt x="521" y="913"/>
                            <a:pt x="512" y="980"/>
                          </a:cubicBezTo>
                          <a:lnTo>
                            <a:pt x="482" y="1178"/>
                          </a:lnTo>
                          <a:lnTo>
                            <a:pt x="482" y="1181"/>
                          </a:lnTo>
                          <a:lnTo>
                            <a:pt x="482" y="1184"/>
                          </a:lnTo>
                          <a:lnTo>
                            <a:pt x="451" y="1528"/>
                          </a:lnTo>
                          <a:lnTo>
                            <a:pt x="451" y="1531"/>
                          </a:lnTo>
                          <a:lnTo>
                            <a:pt x="451" y="1533"/>
                          </a:lnTo>
                          <a:cubicBezTo>
                            <a:pt x="454" y="1593"/>
                            <a:pt x="406" y="1646"/>
                            <a:pt x="347" y="1652"/>
                          </a:cubicBezTo>
                          <a:cubicBezTo>
                            <a:pt x="347" y="1652"/>
                            <a:pt x="344" y="1652"/>
                            <a:pt x="341" y="1652"/>
                          </a:cubicBezTo>
                          <a:cubicBezTo>
                            <a:pt x="282" y="1652"/>
                            <a:pt x="231" y="1607"/>
                            <a:pt x="226" y="1548"/>
                          </a:cubicBezTo>
                          <a:lnTo>
                            <a:pt x="254" y="1153"/>
                          </a:lnTo>
                          <a:lnTo>
                            <a:pt x="299" y="806"/>
                          </a:lnTo>
                          <a:cubicBezTo>
                            <a:pt x="299" y="800"/>
                            <a:pt x="299" y="794"/>
                            <a:pt x="299" y="789"/>
                          </a:cubicBezTo>
                          <a:lnTo>
                            <a:pt x="296" y="625"/>
                          </a:lnTo>
                          <a:lnTo>
                            <a:pt x="217" y="735"/>
                          </a:lnTo>
                          <a:cubicBezTo>
                            <a:pt x="194" y="766"/>
                            <a:pt x="161" y="783"/>
                            <a:pt x="127" y="783"/>
                          </a:cubicBezTo>
                          <a:cubicBezTo>
                            <a:pt x="101" y="783"/>
                            <a:pt x="76" y="777"/>
                            <a:pt x="56" y="760"/>
                          </a:cubicBezTo>
                          <a:cubicBezTo>
                            <a:pt x="8" y="724"/>
                            <a:pt x="0" y="650"/>
                            <a:pt x="36" y="600"/>
                          </a:cubicBezTo>
                          <a:lnTo>
                            <a:pt x="192" y="383"/>
                          </a:lnTo>
                          <a:cubicBezTo>
                            <a:pt x="192" y="383"/>
                            <a:pt x="285" y="175"/>
                            <a:pt x="321" y="107"/>
                          </a:cubicBezTo>
                          <a:cubicBezTo>
                            <a:pt x="327" y="98"/>
                            <a:pt x="333" y="87"/>
                            <a:pt x="338" y="81"/>
                          </a:cubicBezTo>
                          <a:cubicBezTo>
                            <a:pt x="375" y="31"/>
                            <a:pt x="440" y="0"/>
                            <a:pt x="509" y="0"/>
                          </a:cubicBezTo>
                          <a:cubicBezTo>
                            <a:pt x="560" y="0"/>
                            <a:pt x="608" y="17"/>
                            <a:pt x="645" y="45"/>
                          </a:cubicBezTo>
                          <a:cubicBezTo>
                            <a:pt x="645" y="48"/>
                            <a:pt x="648" y="48"/>
                            <a:pt x="651" y="50"/>
                          </a:cubicBezTo>
                          <a:cubicBezTo>
                            <a:pt x="653" y="50"/>
                            <a:pt x="653" y="53"/>
                            <a:pt x="656" y="53"/>
                          </a:cubicBezTo>
                          <a:cubicBezTo>
                            <a:pt x="659" y="56"/>
                            <a:pt x="662" y="59"/>
                            <a:pt x="665" y="62"/>
                          </a:cubicBezTo>
                          <a:lnTo>
                            <a:pt x="667" y="65"/>
                          </a:lnTo>
                          <a:cubicBezTo>
                            <a:pt x="670" y="67"/>
                            <a:pt x="670" y="67"/>
                            <a:pt x="673" y="70"/>
                          </a:cubicBezTo>
                          <a:lnTo>
                            <a:pt x="865" y="270"/>
                          </a:lnTo>
                          <a:cubicBezTo>
                            <a:pt x="888" y="296"/>
                            <a:pt x="904" y="321"/>
                            <a:pt x="919" y="352"/>
                          </a:cubicBezTo>
                          <a:lnTo>
                            <a:pt x="1026" y="597"/>
                          </a:lnTo>
                          <a:cubicBezTo>
                            <a:pt x="1048" y="656"/>
                            <a:pt x="1020" y="721"/>
                            <a:pt x="961" y="743"/>
                          </a:cubicBezTo>
                          <a:cubicBezTo>
                            <a:pt x="947" y="749"/>
                            <a:pt x="936" y="752"/>
                            <a:pt x="921" y="752"/>
                          </a:cubicBezTo>
                          <a:cubicBezTo>
                            <a:pt x="876" y="752"/>
                            <a:pt x="834" y="724"/>
                            <a:pt x="817" y="679"/>
                          </a:cubicBezTo>
                          <a:lnTo>
                            <a:pt x="746" y="524"/>
                          </a:lnTo>
                          <a:lnTo>
                            <a:pt x="746" y="564"/>
                          </a:lnTo>
                          <a:cubicBezTo>
                            <a:pt x="746" y="650"/>
                            <a:pt x="704" y="758"/>
                            <a:pt x="634" y="820"/>
                          </a:cubicBezTo>
                          <a:cubicBezTo>
                            <a:pt x="625" y="828"/>
                            <a:pt x="605" y="845"/>
                            <a:pt x="597" y="854"/>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151"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grpSp>
              <p:grpSp>
                <p:nvGrpSpPr>
                  <p:cNvPr id="98" name="Group 21">
                    <a:extLst>
                      <a:ext uri="{FF2B5EF4-FFF2-40B4-BE49-F238E27FC236}">
                        <a16:creationId xmlns:a16="http://schemas.microsoft.com/office/drawing/2014/main" id="{EFED2B90-506B-FD15-997A-535D51D996AE}"/>
                      </a:ext>
                    </a:extLst>
                  </p:cNvPr>
                  <p:cNvGrpSpPr>
                    <a:grpSpLocks/>
                  </p:cNvGrpSpPr>
                  <p:nvPr/>
                </p:nvGrpSpPr>
                <p:grpSpPr bwMode="auto">
                  <a:xfrm>
                    <a:off x="2319339" y="3732437"/>
                    <a:ext cx="168215" cy="352382"/>
                    <a:chOff x="4473" y="343"/>
                    <a:chExt cx="232" cy="486"/>
                  </a:xfrm>
                  <a:grpFill/>
                </p:grpSpPr>
                <p:sp>
                  <p:nvSpPr>
                    <p:cNvPr id="107" name="Freeform 22">
                      <a:extLst>
                        <a:ext uri="{FF2B5EF4-FFF2-40B4-BE49-F238E27FC236}">
                          <a16:creationId xmlns:a16="http://schemas.microsoft.com/office/drawing/2014/main" id="{F4999AC0-CC1F-3F54-782E-D83471821799}"/>
                        </a:ext>
                      </a:extLst>
                    </p:cNvPr>
                    <p:cNvSpPr>
                      <a:spLocks noChangeArrowheads="1"/>
                    </p:cNvSpPr>
                    <p:nvPr/>
                  </p:nvSpPr>
                  <p:spPr bwMode="auto">
                    <a:xfrm>
                      <a:off x="4597" y="641"/>
                      <a:ext cx="112" cy="158"/>
                    </a:xfrm>
                    <a:custGeom>
                      <a:avLst/>
                      <a:gdLst>
                        <a:gd name="T0" fmla="*/ 452 w 498"/>
                        <a:gd name="T1" fmla="*/ 488 h 700"/>
                        <a:gd name="T2" fmla="*/ 466 w 498"/>
                        <a:gd name="T3" fmla="*/ 634 h 700"/>
                        <a:gd name="T4" fmla="*/ 291 w 498"/>
                        <a:gd name="T5" fmla="*/ 649 h 700"/>
                        <a:gd name="T6" fmla="*/ 77 w 498"/>
                        <a:gd name="T7" fmla="*/ 420 h 700"/>
                        <a:gd name="T8" fmla="*/ 51 w 498"/>
                        <a:gd name="T9" fmla="*/ 381 h 700"/>
                        <a:gd name="T10" fmla="*/ 0 w 498"/>
                        <a:gd name="T11" fmla="*/ 239 h 700"/>
                        <a:gd name="T12" fmla="*/ 12 w 498"/>
                        <a:gd name="T13" fmla="*/ 166 h 700"/>
                        <a:gd name="T14" fmla="*/ 12 w 498"/>
                        <a:gd name="T15" fmla="*/ 166 h 700"/>
                        <a:gd name="T16" fmla="*/ 12 w 498"/>
                        <a:gd name="T17" fmla="*/ 166 h 700"/>
                        <a:gd name="T18" fmla="*/ 74 w 498"/>
                        <a:gd name="T19" fmla="*/ 79 h 700"/>
                        <a:gd name="T20" fmla="*/ 77 w 498"/>
                        <a:gd name="T21" fmla="*/ 76 h 700"/>
                        <a:gd name="T22" fmla="*/ 116 w 498"/>
                        <a:gd name="T23" fmla="*/ 42 h 700"/>
                        <a:gd name="T24" fmla="*/ 156 w 498"/>
                        <a:gd name="T25" fmla="*/ 0 h 700"/>
                        <a:gd name="T26" fmla="*/ 243 w 498"/>
                        <a:gd name="T27" fmla="*/ 254 h 700"/>
                        <a:gd name="T28" fmla="*/ 268 w 498"/>
                        <a:gd name="T29" fmla="*/ 293 h 700"/>
                        <a:gd name="T30" fmla="*/ 452 w 498"/>
                        <a:gd name="T31" fmla="*/ 488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8" h="700">
                          <a:moveTo>
                            <a:pt x="452" y="488"/>
                          </a:moveTo>
                          <a:cubicBezTo>
                            <a:pt x="489" y="527"/>
                            <a:pt x="497" y="589"/>
                            <a:pt x="466" y="634"/>
                          </a:cubicBezTo>
                          <a:cubicBezTo>
                            <a:pt x="424" y="697"/>
                            <a:pt x="339" y="699"/>
                            <a:pt x="291" y="649"/>
                          </a:cubicBezTo>
                          <a:lnTo>
                            <a:pt x="77" y="420"/>
                          </a:lnTo>
                          <a:cubicBezTo>
                            <a:pt x="65" y="409"/>
                            <a:pt x="57" y="395"/>
                            <a:pt x="51" y="381"/>
                          </a:cubicBezTo>
                          <a:lnTo>
                            <a:pt x="0" y="239"/>
                          </a:lnTo>
                          <a:lnTo>
                            <a:pt x="12" y="166"/>
                          </a:lnTo>
                          <a:lnTo>
                            <a:pt x="12" y="166"/>
                          </a:lnTo>
                          <a:lnTo>
                            <a:pt x="12" y="166"/>
                          </a:lnTo>
                          <a:cubicBezTo>
                            <a:pt x="17" y="124"/>
                            <a:pt x="51" y="98"/>
                            <a:pt x="74" y="79"/>
                          </a:cubicBezTo>
                          <a:lnTo>
                            <a:pt x="77" y="76"/>
                          </a:lnTo>
                          <a:cubicBezTo>
                            <a:pt x="88" y="67"/>
                            <a:pt x="108" y="50"/>
                            <a:pt x="116" y="42"/>
                          </a:cubicBezTo>
                          <a:cubicBezTo>
                            <a:pt x="130" y="31"/>
                            <a:pt x="144" y="14"/>
                            <a:pt x="156" y="0"/>
                          </a:cubicBezTo>
                          <a:lnTo>
                            <a:pt x="243" y="254"/>
                          </a:lnTo>
                          <a:cubicBezTo>
                            <a:pt x="249" y="268"/>
                            <a:pt x="257" y="282"/>
                            <a:pt x="268" y="293"/>
                          </a:cubicBezTo>
                          <a:lnTo>
                            <a:pt x="452" y="488"/>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151"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108" name="Freeform 23">
                      <a:extLst>
                        <a:ext uri="{FF2B5EF4-FFF2-40B4-BE49-F238E27FC236}">
                          <a16:creationId xmlns:a16="http://schemas.microsoft.com/office/drawing/2014/main" id="{5009BD17-BA97-7330-4516-87A00A9EF1CF}"/>
                        </a:ext>
                      </a:extLst>
                    </p:cNvPr>
                    <p:cNvSpPr>
                      <a:spLocks noChangeArrowheads="1"/>
                    </p:cNvSpPr>
                    <p:nvPr/>
                  </p:nvSpPr>
                  <p:spPr bwMode="auto">
                    <a:xfrm>
                      <a:off x="4535" y="343"/>
                      <a:ext cx="101" cy="102"/>
                    </a:xfrm>
                    <a:custGeom>
                      <a:avLst/>
                      <a:gdLst>
                        <a:gd name="T0" fmla="*/ 450 w 451"/>
                        <a:gd name="T1" fmla="*/ 226 h 452"/>
                        <a:gd name="T2" fmla="*/ 420 w 451"/>
                        <a:gd name="T3" fmla="*/ 338 h 452"/>
                        <a:gd name="T4" fmla="*/ 337 w 451"/>
                        <a:gd name="T5" fmla="*/ 421 h 452"/>
                        <a:gd name="T6" fmla="*/ 224 w 451"/>
                        <a:gd name="T7" fmla="*/ 451 h 452"/>
                        <a:gd name="T8" fmla="*/ 113 w 451"/>
                        <a:gd name="T9" fmla="*/ 421 h 452"/>
                        <a:gd name="T10" fmla="*/ 30 w 451"/>
                        <a:gd name="T11" fmla="*/ 338 h 452"/>
                        <a:gd name="T12" fmla="*/ 0 w 451"/>
                        <a:gd name="T13" fmla="*/ 226 h 452"/>
                        <a:gd name="T14" fmla="*/ 30 w 451"/>
                        <a:gd name="T15" fmla="*/ 113 h 452"/>
                        <a:gd name="T16" fmla="*/ 113 w 451"/>
                        <a:gd name="T17" fmla="*/ 30 h 452"/>
                        <a:gd name="T18" fmla="*/ 224 w 451"/>
                        <a:gd name="T19" fmla="*/ 0 h 452"/>
                        <a:gd name="T20" fmla="*/ 337 w 451"/>
                        <a:gd name="T21" fmla="*/ 30 h 452"/>
                        <a:gd name="T22" fmla="*/ 420 w 451"/>
                        <a:gd name="T23" fmla="*/ 113 h 452"/>
                        <a:gd name="T24" fmla="*/ 450 w 451"/>
                        <a:gd name="T25" fmla="*/ 226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1" h="452">
                          <a:moveTo>
                            <a:pt x="450" y="226"/>
                          </a:moveTo>
                          <a:cubicBezTo>
                            <a:pt x="450" y="267"/>
                            <a:pt x="441" y="302"/>
                            <a:pt x="420" y="338"/>
                          </a:cubicBezTo>
                          <a:cubicBezTo>
                            <a:pt x="399" y="374"/>
                            <a:pt x="373" y="400"/>
                            <a:pt x="337" y="421"/>
                          </a:cubicBezTo>
                          <a:cubicBezTo>
                            <a:pt x="301" y="442"/>
                            <a:pt x="266" y="451"/>
                            <a:pt x="224" y="451"/>
                          </a:cubicBezTo>
                          <a:cubicBezTo>
                            <a:pt x="183" y="451"/>
                            <a:pt x="149" y="442"/>
                            <a:pt x="113" y="421"/>
                          </a:cubicBezTo>
                          <a:cubicBezTo>
                            <a:pt x="77" y="400"/>
                            <a:pt x="51" y="374"/>
                            <a:pt x="30" y="338"/>
                          </a:cubicBezTo>
                          <a:cubicBezTo>
                            <a:pt x="9" y="302"/>
                            <a:pt x="0" y="267"/>
                            <a:pt x="0" y="226"/>
                          </a:cubicBezTo>
                          <a:cubicBezTo>
                            <a:pt x="0" y="184"/>
                            <a:pt x="9" y="149"/>
                            <a:pt x="30" y="113"/>
                          </a:cubicBezTo>
                          <a:cubicBezTo>
                            <a:pt x="51" y="77"/>
                            <a:pt x="77" y="51"/>
                            <a:pt x="113" y="30"/>
                          </a:cubicBezTo>
                          <a:cubicBezTo>
                            <a:pt x="149" y="9"/>
                            <a:pt x="184" y="0"/>
                            <a:pt x="224" y="0"/>
                          </a:cubicBezTo>
                          <a:cubicBezTo>
                            <a:pt x="266" y="0"/>
                            <a:pt x="301" y="9"/>
                            <a:pt x="337" y="30"/>
                          </a:cubicBezTo>
                          <a:cubicBezTo>
                            <a:pt x="373" y="51"/>
                            <a:pt x="399" y="77"/>
                            <a:pt x="420" y="113"/>
                          </a:cubicBezTo>
                          <a:cubicBezTo>
                            <a:pt x="441" y="149"/>
                            <a:pt x="450" y="184"/>
                            <a:pt x="450" y="226"/>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151"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109" name="Freeform 24">
                      <a:extLst>
                        <a:ext uri="{FF2B5EF4-FFF2-40B4-BE49-F238E27FC236}">
                          <a16:creationId xmlns:a16="http://schemas.microsoft.com/office/drawing/2014/main" id="{B31FB9A8-2093-8A2E-FC68-598BCD26D385}"/>
                        </a:ext>
                      </a:extLst>
                    </p:cNvPr>
                    <p:cNvSpPr>
                      <a:spLocks noChangeArrowheads="1"/>
                    </p:cNvSpPr>
                    <p:nvPr/>
                  </p:nvSpPr>
                  <p:spPr bwMode="auto">
                    <a:xfrm>
                      <a:off x="4470" y="455"/>
                      <a:ext cx="237" cy="374"/>
                    </a:xfrm>
                    <a:custGeom>
                      <a:avLst/>
                      <a:gdLst>
                        <a:gd name="T0" fmla="*/ 597 w 1049"/>
                        <a:gd name="T1" fmla="*/ 854 h 1653"/>
                        <a:gd name="T2" fmla="*/ 512 w 1049"/>
                        <a:gd name="T3" fmla="*/ 980 h 1653"/>
                        <a:gd name="T4" fmla="*/ 482 w 1049"/>
                        <a:gd name="T5" fmla="*/ 1178 h 1653"/>
                        <a:gd name="T6" fmla="*/ 482 w 1049"/>
                        <a:gd name="T7" fmla="*/ 1181 h 1653"/>
                        <a:gd name="T8" fmla="*/ 482 w 1049"/>
                        <a:gd name="T9" fmla="*/ 1184 h 1653"/>
                        <a:gd name="T10" fmla="*/ 451 w 1049"/>
                        <a:gd name="T11" fmla="*/ 1528 h 1653"/>
                        <a:gd name="T12" fmla="*/ 451 w 1049"/>
                        <a:gd name="T13" fmla="*/ 1531 h 1653"/>
                        <a:gd name="T14" fmla="*/ 451 w 1049"/>
                        <a:gd name="T15" fmla="*/ 1533 h 1653"/>
                        <a:gd name="T16" fmla="*/ 347 w 1049"/>
                        <a:gd name="T17" fmla="*/ 1652 h 1653"/>
                        <a:gd name="T18" fmla="*/ 341 w 1049"/>
                        <a:gd name="T19" fmla="*/ 1652 h 1653"/>
                        <a:gd name="T20" fmla="*/ 226 w 1049"/>
                        <a:gd name="T21" fmla="*/ 1548 h 1653"/>
                        <a:gd name="T22" fmla="*/ 254 w 1049"/>
                        <a:gd name="T23" fmla="*/ 1153 h 1653"/>
                        <a:gd name="T24" fmla="*/ 299 w 1049"/>
                        <a:gd name="T25" fmla="*/ 806 h 1653"/>
                        <a:gd name="T26" fmla="*/ 299 w 1049"/>
                        <a:gd name="T27" fmla="*/ 789 h 1653"/>
                        <a:gd name="T28" fmla="*/ 296 w 1049"/>
                        <a:gd name="T29" fmla="*/ 625 h 1653"/>
                        <a:gd name="T30" fmla="*/ 217 w 1049"/>
                        <a:gd name="T31" fmla="*/ 735 h 1653"/>
                        <a:gd name="T32" fmla="*/ 127 w 1049"/>
                        <a:gd name="T33" fmla="*/ 783 h 1653"/>
                        <a:gd name="T34" fmla="*/ 56 w 1049"/>
                        <a:gd name="T35" fmla="*/ 760 h 1653"/>
                        <a:gd name="T36" fmla="*/ 36 w 1049"/>
                        <a:gd name="T37" fmla="*/ 600 h 1653"/>
                        <a:gd name="T38" fmla="*/ 192 w 1049"/>
                        <a:gd name="T39" fmla="*/ 383 h 1653"/>
                        <a:gd name="T40" fmla="*/ 321 w 1049"/>
                        <a:gd name="T41" fmla="*/ 107 h 1653"/>
                        <a:gd name="T42" fmla="*/ 338 w 1049"/>
                        <a:gd name="T43" fmla="*/ 81 h 1653"/>
                        <a:gd name="T44" fmla="*/ 509 w 1049"/>
                        <a:gd name="T45" fmla="*/ 0 h 1653"/>
                        <a:gd name="T46" fmla="*/ 645 w 1049"/>
                        <a:gd name="T47" fmla="*/ 45 h 1653"/>
                        <a:gd name="T48" fmla="*/ 651 w 1049"/>
                        <a:gd name="T49" fmla="*/ 50 h 1653"/>
                        <a:gd name="T50" fmla="*/ 656 w 1049"/>
                        <a:gd name="T51" fmla="*/ 53 h 1653"/>
                        <a:gd name="T52" fmla="*/ 665 w 1049"/>
                        <a:gd name="T53" fmla="*/ 62 h 1653"/>
                        <a:gd name="T54" fmla="*/ 667 w 1049"/>
                        <a:gd name="T55" fmla="*/ 65 h 1653"/>
                        <a:gd name="T56" fmla="*/ 673 w 1049"/>
                        <a:gd name="T57" fmla="*/ 70 h 1653"/>
                        <a:gd name="T58" fmla="*/ 865 w 1049"/>
                        <a:gd name="T59" fmla="*/ 270 h 1653"/>
                        <a:gd name="T60" fmla="*/ 919 w 1049"/>
                        <a:gd name="T61" fmla="*/ 352 h 1653"/>
                        <a:gd name="T62" fmla="*/ 1026 w 1049"/>
                        <a:gd name="T63" fmla="*/ 597 h 1653"/>
                        <a:gd name="T64" fmla="*/ 961 w 1049"/>
                        <a:gd name="T65" fmla="*/ 743 h 1653"/>
                        <a:gd name="T66" fmla="*/ 921 w 1049"/>
                        <a:gd name="T67" fmla="*/ 752 h 1653"/>
                        <a:gd name="T68" fmla="*/ 817 w 1049"/>
                        <a:gd name="T69" fmla="*/ 679 h 1653"/>
                        <a:gd name="T70" fmla="*/ 746 w 1049"/>
                        <a:gd name="T71" fmla="*/ 524 h 1653"/>
                        <a:gd name="T72" fmla="*/ 746 w 1049"/>
                        <a:gd name="T73" fmla="*/ 564 h 1653"/>
                        <a:gd name="T74" fmla="*/ 634 w 1049"/>
                        <a:gd name="T75" fmla="*/ 820 h 1653"/>
                        <a:gd name="T76" fmla="*/ 597 w 1049"/>
                        <a:gd name="T77" fmla="*/ 854 h 1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49" h="1653">
                          <a:moveTo>
                            <a:pt x="597" y="854"/>
                          </a:moveTo>
                          <a:cubicBezTo>
                            <a:pt x="572" y="873"/>
                            <a:pt x="521" y="913"/>
                            <a:pt x="512" y="980"/>
                          </a:cubicBezTo>
                          <a:lnTo>
                            <a:pt x="482" y="1178"/>
                          </a:lnTo>
                          <a:lnTo>
                            <a:pt x="482" y="1181"/>
                          </a:lnTo>
                          <a:lnTo>
                            <a:pt x="482" y="1184"/>
                          </a:lnTo>
                          <a:lnTo>
                            <a:pt x="451" y="1528"/>
                          </a:lnTo>
                          <a:lnTo>
                            <a:pt x="451" y="1531"/>
                          </a:lnTo>
                          <a:lnTo>
                            <a:pt x="451" y="1533"/>
                          </a:lnTo>
                          <a:cubicBezTo>
                            <a:pt x="454" y="1593"/>
                            <a:pt x="406" y="1646"/>
                            <a:pt x="347" y="1652"/>
                          </a:cubicBezTo>
                          <a:cubicBezTo>
                            <a:pt x="347" y="1652"/>
                            <a:pt x="344" y="1652"/>
                            <a:pt x="341" y="1652"/>
                          </a:cubicBezTo>
                          <a:cubicBezTo>
                            <a:pt x="282" y="1652"/>
                            <a:pt x="231" y="1607"/>
                            <a:pt x="226" y="1548"/>
                          </a:cubicBezTo>
                          <a:lnTo>
                            <a:pt x="254" y="1153"/>
                          </a:lnTo>
                          <a:lnTo>
                            <a:pt x="299" y="806"/>
                          </a:lnTo>
                          <a:cubicBezTo>
                            <a:pt x="299" y="800"/>
                            <a:pt x="299" y="794"/>
                            <a:pt x="299" y="789"/>
                          </a:cubicBezTo>
                          <a:lnTo>
                            <a:pt x="296" y="625"/>
                          </a:lnTo>
                          <a:lnTo>
                            <a:pt x="217" y="735"/>
                          </a:lnTo>
                          <a:cubicBezTo>
                            <a:pt x="194" y="766"/>
                            <a:pt x="161" y="783"/>
                            <a:pt x="127" y="783"/>
                          </a:cubicBezTo>
                          <a:cubicBezTo>
                            <a:pt x="101" y="783"/>
                            <a:pt x="76" y="777"/>
                            <a:pt x="56" y="760"/>
                          </a:cubicBezTo>
                          <a:cubicBezTo>
                            <a:pt x="8" y="724"/>
                            <a:pt x="0" y="650"/>
                            <a:pt x="36" y="600"/>
                          </a:cubicBezTo>
                          <a:lnTo>
                            <a:pt x="192" y="383"/>
                          </a:lnTo>
                          <a:cubicBezTo>
                            <a:pt x="192" y="383"/>
                            <a:pt x="285" y="175"/>
                            <a:pt x="321" y="107"/>
                          </a:cubicBezTo>
                          <a:cubicBezTo>
                            <a:pt x="327" y="98"/>
                            <a:pt x="333" y="87"/>
                            <a:pt x="338" y="81"/>
                          </a:cubicBezTo>
                          <a:cubicBezTo>
                            <a:pt x="375" y="31"/>
                            <a:pt x="440" y="0"/>
                            <a:pt x="509" y="0"/>
                          </a:cubicBezTo>
                          <a:cubicBezTo>
                            <a:pt x="560" y="0"/>
                            <a:pt x="608" y="17"/>
                            <a:pt x="645" y="45"/>
                          </a:cubicBezTo>
                          <a:cubicBezTo>
                            <a:pt x="645" y="48"/>
                            <a:pt x="648" y="48"/>
                            <a:pt x="651" y="50"/>
                          </a:cubicBezTo>
                          <a:cubicBezTo>
                            <a:pt x="653" y="50"/>
                            <a:pt x="653" y="53"/>
                            <a:pt x="656" y="53"/>
                          </a:cubicBezTo>
                          <a:cubicBezTo>
                            <a:pt x="659" y="56"/>
                            <a:pt x="662" y="59"/>
                            <a:pt x="665" y="62"/>
                          </a:cubicBezTo>
                          <a:lnTo>
                            <a:pt x="667" y="65"/>
                          </a:lnTo>
                          <a:cubicBezTo>
                            <a:pt x="670" y="67"/>
                            <a:pt x="670" y="67"/>
                            <a:pt x="673" y="70"/>
                          </a:cubicBezTo>
                          <a:lnTo>
                            <a:pt x="865" y="270"/>
                          </a:lnTo>
                          <a:cubicBezTo>
                            <a:pt x="888" y="296"/>
                            <a:pt x="904" y="321"/>
                            <a:pt x="919" y="352"/>
                          </a:cubicBezTo>
                          <a:lnTo>
                            <a:pt x="1026" y="597"/>
                          </a:lnTo>
                          <a:cubicBezTo>
                            <a:pt x="1048" y="656"/>
                            <a:pt x="1020" y="721"/>
                            <a:pt x="961" y="743"/>
                          </a:cubicBezTo>
                          <a:cubicBezTo>
                            <a:pt x="947" y="749"/>
                            <a:pt x="936" y="752"/>
                            <a:pt x="921" y="752"/>
                          </a:cubicBezTo>
                          <a:cubicBezTo>
                            <a:pt x="876" y="752"/>
                            <a:pt x="834" y="724"/>
                            <a:pt x="817" y="679"/>
                          </a:cubicBezTo>
                          <a:lnTo>
                            <a:pt x="746" y="524"/>
                          </a:lnTo>
                          <a:lnTo>
                            <a:pt x="746" y="564"/>
                          </a:lnTo>
                          <a:cubicBezTo>
                            <a:pt x="746" y="650"/>
                            <a:pt x="704" y="758"/>
                            <a:pt x="634" y="820"/>
                          </a:cubicBezTo>
                          <a:cubicBezTo>
                            <a:pt x="625" y="828"/>
                            <a:pt x="605" y="845"/>
                            <a:pt x="597" y="854"/>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151"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grpSp>
              <p:grpSp>
                <p:nvGrpSpPr>
                  <p:cNvPr id="99" name="Group 21">
                    <a:extLst>
                      <a:ext uri="{FF2B5EF4-FFF2-40B4-BE49-F238E27FC236}">
                        <a16:creationId xmlns:a16="http://schemas.microsoft.com/office/drawing/2014/main" id="{4F7FCD5C-0E06-A093-1018-78F0B0BDFC3A}"/>
                      </a:ext>
                    </a:extLst>
                  </p:cNvPr>
                  <p:cNvGrpSpPr>
                    <a:grpSpLocks/>
                  </p:cNvGrpSpPr>
                  <p:nvPr/>
                </p:nvGrpSpPr>
                <p:grpSpPr bwMode="auto">
                  <a:xfrm>
                    <a:off x="2540567" y="3732437"/>
                    <a:ext cx="168215" cy="352382"/>
                    <a:chOff x="4473" y="343"/>
                    <a:chExt cx="232" cy="486"/>
                  </a:xfrm>
                  <a:grpFill/>
                </p:grpSpPr>
                <p:sp>
                  <p:nvSpPr>
                    <p:cNvPr id="104" name="Freeform 22">
                      <a:extLst>
                        <a:ext uri="{FF2B5EF4-FFF2-40B4-BE49-F238E27FC236}">
                          <a16:creationId xmlns:a16="http://schemas.microsoft.com/office/drawing/2014/main" id="{463A01F1-154E-2A03-1AD4-84A3C7E3BCBD}"/>
                        </a:ext>
                      </a:extLst>
                    </p:cNvPr>
                    <p:cNvSpPr>
                      <a:spLocks noChangeArrowheads="1"/>
                    </p:cNvSpPr>
                    <p:nvPr/>
                  </p:nvSpPr>
                  <p:spPr bwMode="auto">
                    <a:xfrm>
                      <a:off x="4597" y="641"/>
                      <a:ext cx="112" cy="158"/>
                    </a:xfrm>
                    <a:custGeom>
                      <a:avLst/>
                      <a:gdLst>
                        <a:gd name="T0" fmla="*/ 452 w 498"/>
                        <a:gd name="T1" fmla="*/ 488 h 700"/>
                        <a:gd name="T2" fmla="*/ 466 w 498"/>
                        <a:gd name="T3" fmla="*/ 634 h 700"/>
                        <a:gd name="T4" fmla="*/ 291 w 498"/>
                        <a:gd name="T5" fmla="*/ 649 h 700"/>
                        <a:gd name="T6" fmla="*/ 77 w 498"/>
                        <a:gd name="T7" fmla="*/ 420 h 700"/>
                        <a:gd name="T8" fmla="*/ 51 w 498"/>
                        <a:gd name="T9" fmla="*/ 381 h 700"/>
                        <a:gd name="T10" fmla="*/ 0 w 498"/>
                        <a:gd name="T11" fmla="*/ 239 h 700"/>
                        <a:gd name="T12" fmla="*/ 12 w 498"/>
                        <a:gd name="T13" fmla="*/ 166 h 700"/>
                        <a:gd name="T14" fmla="*/ 12 w 498"/>
                        <a:gd name="T15" fmla="*/ 166 h 700"/>
                        <a:gd name="T16" fmla="*/ 12 w 498"/>
                        <a:gd name="T17" fmla="*/ 166 h 700"/>
                        <a:gd name="T18" fmla="*/ 74 w 498"/>
                        <a:gd name="T19" fmla="*/ 79 h 700"/>
                        <a:gd name="T20" fmla="*/ 77 w 498"/>
                        <a:gd name="T21" fmla="*/ 76 h 700"/>
                        <a:gd name="T22" fmla="*/ 116 w 498"/>
                        <a:gd name="T23" fmla="*/ 42 h 700"/>
                        <a:gd name="T24" fmla="*/ 156 w 498"/>
                        <a:gd name="T25" fmla="*/ 0 h 700"/>
                        <a:gd name="T26" fmla="*/ 243 w 498"/>
                        <a:gd name="T27" fmla="*/ 254 h 700"/>
                        <a:gd name="T28" fmla="*/ 268 w 498"/>
                        <a:gd name="T29" fmla="*/ 293 h 700"/>
                        <a:gd name="T30" fmla="*/ 452 w 498"/>
                        <a:gd name="T31" fmla="*/ 488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8" h="700">
                          <a:moveTo>
                            <a:pt x="452" y="488"/>
                          </a:moveTo>
                          <a:cubicBezTo>
                            <a:pt x="489" y="527"/>
                            <a:pt x="497" y="589"/>
                            <a:pt x="466" y="634"/>
                          </a:cubicBezTo>
                          <a:cubicBezTo>
                            <a:pt x="424" y="697"/>
                            <a:pt x="339" y="699"/>
                            <a:pt x="291" y="649"/>
                          </a:cubicBezTo>
                          <a:lnTo>
                            <a:pt x="77" y="420"/>
                          </a:lnTo>
                          <a:cubicBezTo>
                            <a:pt x="65" y="409"/>
                            <a:pt x="57" y="395"/>
                            <a:pt x="51" y="381"/>
                          </a:cubicBezTo>
                          <a:lnTo>
                            <a:pt x="0" y="239"/>
                          </a:lnTo>
                          <a:lnTo>
                            <a:pt x="12" y="166"/>
                          </a:lnTo>
                          <a:lnTo>
                            <a:pt x="12" y="166"/>
                          </a:lnTo>
                          <a:lnTo>
                            <a:pt x="12" y="166"/>
                          </a:lnTo>
                          <a:cubicBezTo>
                            <a:pt x="17" y="124"/>
                            <a:pt x="51" y="98"/>
                            <a:pt x="74" y="79"/>
                          </a:cubicBezTo>
                          <a:lnTo>
                            <a:pt x="77" y="76"/>
                          </a:lnTo>
                          <a:cubicBezTo>
                            <a:pt x="88" y="67"/>
                            <a:pt x="108" y="50"/>
                            <a:pt x="116" y="42"/>
                          </a:cubicBezTo>
                          <a:cubicBezTo>
                            <a:pt x="130" y="31"/>
                            <a:pt x="144" y="14"/>
                            <a:pt x="156" y="0"/>
                          </a:cubicBezTo>
                          <a:lnTo>
                            <a:pt x="243" y="254"/>
                          </a:lnTo>
                          <a:cubicBezTo>
                            <a:pt x="249" y="268"/>
                            <a:pt x="257" y="282"/>
                            <a:pt x="268" y="293"/>
                          </a:cubicBezTo>
                          <a:lnTo>
                            <a:pt x="452" y="488"/>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151"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105" name="Freeform 23">
                      <a:extLst>
                        <a:ext uri="{FF2B5EF4-FFF2-40B4-BE49-F238E27FC236}">
                          <a16:creationId xmlns:a16="http://schemas.microsoft.com/office/drawing/2014/main" id="{B68F0BC9-F012-F79A-BE6E-3BE52FF66C85}"/>
                        </a:ext>
                      </a:extLst>
                    </p:cNvPr>
                    <p:cNvSpPr>
                      <a:spLocks noChangeArrowheads="1"/>
                    </p:cNvSpPr>
                    <p:nvPr/>
                  </p:nvSpPr>
                  <p:spPr bwMode="auto">
                    <a:xfrm>
                      <a:off x="4535" y="343"/>
                      <a:ext cx="101" cy="102"/>
                    </a:xfrm>
                    <a:custGeom>
                      <a:avLst/>
                      <a:gdLst>
                        <a:gd name="T0" fmla="*/ 450 w 451"/>
                        <a:gd name="T1" fmla="*/ 226 h 452"/>
                        <a:gd name="T2" fmla="*/ 420 w 451"/>
                        <a:gd name="T3" fmla="*/ 338 h 452"/>
                        <a:gd name="T4" fmla="*/ 337 w 451"/>
                        <a:gd name="T5" fmla="*/ 421 h 452"/>
                        <a:gd name="T6" fmla="*/ 224 w 451"/>
                        <a:gd name="T7" fmla="*/ 451 h 452"/>
                        <a:gd name="T8" fmla="*/ 113 w 451"/>
                        <a:gd name="T9" fmla="*/ 421 h 452"/>
                        <a:gd name="T10" fmla="*/ 30 w 451"/>
                        <a:gd name="T11" fmla="*/ 338 h 452"/>
                        <a:gd name="T12" fmla="*/ 0 w 451"/>
                        <a:gd name="T13" fmla="*/ 226 h 452"/>
                        <a:gd name="T14" fmla="*/ 30 w 451"/>
                        <a:gd name="T15" fmla="*/ 113 h 452"/>
                        <a:gd name="T16" fmla="*/ 113 w 451"/>
                        <a:gd name="T17" fmla="*/ 30 h 452"/>
                        <a:gd name="T18" fmla="*/ 224 w 451"/>
                        <a:gd name="T19" fmla="*/ 0 h 452"/>
                        <a:gd name="T20" fmla="*/ 337 w 451"/>
                        <a:gd name="T21" fmla="*/ 30 h 452"/>
                        <a:gd name="T22" fmla="*/ 420 w 451"/>
                        <a:gd name="T23" fmla="*/ 113 h 452"/>
                        <a:gd name="T24" fmla="*/ 450 w 451"/>
                        <a:gd name="T25" fmla="*/ 226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1" h="452">
                          <a:moveTo>
                            <a:pt x="450" y="226"/>
                          </a:moveTo>
                          <a:cubicBezTo>
                            <a:pt x="450" y="267"/>
                            <a:pt x="441" y="302"/>
                            <a:pt x="420" y="338"/>
                          </a:cubicBezTo>
                          <a:cubicBezTo>
                            <a:pt x="399" y="374"/>
                            <a:pt x="373" y="400"/>
                            <a:pt x="337" y="421"/>
                          </a:cubicBezTo>
                          <a:cubicBezTo>
                            <a:pt x="301" y="442"/>
                            <a:pt x="266" y="451"/>
                            <a:pt x="224" y="451"/>
                          </a:cubicBezTo>
                          <a:cubicBezTo>
                            <a:pt x="183" y="451"/>
                            <a:pt x="149" y="442"/>
                            <a:pt x="113" y="421"/>
                          </a:cubicBezTo>
                          <a:cubicBezTo>
                            <a:pt x="77" y="400"/>
                            <a:pt x="51" y="374"/>
                            <a:pt x="30" y="338"/>
                          </a:cubicBezTo>
                          <a:cubicBezTo>
                            <a:pt x="9" y="302"/>
                            <a:pt x="0" y="267"/>
                            <a:pt x="0" y="226"/>
                          </a:cubicBezTo>
                          <a:cubicBezTo>
                            <a:pt x="0" y="184"/>
                            <a:pt x="9" y="149"/>
                            <a:pt x="30" y="113"/>
                          </a:cubicBezTo>
                          <a:cubicBezTo>
                            <a:pt x="51" y="77"/>
                            <a:pt x="77" y="51"/>
                            <a:pt x="113" y="30"/>
                          </a:cubicBezTo>
                          <a:cubicBezTo>
                            <a:pt x="149" y="9"/>
                            <a:pt x="184" y="0"/>
                            <a:pt x="224" y="0"/>
                          </a:cubicBezTo>
                          <a:cubicBezTo>
                            <a:pt x="266" y="0"/>
                            <a:pt x="301" y="9"/>
                            <a:pt x="337" y="30"/>
                          </a:cubicBezTo>
                          <a:cubicBezTo>
                            <a:pt x="373" y="51"/>
                            <a:pt x="399" y="77"/>
                            <a:pt x="420" y="113"/>
                          </a:cubicBezTo>
                          <a:cubicBezTo>
                            <a:pt x="441" y="149"/>
                            <a:pt x="450" y="184"/>
                            <a:pt x="450" y="226"/>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151"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106" name="Freeform 24">
                      <a:extLst>
                        <a:ext uri="{FF2B5EF4-FFF2-40B4-BE49-F238E27FC236}">
                          <a16:creationId xmlns:a16="http://schemas.microsoft.com/office/drawing/2014/main" id="{EA8C449F-EC8D-BC6A-3F02-D5C3CF497FF4}"/>
                        </a:ext>
                      </a:extLst>
                    </p:cNvPr>
                    <p:cNvSpPr>
                      <a:spLocks noChangeArrowheads="1"/>
                    </p:cNvSpPr>
                    <p:nvPr/>
                  </p:nvSpPr>
                  <p:spPr bwMode="auto">
                    <a:xfrm>
                      <a:off x="4470" y="455"/>
                      <a:ext cx="237" cy="374"/>
                    </a:xfrm>
                    <a:custGeom>
                      <a:avLst/>
                      <a:gdLst>
                        <a:gd name="T0" fmla="*/ 597 w 1049"/>
                        <a:gd name="T1" fmla="*/ 854 h 1653"/>
                        <a:gd name="T2" fmla="*/ 512 w 1049"/>
                        <a:gd name="T3" fmla="*/ 980 h 1653"/>
                        <a:gd name="T4" fmla="*/ 482 w 1049"/>
                        <a:gd name="T5" fmla="*/ 1178 h 1653"/>
                        <a:gd name="T6" fmla="*/ 482 w 1049"/>
                        <a:gd name="T7" fmla="*/ 1181 h 1653"/>
                        <a:gd name="T8" fmla="*/ 482 w 1049"/>
                        <a:gd name="T9" fmla="*/ 1184 h 1653"/>
                        <a:gd name="T10" fmla="*/ 451 w 1049"/>
                        <a:gd name="T11" fmla="*/ 1528 h 1653"/>
                        <a:gd name="T12" fmla="*/ 451 w 1049"/>
                        <a:gd name="T13" fmla="*/ 1531 h 1653"/>
                        <a:gd name="T14" fmla="*/ 451 w 1049"/>
                        <a:gd name="T15" fmla="*/ 1533 h 1653"/>
                        <a:gd name="T16" fmla="*/ 347 w 1049"/>
                        <a:gd name="T17" fmla="*/ 1652 h 1653"/>
                        <a:gd name="T18" fmla="*/ 341 w 1049"/>
                        <a:gd name="T19" fmla="*/ 1652 h 1653"/>
                        <a:gd name="T20" fmla="*/ 226 w 1049"/>
                        <a:gd name="T21" fmla="*/ 1548 h 1653"/>
                        <a:gd name="T22" fmla="*/ 254 w 1049"/>
                        <a:gd name="T23" fmla="*/ 1153 h 1653"/>
                        <a:gd name="T24" fmla="*/ 299 w 1049"/>
                        <a:gd name="T25" fmla="*/ 806 h 1653"/>
                        <a:gd name="T26" fmla="*/ 299 w 1049"/>
                        <a:gd name="T27" fmla="*/ 789 h 1653"/>
                        <a:gd name="T28" fmla="*/ 296 w 1049"/>
                        <a:gd name="T29" fmla="*/ 625 h 1653"/>
                        <a:gd name="T30" fmla="*/ 217 w 1049"/>
                        <a:gd name="T31" fmla="*/ 735 h 1653"/>
                        <a:gd name="T32" fmla="*/ 127 w 1049"/>
                        <a:gd name="T33" fmla="*/ 783 h 1653"/>
                        <a:gd name="T34" fmla="*/ 56 w 1049"/>
                        <a:gd name="T35" fmla="*/ 760 h 1653"/>
                        <a:gd name="T36" fmla="*/ 36 w 1049"/>
                        <a:gd name="T37" fmla="*/ 600 h 1653"/>
                        <a:gd name="T38" fmla="*/ 192 w 1049"/>
                        <a:gd name="T39" fmla="*/ 383 h 1653"/>
                        <a:gd name="T40" fmla="*/ 321 w 1049"/>
                        <a:gd name="T41" fmla="*/ 107 h 1653"/>
                        <a:gd name="T42" fmla="*/ 338 w 1049"/>
                        <a:gd name="T43" fmla="*/ 81 h 1653"/>
                        <a:gd name="T44" fmla="*/ 509 w 1049"/>
                        <a:gd name="T45" fmla="*/ 0 h 1653"/>
                        <a:gd name="T46" fmla="*/ 645 w 1049"/>
                        <a:gd name="T47" fmla="*/ 45 h 1653"/>
                        <a:gd name="T48" fmla="*/ 651 w 1049"/>
                        <a:gd name="T49" fmla="*/ 50 h 1653"/>
                        <a:gd name="T50" fmla="*/ 656 w 1049"/>
                        <a:gd name="T51" fmla="*/ 53 h 1653"/>
                        <a:gd name="T52" fmla="*/ 665 w 1049"/>
                        <a:gd name="T53" fmla="*/ 62 h 1653"/>
                        <a:gd name="T54" fmla="*/ 667 w 1049"/>
                        <a:gd name="T55" fmla="*/ 65 h 1653"/>
                        <a:gd name="T56" fmla="*/ 673 w 1049"/>
                        <a:gd name="T57" fmla="*/ 70 h 1653"/>
                        <a:gd name="T58" fmla="*/ 865 w 1049"/>
                        <a:gd name="T59" fmla="*/ 270 h 1653"/>
                        <a:gd name="T60" fmla="*/ 919 w 1049"/>
                        <a:gd name="T61" fmla="*/ 352 h 1653"/>
                        <a:gd name="T62" fmla="*/ 1026 w 1049"/>
                        <a:gd name="T63" fmla="*/ 597 h 1653"/>
                        <a:gd name="T64" fmla="*/ 961 w 1049"/>
                        <a:gd name="T65" fmla="*/ 743 h 1653"/>
                        <a:gd name="T66" fmla="*/ 921 w 1049"/>
                        <a:gd name="T67" fmla="*/ 752 h 1653"/>
                        <a:gd name="T68" fmla="*/ 817 w 1049"/>
                        <a:gd name="T69" fmla="*/ 679 h 1653"/>
                        <a:gd name="T70" fmla="*/ 746 w 1049"/>
                        <a:gd name="T71" fmla="*/ 524 h 1653"/>
                        <a:gd name="T72" fmla="*/ 746 w 1049"/>
                        <a:gd name="T73" fmla="*/ 564 h 1653"/>
                        <a:gd name="T74" fmla="*/ 634 w 1049"/>
                        <a:gd name="T75" fmla="*/ 820 h 1653"/>
                        <a:gd name="T76" fmla="*/ 597 w 1049"/>
                        <a:gd name="T77" fmla="*/ 854 h 1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49" h="1653">
                          <a:moveTo>
                            <a:pt x="597" y="854"/>
                          </a:moveTo>
                          <a:cubicBezTo>
                            <a:pt x="572" y="873"/>
                            <a:pt x="521" y="913"/>
                            <a:pt x="512" y="980"/>
                          </a:cubicBezTo>
                          <a:lnTo>
                            <a:pt x="482" y="1178"/>
                          </a:lnTo>
                          <a:lnTo>
                            <a:pt x="482" y="1181"/>
                          </a:lnTo>
                          <a:lnTo>
                            <a:pt x="482" y="1184"/>
                          </a:lnTo>
                          <a:lnTo>
                            <a:pt x="451" y="1528"/>
                          </a:lnTo>
                          <a:lnTo>
                            <a:pt x="451" y="1531"/>
                          </a:lnTo>
                          <a:lnTo>
                            <a:pt x="451" y="1533"/>
                          </a:lnTo>
                          <a:cubicBezTo>
                            <a:pt x="454" y="1593"/>
                            <a:pt x="406" y="1646"/>
                            <a:pt x="347" y="1652"/>
                          </a:cubicBezTo>
                          <a:cubicBezTo>
                            <a:pt x="347" y="1652"/>
                            <a:pt x="344" y="1652"/>
                            <a:pt x="341" y="1652"/>
                          </a:cubicBezTo>
                          <a:cubicBezTo>
                            <a:pt x="282" y="1652"/>
                            <a:pt x="231" y="1607"/>
                            <a:pt x="226" y="1548"/>
                          </a:cubicBezTo>
                          <a:lnTo>
                            <a:pt x="254" y="1153"/>
                          </a:lnTo>
                          <a:lnTo>
                            <a:pt x="299" y="806"/>
                          </a:lnTo>
                          <a:cubicBezTo>
                            <a:pt x="299" y="800"/>
                            <a:pt x="299" y="794"/>
                            <a:pt x="299" y="789"/>
                          </a:cubicBezTo>
                          <a:lnTo>
                            <a:pt x="296" y="625"/>
                          </a:lnTo>
                          <a:lnTo>
                            <a:pt x="217" y="735"/>
                          </a:lnTo>
                          <a:cubicBezTo>
                            <a:pt x="194" y="766"/>
                            <a:pt x="161" y="783"/>
                            <a:pt x="127" y="783"/>
                          </a:cubicBezTo>
                          <a:cubicBezTo>
                            <a:pt x="101" y="783"/>
                            <a:pt x="76" y="777"/>
                            <a:pt x="56" y="760"/>
                          </a:cubicBezTo>
                          <a:cubicBezTo>
                            <a:pt x="8" y="724"/>
                            <a:pt x="0" y="650"/>
                            <a:pt x="36" y="600"/>
                          </a:cubicBezTo>
                          <a:lnTo>
                            <a:pt x="192" y="383"/>
                          </a:lnTo>
                          <a:cubicBezTo>
                            <a:pt x="192" y="383"/>
                            <a:pt x="285" y="175"/>
                            <a:pt x="321" y="107"/>
                          </a:cubicBezTo>
                          <a:cubicBezTo>
                            <a:pt x="327" y="98"/>
                            <a:pt x="333" y="87"/>
                            <a:pt x="338" y="81"/>
                          </a:cubicBezTo>
                          <a:cubicBezTo>
                            <a:pt x="375" y="31"/>
                            <a:pt x="440" y="0"/>
                            <a:pt x="509" y="0"/>
                          </a:cubicBezTo>
                          <a:cubicBezTo>
                            <a:pt x="560" y="0"/>
                            <a:pt x="608" y="17"/>
                            <a:pt x="645" y="45"/>
                          </a:cubicBezTo>
                          <a:cubicBezTo>
                            <a:pt x="645" y="48"/>
                            <a:pt x="648" y="48"/>
                            <a:pt x="651" y="50"/>
                          </a:cubicBezTo>
                          <a:cubicBezTo>
                            <a:pt x="653" y="50"/>
                            <a:pt x="653" y="53"/>
                            <a:pt x="656" y="53"/>
                          </a:cubicBezTo>
                          <a:cubicBezTo>
                            <a:pt x="659" y="56"/>
                            <a:pt x="662" y="59"/>
                            <a:pt x="665" y="62"/>
                          </a:cubicBezTo>
                          <a:lnTo>
                            <a:pt x="667" y="65"/>
                          </a:lnTo>
                          <a:cubicBezTo>
                            <a:pt x="670" y="67"/>
                            <a:pt x="670" y="67"/>
                            <a:pt x="673" y="70"/>
                          </a:cubicBezTo>
                          <a:lnTo>
                            <a:pt x="865" y="270"/>
                          </a:lnTo>
                          <a:cubicBezTo>
                            <a:pt x="888" y="296"/>
                            <a:pt x="904" y="321"/>
                            <a:pt x="919" y="352"/>
                          </a:cubicBezTo>
                          <a:lnTo>
                            <a:pt x="1026" y="597"/>
                          </a:lnTo>
                          <a:cubicBezTo>
                            <a:pt x="1048" y="656"/>
                            <a:pt x="1020" y="721"/>
                            <a:pt x="961" y="743"/>
                          </a:cubicBezTo>
                          <a:cubicBezTo>
                            <a:pt x="947" y="749"/>
                            <a:pt x="936" y="752"/>
                            <a:pt x="921" y="752"/>
                          </a:cubicBezTo>
                          <a:cubicBezTo>
                            <a:pt x="876" y="752"/>
                            <a:pt x="834" y="724"/>
                            <a:pt x="817" y="679"/>
                          </a:cubicBezTo>
                          <a:lnTo>
                            <a:pt x="746" y="524"/>
                          </a:lnTo>
                          <a:lnTo>
                            <a:pt x="746" y="564"/>
                          </a:lnTo>
                          <a:cubicBezTo>
                            <a:pt x="746" y="650"/>
                            <a:pt x="704" y="758"/>
                            <a:pt x="634" y="820"/>
                          </a:cubicBezTo>
                          <a:cubicBezTo>
                            <a:pt x="625" y="828"/>
                            <a:pt x="605" y="845"/>
                            <a:pt x="597" y="854"/>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151"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grpSp>
              <p:grpSp>
                <p:nvGrpSpPr>
                  <p:cNvPr id="100" name="Group 21">
                    <a:extLst>
                      <a:ext uri="{FF2B5EF4-FFF2-40B4-BE49-F238E27FC236}">
                        <a16:creationId xmlns:a16="http://schemas.microsoft.com/office/drawing/2014/main" id="{656865A1-4469-E391-B2A0-6AE30E860CF8}"/>
                      </a:ext>
                    </a:extLst>
                  </p:cNvPr>
                  <p:cNvGrpSpPr>
                    <a:grpSpLocks/>
                  </p:cNvGrpSpPr>
                  <p:nvPr/>
                </p:nvGrpSpPr>
                <p:grpSpPr bwMode="auto">
                  <a:xfrm>
                    <a:off x="2761795" y="3732437"/>
                    <a:ext cx="168215" cy="352382"/>
                    <a:chOff x="4473" y="343"/>
                    <a:chExt cx="232" cy="486"/>
                  </a:xfrm>
                  <a:grpFill/>
                </p:grpSpPr>
                <p:sp>
                  <p:nvSpPr>
                    <p:cNvPr id="101" name="Freeform 22">
                      <a:extLst>
                        <a:ext uri="{FF2B5EF4-FFF2-40B4-BE49-F238E27FC236}">
                          <a16:creationId xmlns:a16="http://schemas.microsoft.com/office/drawing/2014/main" id="{529E976E-5FC6-32B8-F62C-3AA578BC1926}"/>
                        </a:ext>
                      </a:extLst>
                    </p:cNvPr>
                    <p:cNvSpPr>
                      <a:spLocks noChangeArrowheads="1"/>
                    </p:cNvSpPr>
                    <p:nvPr/>
                  </p:nvSpPr>
                  <p:spPr bwMode="auto">
                    <a:xfrm>
                      <a:off x="4597" y="641"/>
                      <a:ext cx="112" cy="158"/>
                    </a:xfrm>
                    <a:custGeom>
                      <a:avLst/>
                      <a:gdLst>
                        <a:gd name="T0" fmla="*/ 452 w 498"/>
                        <a:gd name="T1" fmla="*/ 488 h 700"/>
                        <a:gd name="T2" fmla="*/ 466 w 498"/>
                        <a:gd name="T3" fmla="*/ 634 h 700"/>
                        <a:gd name="T4" fmla="*/ 291 w 498"/>
                        <a:gd name="T5" fmla="*/ 649 h 700"/>
                        <a:gd name="T6" fmla="*/ 77 w 498"/>
                        <a:gd name="T7" fmla="*/ 420 h 700"/>
                        <a:gd name="T8" fmla="*/ 51 w 498"/>
                        <a:gd name="T9" fmla="*/ 381 h 700"/>
                        <a:gd name="T10" fmla="*/ 0 w 498"/>
                        <a:gd name="T11" fmla="*/ 239 h 700"/>
                        <a:gd name="T12" fmla="*/ 12 w 498"/>
                        <a:gd name="T13" fmla="*/ 166 h 700"/>
                        <a:gd name="T14" fmla="*/ 12 w 498"/>
                        <a:gd name="T15" fmla="*/ 166 h 700"/>
                        <a:gd name="T16" fmla="*/ 12 w 498"/>
                        <a:gd name="T17" fmla="*/ 166 h 700"/>
                        <a:gd name="T18" fmla="*/ 74 w 498"/>
                        <a:gd name="T19" fmla="*/ 79 h 700"/>
                        <a:gd name="T20" fmla="*/ 77 w 498"/>
                        <a:gd name="T21" fmla="*/ 76 h 700"/>
                        <a:gd name="T22" fmla="*/ 116 w 498"/>
                        <a:gd name="T23" fmla="*/ 42 h 700"/>
                        <a:gd name="T24" fmla="*/ 156 w 498"/>
                        <a:gd name="T25" fmla="*/ 0 h 700"/>
                        <a:gd name="T26" fmla="*/ 243 w 498"/>
                        <a:gd name="T27" fmla="*/ 254 h 700"/>
                        <a:gd name="T28" fmla="*/ 268 w 498"/>
                        <a:gd name="T29" fmla="*/ 293 h 700"/>
                        <a:gd name="T30" fmla="*/ 452 w 498"/>
                        <a:gd name="T31" fmla="*/ 488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8" h="700">
                          <a:moveTo>
                            <a:pt x="452" y="488"/>
                          </a:moveTo>
                          <a:cubicBezTo>
                            <a:pt x="489" y="527"/>
                            <a:pt x="497" y="589"/>
                            <a:pt x="466" y="634"/>
                          </a:cubicBezTo>
                          <a:cubicBezTo>
                            <a:pt x="424" y="697"/>
                            <a:pt x="339" y="699"/>
                            <a:pt x="291" y="649"/>
                          </a:cubicBezTo>
                          <a:lnTo>
                            <a:pt x="77" y="420"/>
                          </a:lnTo>
                          <a:cubicBezTo>
                            <a:pt x="65" y="409"/>
                            <a:pt x="57" y="395"/>
                            <a:pt x="51" y="381"/>
                          </a:cubicBezTo>
                          <a:lnTo>
                            <a:pt x="0" y="239"/>
                          </a:lnTo>
                          <a:lnTo>
                            <a:pt x="12" y="166"/>
                          </a:lnTo>
                          <a:lnTo>
                            <a:pt x="12" y="166"/>
                          </a:lnTo>
                          <a:lnTo>
                            <a:pt x="12" y="166"/>
                          </a:lnTo>
                          <a:cubicBezTo>
                            <a:pt x="17" y="124"/>
                            <a:pt x="51" y="98"/>
                            <a:pt x="74" y="79"/>
                          </a:cubicBezTo>
                          <a:lnTo>
                            <a:pt x="77" y="76"/>
                          </a:lnTo>
                          <a:cubicBezTo>
                            <a:pt x="88" y="67"/>
                            <a:pt x="108" y="50"/>
                            <a:pt x="116" y="42"/>
                          </a:cubicBezTo>
                          <a:cubicBezTo>
                            <a:pt x="130" y="31"/>
                            <a:pt x="144" y="14"/>
                            <a:pt x="156" y="0"/>
                          </a:cubicBezTo>
                          <a:lnTo>
                            <a:pt x="243" y="254"/>
                          </a:lnTo>
                          <a:cubicBezTo>
                            <a:pt x="249" y="268"/>
                            <a:pt x="257" y="282"/>
                            <a:pt x="268" y="293"/>
                          </a:cubicBezTo>
                          <a:lnTo>
                            <a:pt x="452" y="488"/>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151"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102" name="Freeform 23">
                      <a:extLst>
                        <a:ext uri="{FF2B5EF4-FFF2-40B4-BE49-F238E27FC236}">
                          <a16:creationId xmlns:a16="http://schemas.microsoft.com/office/drawing/2014/main" id="{4591CE23-D3BB-16CB-9362-DED9D6687E40}"/>
                        </a:ext>
                      </a:extLst>
                    </p:cNvPr>
                    <p:cNvSpPr>
                      <a:spLocks noChangeArrowheads="1"/>
                    </p:cNvSpPr>
                    <p:nvPr/>
                  </p:nvSpPr>
                  <p:spPr bwMode="auto">
                    <a:xfrm>
                      <a:off x="4535" y="343"/>
                      <a:ext cx="101" cy="102"/>
                    </a:xfrm>
                    <a:custGeom>
                      <a:avLst/>
                      <a:gdLst>
                        <a:gd name="T0" fmla="*/ 450 w 451"/>
                        <a:gd name="T1" fmla="*/ 226 h 452"/>
                        <a:gd name="T2" fmla="*/ 420 w 451"/>
                        <a:gd name="T3" fmla="*/ 338 h 452"/>
                        <a:gd name="T4" fmla="*/ 337 w 451"/>
                        <a:gd name="T5" fmla="*/ 421 h 452"/>
                        <a:gd name="T6" fmla="*/ 224 w 451"/>
                        <a:gd name="T7" fmla="*/ 451 h 452"/>
                        <a:gd name="T8" fmla="*/ 113 w 451"/>
                        <a:gd name="T9" fmla="*/ 421 h 452"/>
                        <a:gd name="T10" fmla="*/ 30 w 451"/>
                        <a:gd name="T11" fmla="*/ 338 h 452"/>
                        <a:gd name="T12" fmla="*/ 0 w 451"/>
                        <a:gd name="T13" fmla="*/ 226 h 452"/>
                        <a:gd name="T14" fmla="*/ 30 w 451"/>
                        <a:gd name="T15" fmla="*/ 113 h 452"/>
                        <a:gd name="T16" fmla="*/ 113 w 451"/>
                        <a:gd name="T17" fmla="*/ 30 h 452"/>
                        <a:gd name="T18" fmla="*/ 224 w 451"/>
                        <a:gd name="T19" fmla="*/ 0 h 452"/>
                        <a:gd name="T20" fmla="*/ 337 w 451"/>
                        <a:gd name="T21" fmla="*/ 30 h 452"/>
                        <a:gd name="T22" fmla="*/ 420 w 451"/>
                        <a:gd name="T23" fmla="*/ 113 h 452"/>
                        <a:gd name="T24" fmla="*/ 450 w 451"/>
                        <a:gd name="T25" fmla="*/ 226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1" h="452">
                          <a:moveTo>
                            <a:pt x="450" y="226"/>
                          </a:moveTo>
                          <a:cubicBezTo>
                            <a:pt x="450" y="267"/>
                            <a:pt x="441" y="302"/>
                            <a:pt x="420" y="338"/>
                          </a:cubicBezTo>
                          <a:cubicBezTo>
                            <a:pt x="399" y="374"/>
                            <a:pt x="373" y="400"/>
                            <a:pt x="337" y="421"/>
                          </a:cubicBezTo>
                          <a:cubicBezTo>
                            <a:pt x="301" y="442"/>
                            <a:pt x="266" y="451"/>
                            <a:pt x="224" y="451"/>
                          </a:cubicBezTo>
                          <a:cubicBezTo>
                            <a:pt x="183" y="451"/>
                            <a:pt x="149" y="442"/>
                            <a:pt x="113" y="421"/>
                          </a:cubicBezTo>
                          <a:cubicBezTo>
                            <a:pt x="77" y="400"/>
                            <a:pt x="51" y="374"/>
                            <a:pt x="30" y="338"/>
                          </a:cubicBezTo>
                          <a:cubicBezTo>
                            <a:pt x="9" y="302"/>
                            <a:pt x="0" y="267"/>
                            <a:pt x="0" y="226"/>
                          </a:cubicBezTo>
                          <a:cubicBezTo>
                            <a:pt x="0" y="184"/>
                            <a:pt x="9" y="149"/>
                            <a:pt x="30" y="113"/>
                          </a:cubicBezTo>
                          <a:cubicBezTo>
                            <a:pt x="51" y="77"/>
                            <a:pt x="77" y="51"/>
                            <a:pt x="113" y="30"/>
                          </a:cubicBezTo>
                          <a:cubicBezTo>
                            <a:pt x="149" y="9"/>
                            <a:pt x="184" y="0"/>
                            <a:pt x="224" y="0"/>
                          </a:cubicBezTo>
                          <a:cubicBezTo>
                            <a:pt x="266" y="0"/>
                            <a:pt x="301" y="9"/>
                            <a:pt x="337" y="30"/>
                          </a:cubicBezTo>
                          <a:cubicBezTo>
                            <a:pt x="373" y="51"/>
                            <a:pt x="399" y="77"/>
                            <a:pt x="420" y="113"/>
                          </a:cubicBezTo>
                          <a:cubicBezTo>
                            <a:pt x="441" y="149"/>
                            <a:pt x="450" y="184"/>
                            <a:pt x="450" y="226"/>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151"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103" name="Freeform 24">
                      <a:extLst>
                        <a:ext uri="{FF2B5EF4-FFF2-40B4-BE49-F238E27FC236}">
                          <a16:creationId xmlns:a16="http://schemas.microsoft.com/office/drawing/2014/main" id="{59199053-56D6-0254-1633-DEAC686FA3D2}"/>
                        </a:ext>
                      </a:extLst>
                    </p:cNvPr>
                    <p:cNvSpPr>
                      <a:spLocks noChangeArrowheads="1"/>
                    </p:cNvSpPr>
                    <p:nvPr/>
                  </p:nvSpPr>
                  <p:spPr bwMode="auto">
                    <a:xfrm>
                      <a:off x="4470" y="455"/>
                      <a:ext cx="237" cy="374"/>
                    </a:xfrm>
                    <a:custGeom>
                      <a:avLst/>
                      <a:gdLst>
                        <a:gd name="T0" fmla="*/ 597 w 1049"/>
                        <a:gd name="T1" fmla="*/ 854 h 1653"/>
                        <a:gd name="T2" fmla="*/ 512 w 1049"/>
                        <a:gd name="T3" fmla="*/ 980 h 1653"/>
                        <a:gd name="T4" fmla="*/ 482 w 1049"/>
                        <a:gd name="T5" fmla="*/ 1178 h 1653"/>
                        <a:gd name="T6" fmla="*/ 482 w 1049"/>
                        <a:gd name="T7" fmla="*/ 1181 h 1653"/>
                        <a:gd name="T8" fmla="*/ 482 w 1049"/>
                        <a:gd name="T9" fmla="*/ 1184 h 1653"/>
                        <a:gd name="T10" fmla="*/ 451 w 1049"/>
                        <a:gd name="T11" fmla="*/ 1528 h 1653"/>
                        <a:gd name="T12" fmla="*/ 451 w 1049"/>
                        <a:gd name="T13" fmla="*/ 1531 h 1653"/>
                        <a:gd name="T14" fmla="*/ 451 w 1049"/>
                        <a:gd name="T15" fmla="*/ 1533 h 1653"/>
                        <a:gd name="T16" fmla="*/ 347 w 1049"/>
                        <a:gd name="T17" fmla="*/ 1652 h 1653"/>
                        <a:gd name="T18" fmla="*/ 341 w 1049"/>
                        <a:gd name="T19" fmla="*/ 1652 h 1653"/>
                        <a:gd name="T20" fmla="*/ 226 w 1049"/>
                        <a:gd name="T21" fmla="*/ 1548 h 1653"/>
                        <a:gd name="T22" fmla="*/ 254 w 1049"/>
                        <a:gd name="T23" fmla="*/ 1153 h 1653"/>
                        <a:gd name="T24" fmla="*/ 299 w 1049"/>
                        <a:gd name="T25" fmla="*/ 806 h 1653"/>
                        <a:gd name="T26" fmla="*/ 299 w 1049"/>
                        <a:gd name="T27" fmla="*/ 789 h 1653"/>
                        <a:gd name="T28" fmla="*/ 296 w 1049"/>
                        <a:gd name="T29" fmla="*/ 625 h 1653"/>
                        <a:gd name="T30" fmla="*/ 217 w 1049"/>
                        <a:gd name="T31" fmla="*/ 735 h 1653"/>
                        <a:gd name="T32" fmla="*/ 127 w 1049"/>
                        <a:gd name="T33" fmla="*/ 783 h 1653"/>
                        <a:gd name="T34" fmla="*/ 56 w 1049"/>
                        <a:gd name="T35" fmla="*/ 760 h 1653"/>
                        <a:gd name="T36" fmla="*/ 36 w 1049"/>
                        <a:gd name="T37" fmla="*/ 600 h 1653"/>
                        <a:gd name="T38" fmla="*/ 192 w 1049"/>
                        <a:gd name="T39" fmla="*/ 383 h 1653"/>
                        <a:gd name="T40" fmla="*/ 321 w 1049"/>
                        <a:gd name="T41" fmla="*/ 107 h 1653"/>
                        <a:gd name="T42" fmla="*/ 338 w 1049"/>
                        <a:gd name="T43" fmla="*/ 81 h 1653"/>
                        <a:gd name="T44" fmla="*/ 509 w 1049"/>
                        <a:gd name="T45" fmla="*/ 0 h 1653"/>
                        <a:gd name="T46" fmla="*/ 645 w 1049"/>
                        <a:gd name="T47" fmla="*/ 45 h 1653"/>
                        <a:gd name="T48" fmla="*/ 651 w 1049"/>
                        <a:gd name="T49" fmla="*/ 50 h 1653"/>
                        <a:gd name="T50" fmla="*/ 656 w 1049"/>
                        <a:gd name="T51" fmla="*/ 53 h 1653"/>
                        <a:gd name="T52" fmla="*/ 665 w 1049"/>
                        <a:gd name="T53" fmla="*/ 62 h 1653"/>
                        <a:gd name="T54" fmla="*/ 667 w 1049"/>
                        <a:gd name="T55" fmla="*/ 65 h 1653"/>
                        <a:gd name="T56" fmla="*/ 673 w 1049"/>
                        <a:gd name="T57" fmla="*/ 70 h 1653"/>
                        <a:gd name="T58" fmla="*/ 865 w 1049"/>
                        <a:gd name="T59" fmla="*/ 270 h 1653"/>
                        <a:gd name="T60" fmla="*/ 919 w 1049"/>
                        <a:gd name="T61" fmla="*/ 352 h 1653"/>
                        <a:gd name="T62" fmla="*/ 1026 w 1049"/>
                        <a:gd name="T63" fmla="*/ 597 h 1653"/>
                        <a:gd name="T64" fmla="*/ 961 w 1049"/>
                        <a:gd name="T65" fmla="*/ 743 h 1653"/>
                        <a:gd name="T66" fmla="*/ 921 w 1049"/>
                        <a:gd name="T67" fmla="*/ 752 h 1653"/>
                        <a:gd name="T68" fmla="*/ 817 w 1049"/>
                        <a:gd name="T69" fmla="*/ 679 h 1653"/>
                        <a:gd name="T70" fmla="*/ 746 w 1049"/>
                        <a:gd name="T71" fmla="*/ 524 h 1653"/>
                        <a:gd name="T72" fmla="*/ 746 w 1049"/>
                        <a:gd name="T73" fmla="*/ 564 h 1653"/>
                        <a:gd name="T74" fmla="*/ 634 w 1049"/>
                        <a:gd name="T75" fmla="*/ 820 h 1653"/>
                        <a:gd name="T76" fmla="*/ 597 w 1049"/>
                        <a:gd name="T77" fmla="*/ 854 h 1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49" h="1653">
                          <a:moveTo>
                            <a:pt x="597" y="854"/>
                          </a:moveTo>
                          <a:cubicBezTo>
                            <a:pt x="572" y="873"/>
                            <a:pt x="521" y="913"/>
                            <a:pt x="512" y="980"/>
                          </a:cubicBezTo>
                          <a:lnTo>
                            <a:pt x="482" y="1178"/>
                          </a:lnTo>
                          <a:lnTo>
                            <a:pt x="482" y="1181"/>
                          </a:lnTo>
                          <a:lnTo>
                            <a:pt x="482" y="1184"/>
                          </a:lnTo>
                          <a:lnTo>
                            <a:pt x="451" y="1528"/>
                          </a:lnTo>
                          <a:lnTo>
                            <a:pt x="451" y="1531"/>
                          </a:lnTo>
                          <a:lnTo>
                            <a:pt x="451" y="1533"/>
                          </a:lnTo>
                          <a:cubicBezTo>
                            <a:pt x="454" y="1593"/>
                            <a:pt x="406" y="1646"/>
                            <a:pt x="347" y="1652"/>
                          </a:cubicBezTo>
                          <a:cubicBezTo>
                            <a:pt x="347" y="1652"/>
                            <a:pt x="344" y="1652"/>
                            <a:pt x="341" y="1652"/>
                          </a:cubicBezTo>
                          <a:cubicBezTo>
                            <a:pt x="282" y="1652"/>
                            <a:pt x="231" y="1607"/>
                            <a:pt x="226" y="1548"/>
                          </a:cubicBezTo>
                          <a:lnTo>
                            <a:pt x="254" y="1153"/>
                          </a:lnTo>
                          <a:lnTo>
                            <a:pt x="299" y="806"/>
                          </a:lnTo>
                          <a:cubicBezTo>
                            <a:pt x="299" y="800"/>
                            <a:pt x="299" y="794"/>
                            <a:pt x="299" y="789"/>
                          </a:cubicBezTo>
                          <a:lnTo>
                            <a:pt x="296" y="625"/>
                          </a:lnTo>
                          <a:lnTo>
                            <a:pt x="217" y="735"/>
                          </a:lnTo>
                          <a:cubicBezTo>
                            <a:pt x="194" y="766"/>
                            <a:pt x="161" y="783"/>
                            <a:pt x="127" y="783"/>
                          </a:cubicBezTo>
                          <a:cubicBezTo>
                            <a:pt x="101" y="783"/>
                            <a:pt x="76" y="777"/>
                            <a:pt x="56" y="760"/>
                          </a:cubicBezTo>
                          <a:cubicBezTo>
                            <a:pt x="8" y="724"/>
                            <a:pt x="0" y="650"/>
                            <a:pt x="36" y="600"/>
                          </a:cubicBezTo>
                          <a:lnTo>
                            <a:pt x="192" y="383"/>
                          </a:lnTo>
                          <a:cubicBezTo>
                            <a:pt x="192" y="383"/>
                            <a:pt x="285" y="175"/>
                            <a:pt x="321" y="107"/>
                          </a:cubicBezTo>
                          <a:cubicBezTo>
                            <a:pt x="327" y="98"/>
                            <a:pt x="333" y="87"/>
                            <a:pt x="338" y="81"/>
                          </a:cubicBezTo>
                          <a:cubicBezTo>
                            <a:pt x="375" y="31"/>
                            <a:pt x="440" y="0"/>
                            <a:pt x="509" y="0"/>
                          </a:cubicBezTo>
                          <a:cubicBezTo>
                            <a:pt x="560" y="0"/>
                            <a:pt x="608" y="17"/>
                            <a:pt x="645" y="45"/>
                          </a:cubicBezTo>
                          <a:cubicBezTo>
                            <a:pt x="645" y="48"/>
                            <a:pt x="648" y="48"/>
                            <a:pt x="651" y="50"/>
                          </a:cubicBezTo>
                          <a:cubicBezTo>
                            <a:pt x="653" y="50"/>
                            <a:pt x="653" y="53"/>
                            <a:pt x="656" y="53"/>
                          </a:cubicBezTo>
                          <a:cubicBezTo>
                            <a:pt x="659" y="56"/>
                            <a:pt x="662" y="59"/>
                            <a:pt x="665" y="62"/>
                          </a:cubicBezTo>
                          <a:lnTo>
                            <a:pt x="667" y="65"/>
                          </a:lnTo>
                          <a:cubicBezTo>
                            <a:pt x="670" y="67"/>
                            <a:pt x="670" y="67"/>
                            <a:pt x="673" y="70"/>
                          </a:cubicBezTo>
                          <a:lnTo>
                            <a:pt x="865" y="270"/>
                          </a:lnTo>
                          <a:cubicBezTo>
                            <a:pt x="888" y="296"/>
                            <a:pt x="904" y="321"/>
                            <a:pt x="919" y="352"/>
                          </a:cubicBezTo>
                          <a:lnTo>
                            <a:pt x="1026" y="597"/>
                          </a:lnTo>
                          <a:cubicBezTo>
                            <a:pt x="1048" y="656"/>
                            <a:pt x="1020" y="721"/>
                            <a:pt x="961" y="743"/>
                          </a:cubicBezTo>
                          <a:cubicBezTo>
                            <a:pt x="947" y="749"/>
                            <a:pt x="936" y="752"/>
                            <a:pt x="921" y="752"/>
                          </a:cubicBezTo>
                          <a:cubicBezTo>
                            <a:pt x="876" y="752"/>
                            <a:pt x="834" y="724"/>
                            <a:pt x="817" y="679"/>
                          </a:cubicBezTo>
                          <a:lnTo>
                            <a:pt x="746" y="524"/>
                          </a:lnTo>
                          <a:lnTo>
                            <a:pt x="746" y="564"/>
                          </a:lnTo>
                          <a:cubicBezTo>
                            <a:pt x="746" y="650"/>
                            <a:pt x="704" y="758"/>
                            <a:pt x="634" y="820"/>
                          </a:cubicBezTo>
                          <a:cubicBezTo>
                            <a:pt x="625" y="828"/>
                            <a:pt x="605" y="845"/>
                            <a:pt x="597" y="854"/>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151"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grpSp>
            </p:grpSp>
            <p:sp>
              <p:nvSpPr>
                <p:cNvPr id="95" name="テキスト ボックス 94">
                  <a:extLst>
                    <a:ext uri="{FF2B5EF4-FFF2-40B4-BE49-F238E27FC236}">
                      <a16:creationId xmlns:a16="http://schemas.microsoft.com/office/drawing/2014/main" id="{14C2E5E4-D673-0596-51AD-1BFBC4E70F6C}"/>
                    </a:ext>
                  </a:extLst>
                </p:cNvPr>
                <p:cNvSpPr txBox="1"/>
                <p:nvPr/>
              </p:nvSpPr>
              <p:spPr>
                <a:xfrm>
                  <a:off x="5604149" y="2644279"/>
                  <a:ext cx="1113954" cy="307777"/>
                </a:xfrm>
                <a:prstGeom prst="rect">
                  <a:avLst/>
                </a:prstGeom>
                <a:noFill/>
              </p:spPr>
              <p:txBody>
                <a:bodyPr wrap="square" rtlCol="0">
                  <a:spAutoFit/>
                </a:bodyPr>
                <a:lstStyle/>
                <a:p>
                  <a:r>
                    <a:rPr kumimoji="1" lang="ja-JP" altLang="en-US" sz="1400" b="1" dirty="0">
                      <a:solidFill>
                        <a:srgbClr val="002060"/>
                      </a:solidFill>
                    </a:rPr>
                    <a:t>グループ</a:t>
                  </a:r>
                  <a:r>
                    <a:rPr kumimoji="1" lang="en-US" altLang="ja-JP" sz="1400" b="1" dirty="0">
                      <a:solidFill>
                        <a:srgbClr val="002060"/>
                      </a:solidFill>
                      <a:latin typeface="+mn-ea"/>
                    </a:rPr>
                    <a:t>1</a:t>
                  </a:r>
                  <a:endParaRPr kumimoji="1" lang="ja-JP" altLang="en-US" sz="1400" b="1" dirty="0">
                    <a:solidFill>
                      <a:srgbClr val="002060"/>
                    </a:solidFill>
                    <a:latin typeface="+mn-ea"/>
                  </a:endParaRPr>
                </a:p>
              </p:txBody>
            </p:sp>
          </p:grpSp>
          <p:sp>
            <p:nvSpPr>
              <p:cNvPr id="89" name="テキスト ボックス 88">
                <a:extLst>
                  <a:ext uri="{FF2B5EF4-FFF2-40B4-BE49-F238E27FC236}">
                    <a16:creationId xmlns:a16="http://schemas.microsoft.com/office/drawing/2014/main" id="{8DB99374-52C0-EDC6-9C28-F3E32C525C18}"/>
                  </a:ext>
                </a:extLst>
              </p:cNvPr>
              <p:cNvSpPr txBox="1"/>
              <p:nvPr/>
            </p:nvSpPr>
            <p:spPr>
              <a:xfrm>
                <a:off x="4614487" y="4506267"/>
                <a:ext cx="1198063" cy="307777"/>
              </a:xfrm>
              <a:prstGeom prst="rect">
                <a:avLst/>
              </a:prstGeom>
              <a:noFill/>
            </p:spPr>
            <p:txBody>
              <a:bodyPr wrap="square" rtlCol="0">
                <a:spAutoFit/>
              </a:bodyPr>
              <a:lstStyle/>
              <a:p>
                <a:r>
                  <a:rPr kumimoji="1" lang="ja-JP" altLang="en-US" sz="1400" b="1" dirty="0">
                    <a:solidFill>
                      <a:srgbClr val="002060"/>
                    </a:solidFill>
                  </a:rPr>
                  <a:t>グループ</a:t>
                </a:r>
                <a:r>
                  <a:rPr kumimoji="1" lang="en-US" altLang="ja-JP" sz="1400" b="1" dirty="0">
                    <a:solidFill>
                      <a:srgbClr val="002060"/>
                    </a:solidFill>
                    <a:latin typeface="+mn-ea"/>
                  </a:rPr>
                  <a:t>10</a:t>
                </a:r>
                <a:endParaRPr kumimoji="1" lang="ja-JP" altLang="en-US" sz="1400" b="1" dirty="0">
                  <a:solidFill>
                    <a:srgbClr val="002060"/>
                  </a:solidFill>
                  <a:latin typeface="+mn-ea"/>
                </a:endParaRPr>
              </a:p>
            </p:txBody>
          </p:sp>
          <p:sp>
            <p:nvSpPr>
              <p:cNvPr id="90" name="テキスト ボックス 89">
                <a:extLst>
                  <a:ext uri="{FF2B5EF4-FFF2-40B4-BE49-F238E27FC236}">
                    <a16:creationId xmlns:a16="http://schemas.microsoft.com/office/drawing/2014/main" id="{FE925E2A-8316-8CC9-8B58-77CCC12E05FC}"/>
                  </a:ext>
                </a:extLst>
              </p:cNvPr>
              <p:cNvSpPr txBox="1"/>
              <p:nvPr/>
            </p:nvSpPr>
            <p:spPr>
              <a:xfrm>
                <a:off x="3399722" y="4698734"/>
                <a:ext cx="1393864" cy="523220"/>
              </a:xfrm>
              <a:prstGeom prst="rect">
                <a:avLst/>
              </a:prstGeom>
              <a:noFill/>
            </p:spPr>
            <p:txBody>
              <a:bodyPr wrap="square" rtlCol="0">
                <a:spAutoFit/>
              </a:bodyPr>
              <a:lstStyle/>
              <a:p>
                <a:pPr algn="ctr"/>
                <a:r>
                  <a:rPr lang="ja-JP" altLang="en-US" sz="1400" b="1" dirty="0">
                    <a:solidFill>
                      <a:srgbClr val="002060"/>
                    </a:solidFill>
                    <a:latin typeface="+mn-ea"/>
                    <a:ea typeface="+mn-ea"/>
                  </a:rPr>
                  <a:t>来店回数</a:t>
                </a:r>
                <a:endParaRPr kumimoji="1" lang="en-US" altLang="ja-JP" sz="1400" b="1" dirty="0">
                  <a:solidFill>
                    <a:srgbClr val="002060"/>
                  </a:solidFill>
                  <a:latin typeface="+mn-ea"/>
                  <a:ea typeface="+mn-ea"/>
                </a:endParaRPr>
              </a:p>
              <a:p>
                <a:pPr algn="ctr"/>
                <a:r>
                  <a:rPr kumimoji="1" lang="ja-JP" altLang="en-US" sz="1400" b="1" dirty="0">
                    <a:solidFill>
                      <a:schemeClr val="accent3">
                        <a:lumMod val="60000"/>
                        <a:lumOff val="40000"/>
                      </a:schemeClr>
                    </a:solidFill>
                    <a:latin typeface="+mn-ea"/>
                    <a:ea typeface="+mn-ea"/>
                  </a:rPr>
                  <a:t>少</a:t>
                </a:r>
              </a:p>
            </p:txBody>
          </p:sp>
          <p:sp>
            <p:nvSpPr>
              <p:cNvPr id="91" name="テキスト ボックス 90">
                <a:extLst>
                  <a:ext uri="{FF2B5EF4-FFF2-40B4-BE49-F238E27FC236}">
                    <a16:creationId xmlns:a16="http://schemas.microsoft.com/office/drawing/2014/main" id="{C05C0FB5-44AD-4127-EE41-151442619C8F}"/>
                  </a:ext>
                </a:extLst>
              </p:cNvPr>
              <p:cNvSpPr txBox="1"/>
              <p:nvPr/>
            </p:nvSpPr>
            <p:spPr>
              <a:xfrm>
                <a:off x="3357933" y="2914363"/>
                <a:ext cx="1393864" cy="523220"/>
              </a:xfrm>
              <a:prstGeom prst="rect">
                <a:avLst/>
              </a:prstGeom>
              <a:noFill/>
            </p:spPr>
            <p:txBody>
              <a:bodyPr wrap="square" rtlCol="0">
                <a:spAutoFit/>
              </a:bodyPr>
              <a:lstStyle/>
              <a:p>
                <a:pPr algn="ctr"/>
                <a:r>
                  <a:rPr lang="ja-JP" altLang="en-US" sz="1400" b="1" dirty="0">
                    <a:solidFill>
                      <a:srgbClr val="002060"/>
                    </a:solidFill>
                    <a:latin typeface="+mn-ea"/>
                    <a:ea typeface="+mn-ea"/>
                  </a:rPr>
                  <a:t>来店回数</a:t>
                </a:r>
                <a:endParaRPr lang="en-US" altLang="ja-JP" sz="1400" b="1" dirty="0">
                  <a:solidFill>
                    <a:srgbClr val="002060"/>
                  </a:solidFill>
                  <a:latin typeface="+mn-ea"/>
                  <a:ea typeface="+mn-ea"/>
                </a:endParaRPr>
              </a:p>
              <a:p>
                <a:pPr algn="ctr"/>
                <a:r>
                  <a:rPr lang="ja-JP" altLang="en-US" sz="1400" b="1" dirty="0">
                    <a:solidFill>
                      <a:srgbClr val="C00000"/>
                    </a:solidFill>
                    <a:latin typeface="+mn-ea"/>
                    <a:ea typeface="+mn-ea"/>
                  </a:rPr>
                  <a:t>多</a:t>
                </a:r>
                <a:endParaRPr lang="en-US" altLang="ja-JP" sz="1400" b="1" dirty="0">
                  <a:solidFill>
                    <a:srgbClr val="C00000"/>
                  </a:solidFill>
                  <a:latin typeface="+mn-ea"/>
                  <a:ea typeface="+mn-ea"/>
                </a:endParaRPr>
              </a:p>
            </p:txBody>
          </p:sp>
          <p:sp>
            <p:nvSpPr>
              <p:cNvPr id="92" name="右中かっこ 91">
                <a:extLst>
                  <a:ext uri="{FF2B5EF4-FFF2-40B4-BE49-F238E27FC236}">
                    <a16:creationId xmlns:a16="http://schemas.microsoft.com/office/drawing/2014/main" id="{89C7E833-4D9C-9CD6-4EB1-45A39F24F10F}"/>
                  </a:ext>
                </a:extLst>
              </p:cNvPr>
              <p:cNvSpPr/>
              <p:nvPr/>
            </p:nvSpPr>
            <p:spPr>
              <a:xfrm>
                <a:off x="5886119" y="2866999"/>
                <a:ext cx="283354" cy="2257494"/>
              </a:xfrm>
              <a:prstGeom prst="rightBrace">
                <a:avLst>
                  <a:gd name="adj1" fmla="val 8333"/>
                  <a:gd name="adj2" fmla="val 49535"/>
                </a:avLst>
              </a:prstGeom>
              <a:ln w="19050">
                <a:headEnd type="none" w="lg" len="lg"/>
                <a:tailEnd type="non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dirty="0"/>
              </a:p>
            </p:txBody>
          </p:sp>
          <p:sp>
            <p:nvSpPr>
              <p:cNvPr id="93" name="テキスト ボックス 92">
                <a:extLst>
                  <a:ext uri="{FF2B5EF4-FFF2-40B4-BE49-F238E27FC236}">
                    <a16:creationId xmlns:a16="http://schemas.microsoft.com/office/drawing/2014/main" id="{3297F440-0659-50A6-FDEA-97566FE55080}"/>
                  </a:ext>
                </a:extLst>
              </p:cNvPr>
              <p:cNvSpPr txBox="1"/>
              <p:nvPr/>
            </p:nvSpPr>
            <p:spPr>
              <a:xfrm>
                <a:off x="871877" y="2882468"/>
                <a:ext cx="1616399" cy="523220"/>
              </a:xfrm>
              <a:prstGeom prst="rect">
                <a:avLst/>
              </a:prstGeom>
              <a:noFill/>
            </p:spPr>
            <p:txBody>
              <a:bodyPr wrap="square" rtlCol="0">
                <a:spAutoFit/>
              </a:bodyPr>
              <a:lstStyle/>
              <a:p>
                <a:pPr algn="ctr"/>
                <a:r>
                  <a:rPr kumimoji="1" lang="en-US" altLang="ja-JP" sz="1400" b="1" dirty="0">
                    <a:solidFill>
                      <a:schemeClr val="tx1">
                        <a:lumMod val="65000"/>
                        <a:lumOff val="35000"/>
                      </a:schemeClr>
                    </a:solidFill>
                    <a:latin typeface="+mn-ea"/>
                    <a:ea typeface="+mn-ea"/>
                  </a:rPr>
                  <a:t>Yahoo! JAPAN</a:t>
                </a:r>
                <a:r>
                  <a:rPr lang="ja-JP" altLang="en-US" sz="1400" b="1" dirty="0">
                    <a:solidFill>
                      <a:schemeClr val="tx1">
                        <a:lumMod val="65000"/>
                        <a:lumOff val="35000"/>
                      </a:schemeClr>
                    </a:solidFill>
                    <a:latin typeface="+mn-ea"/>
                    <a:ea typeface="+mn-ea"/>
                  </a:rPr>
                  <a:t>　来店計測データ</a:t>
                </a:r>
                <a:endParaRPr lang="en-US" altLang="ja-JP" sz="1400" b="1" dirty="0">
                  <a:solidFill>
                    <a:schemeClr val="tx1">
                      <a:lumMod val="65000"/>
                      <a:lumOff val="35000"/>
                    </a:schemeClr>
                  </a:solidFill>
                  <a:latin typeface="+mn-ea"/>
                  <a:ea typeface="+mn-ea"/>
                </a:endParaRPr>
              </a:p>
            </p:txBody>
          </p:sp>
        </p:grpSp>
        <p:grpSp>
          <p:nvGrpSpPr>
            <p:cNvPr id="160" name="グループ化 159">
              <a:extLst>
                <a:ext uri="{FF2B5EF4-FFF2-40B4-BE49-F238E27FC236}">
                  <a16:creationId xmlns:a16="http://schemas.microsoft.com/office/drawing/2014/main" id="{B777EF8B-EDEA-5EBC-543E-69141286051F}"/>
                </a:ext>
              </a:extLst>
            </p:cNvPr>
            <p:cNvGrpSpPr/>
            <p:nvPr/>
          </p:nvGrpSpPr>
          <p:grpSpPr>
            <a:xfrm>
              <a:off x="8123306" y="3795270"/>
              <a:ext cx="1606550" cy="1447804"/>
              <a:chOff x="12498487" y="4655593"/>
              <a:chExt cx="1606550" cy="1447804"/>
            </a:xfrm>
          </p:grpSpPr>
          <p:pic>
            <p:nvPicPr>
              <p:cNvPr id="161" name="図 160" descr="アイコン&#10;&#10;自動的に生成された説明">
                <a:extLst>
                  <a:ext uri="{FF2B5EF4-FFF2-40B4-BE49-F238E27FC236}">
                    <a16:creationId xmlns:a16="http://schemas.microsoft.com/office/drawing/2014/main" id="{7DDBEFCF-561C-6289-D5E5-D7934C3A75F3}"/>
                  </a:ext>
                </a:extLst>
              </p:cNvPr>
              <p:cNvPicPr>
                <a:picLocks noChangeAspect="1"/>
              </p:cNvPicPr>
              <p:nvPr/>
            </p:nvPicPr>
            <p:blipFill>
              <a:blip r:embed="rId3"/>
              <a:srcRect l="68840" t="12263" r="-1148" b="60737"/>
              <a:stretch/>
            </p:blipFill>
            <p:spPr>
              <a:xfrm flipH="1">
                <a:off x="12590990" y="4655593"/>
                <a:ext cx="320040" cy="342900"/>
              </a:xfrm>
              <a:prstGeom prst="rect">
                <a:avLst/>
              </a:prstGeom>
            </p:spPr>
          </p:pic>
          <p:pic>
            <p:nvPicPr>
              <p:cNvPr id="162" name="図 161" descr="アイコン&#10;&#10;自動的に生成された説明">
                <a:extLst>
                  <a:ext uri="{FF2B5EF4-FFF2-40B4-BE49-F238E27FC236}">
                    <a16:creationId xmlns:a16="http://schemas.microsoft.com/office/drawing/2014/main" id="{A3B9A6FA-885E-FECB-CAEC-74E8452B84FC}"/>
                  </a:ext>
                </a:extLst>
              </p:cNvPr>
              <p:cNvPicPr>
                <a:picLocks noChangeAspect="1"/>
              </p:cNvPicPr>
              <p:nvPr/>
            </p:nvPicPr>
            <p:blipFill>
              <a:blip r:embed="rId4"/>
              <a:stretch>
                <a:fillRect/>
              </a:stretch>
            </p:blipFill>
            <p:spPr>
              <a:xfrm>
                <a:off x="12498487" y="4852447"/>
                <a:ext cx="1606550" cy="1250950"/>
              </a:xfrm>
              <a:prstGeom prst="rect">
                <a:avLst/>
              </a:prstGeom>
            </p:spPr>
          </p:pic>
          <p:pic>
            <p:nvPicPr>
              <p:cNvPr id="163" name="図 162" descr="アイコン&#10;&#10;自動的に生成された説明">
                <a:extLst>
                  <a:ext uri="{FF2B5EF4-FFF2-40B4-BE49-F238E27FC236}">
                    <a16:creationId xmlns:a16="http://schemas.microsoft.com/office/drawing/2014/main" id="{F50BD656-0CBC-9F21-2FAC-59B8EA99E09C}"/>
                  </a:ext>
                </a:extLst>
              </p:cNvPr>
              <p:cNvPicPr>
                <a:picLocks noChangeAspect="1"/>
              </p:cNvPicPr>
              <p:nvPr/>
            </p:nvPicPr>
            <p:blipFill>
              <a:blip r:embed="rId3"/>
              <a:srcRect l="68840" t="12263" r="-1148" b="60737"/>
              <a:stretch/>
            </p:blipFill>
            <p:spPr>
              <a:xfrm>
                <a:off x="13784997" y="4655593"/>
                <a:ext cx="320040" cy="342900"/>
              </a:xfrm>
              <a:prstGeom prst="rect">
                <a:avLst/>
              </a:prstGeom>
            </p:spPr>
          </p:pic>
        </p:grpSp>
        <p:grpSp>
          <p:nvGrpSpPr>
            <p:cNvPr id="165" name="グループ化 164">
              <a:extLst>
                <a:ext uri="{FF2B5EF4-FFF2-40B4-BE49-F238E27FC236}">
                  <a16:creationId xmlns:a16="http://schemas.microsoft.com/office/drawing/2014/main" id="{B42E9F05-DD93-0283-A1B8-9144D41D33E5}"/>
                </a:ext>
              </a:extLst>
            </p:cNvPr>
            <p:cNvGrpSpPr/>
            <p:nvPr/>
          </p:nvGrpSpPr>
          <p:grpSpPr>
            <a:xfrm>
              <a:off x="10023980" y="3095636"/>
              <a:ext cx="1529699" cy="2130715"/>
              <a:chOff x="9140132" y="2734937"/>
              <a:chExt cx="1529699" cy="2130715"/>
            </a:xfrm>
          </p:grpSpPr>
          <p:grpSp>
            <p:nvGrpSpPr>
              <p:cNvPr id="166" name="グループ化 165">
                <a:extLst>
                  <a:ext uri="{FF2B5EF4-FFF2-40B4-BE49-F238E27FC236}">
                    <a16:creationId xmlns:a16="http://schemas.microsoft.com/office/drawing/2014/main" id="{29E10977-C0CB-A40F-1230-7E196C30D3BF}"/>
                  </a:ext>
                </a:extLst>
              </p:cNvPr>
              <p:cNvGrpSpPr/>
              <p:nvPr/>
            </p:nvGrpSpPr>
            <p:grpSpPr>
              <a:xfrm>
                <a:off x="9140132" y="2734937"/>
                <a:ext cx="1021441" cy="1118939"/>
                <a:chOff x="9069483" y="2629066"/>
                <a:chExt cx="1021441" cy="1118939"/>
              </a:xfrm>
            </p:grpSpPr>
            <p:pic>
              <p:nvPicPr>
                <p:cNvPr id="170" name="図 169">
                  <a:extLst>
                    <a:ext uri="{FF2B5EF4-FFF2-40B4-BE49-F238E27FC236}">
                      <a16:creationId xmlns:a16="http://schemas.microsoft.com/office/drawing/2014/main" id="{6EA0ED0A-FE5B-D3F7-89C9-7B72D185B697}"/>
                    </a:ext>
                  </a:extLst>
                </p:cNvPr>
                <p:cNvPicPr>
                  <a:picLocks noChangeAspect="1"/>
                </p:cNvPicPr>
                <p:nvPr/>
              </p:nvPicPr>
              <p:blipFill>
                <a:blip r:embed="rId5"/>
                <a:stretch>
                  <a:fillRect/>
                </a:stretch>
              </p:blipFill>
              <p:spPr>
                <a:xfrm flipH="1">
                  <a:off x="9069483" y="2754706"/>
                  <a:ext cx="651850" cy="993299"/>
                </a:xfrm>
                <a:prstGeom prst="rect">
                  <a:avLst/>
                </a:prstGeom>
              </p:spPr>
            </p:pic>
            <p:pic>
              <p:nvPicPr>
                <p:cNvPr id="171" name="図 170">
                  <a:extLst>
                    <a:ext uri="{FF2B5EF4-FFF2-40B4-BE49-F238E27FC236}">
                      <a16:creationId xmlns:a16="http://schemas.microsoft.com/office/drawing/2014/main" id="{0411DE39-8D29-BD99-7AFC-240B818BA63F}"/>
                    </a:ext>
                  </a:extLst>
                </p:cNvPr>
                <p:cNvPicPr>
                  <a:picLocks noChangeAspect="1"/>
                </p:cNvPicPr>
                <p:nvPr/>
              </p:nvPicPr>
              <p:blipFill>
                <a:blip r:embed="rId6"/>
                <a:stretch>
                  <a:fillRect/>
                </a:stretch>
              </p:blipFill>
              <p:spPr>
                <a:xfrm>
                  <a:off x="9623185" y="2629066"/>
                  <a:ext cx="467739" cy="483685"/>
                </a:xfrm>
                <a:prstGeom prst="rect">
                  <a:avLst/>
                </a:prstGeom>
              </p:spPr>
            </p:pic>
          </p:grpSp>
          <p:grpSp>
            <p:nvGrpSpPr>
              <p:cNvPr id="167" name="グループ化 166">
                <a:extLst>
                  <a:ext uri="{FF2B5EF4-FFF2-40B4-BE49-F238E27FC236}">
                    <a16:creationId xmlns:a16="http://schemas.microsoft.com/office/drawing/2014/main" id="{893DE815-8BC7-075F-526C-FB4765B6027B}"/>
                  </a:ext>
                </a:extLst>
              </p:cNvPr>
              <p:cNvGrpSpPr/>
              <p:nvPr/>
            </p:nvGrpSpPr>
            <p:grpSpPr>
              <a:xfrm>
                <a:off x="9647091" y="3777471"/>
                <a:ext cx="1022740" cy="1088181"/>
                <a:chOff x="12343061" y="5166176"/>
                <a:chExt cx="1022740" cy="1088181"/>
              </a:xfrm>
            </p:grpSpPr>
            <p:pic>
              <p:nvPicPr>
                <p:cNvPr id="168" name="図 167">
                  <a:extLst>
                    <a:ext uri="{FF2B5EF4-FFF2-40B4-BE49-F238E27FC236}">
                      <a16:creationId xmlns:a16="http://schemas.microsoft.com/office/drawing/2014/main" id="{14A4B8DD-5E10-9FDF-6E2E-28BDE3A8B79A}"/>
                    </a:ext>
                  </a:extLst>
                </p:cNvPr>
                <p:cNvPicPr>
                  <a:picLocks noChangeAspect="1"/>
                </p:cNvPicPr>
                <p:nvPr/>
              </p:nvPicPr>
              <p:blipFill rotWithShape="1">
                <a:blip r:embed="rId7"/>
                <a:srcRect t="-1" b="58518"/>
                <a:stretch/>
              </p:blipFill>
              <p:spPr>
                <a:xfrm>
                  <a:off x="12662092" y="5166176"/>
                  <a:ext cx="703709" cy="1088181"/>
                </a:xfrm>
                <a:prstGeom prst="rect">
                  <a:avLst/>
                </a:prstGeom>
              </p:spPr>
            </p:pic>
            <p:pic>
              <p:nvPicPr>
                <p:cNvPr id="169" name="図 168">
                  <a:extLst>
                    <a:ext uri="{FF2B5EF4-FFF2-40B4-BE49-F238E27FC236}">
                      <a16:creationId xmlns:a16="http://schemas.microsoft.com/office/drawing/2014/main" id="{06A9CCA1-4951-B3E9-2EDA-BF264A916272}"/>
                    </a:ext>
                  </a:extLst>
                </p:cNvPr>
                <p:cNvPicPr>
                  <a:picLocks noChangeAspect="1"/>
                </p:cNvPicPr>
                <p:nvPr/>
              </p:nvPicPr>
              <p:blipFill>
                <a:blip r:embed="rId8"/>
                <a:stretch>
                  <a:fillRect/>
                </a:stretch>
              </p:blipFill>
              <p:spPr>
                <a:xfrm>
                  <a:off x="12343061" y="5273066"/>
                  <a:ext cx="457534" cy="369007"/>
                </a:xfrm>
                <a:prstGeom prst="rect">
                  <a:avLst/>
                </a:prstGeom>
              </p:spPr>
            </p:pic>
          </p:grpSp>
        </p:grpSp>
        <p:sp>
          <p:nvSpPr>
            <p:cNvPr id="172" name="角丸四角形 25">
              <a:extLst>
                <a:ext uri="{FF2B5EF4-FFF2-40B4-BE49-F238E27FC236}">
                  <a16:creationId xmlns:a16="http://schemas.microsoft.com/office/drawing/2014/main" id="{5C189B92-7326-4F35-3515-E6045C5E670F}"/>
                </a:ext>
              </a:extLst>
            </p:cNvPr>
            <p:cNvSpPr/>
            <p:nvPr/>
          </p:nvSpPr>
          <p:spPr>
            <a:xfrm>
              <a:off x="623885" y="2312895"/>
              <a:ext cx="7201793" cy="364798"/>
            </a:xfrm>
            <a:prstGeom prst="roundRect">
              <a:avLst>
                <a:gd name="adj" fmla="val 50000"/>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gn="ctr">
                <a:lnSpc>
                  <a:spcPct val="120000"/>
                </a:lnSpc>
              </a:pPr>
              <a:r>
                <a:rPr lang="ja-JP" altLang="en-US" sz="1600" b="1" dirty="0">
                  <a:solidFill>
                    <a:schemeClr val="accent1"/>
                  </a:solidFill>
                  <a:latin typeface="Meiryo" panose="020B0604030504040204" pitchFamily="34" charset="-128"/>
                  <a:ea typeface="Meiryo" panose="020B0604030504040204" pitchFamily="34" charset="-128"/>
                </a:rPr>
                <a:t>①ユーザー分類</a:t>
              </a:r>
              <a:endParaRPr kumimoji="1" lang="ja-JP" altLang="en-US" sz="1600" b="1" dirty="0">
                <a:solidFill>
                  <a:schemeClr val="accent1"/>
                </a:solidFill>
                <a:latin typeface="Meiryo" panose="020B0604030504040204" pitchFamily="34" charset="-128"/>
                <a:ea typeface="Meiryo" panose="020B0604030504040204" pitchFamily="34" charset="-128"/>
              </a:endParaRPr>
            </a:p>
          </p:txBody>
        </p:sp>
        <p:sp>
          <p:nvSpPr>
            <p:cNvPr id="173" name="角丸四角形 25">
              <a:extLst>
                <a:ext uri="{FF2B5EF4-FFF2-40B4-BE49-F238E27FC236}">
                  <a16:creationId xmlns:a16="http://schemas.microsoft.com/office/drawing/2014/main" id="{925EE16A-DCE2-235B-4098-BC0C0C3FFD25}"/>
                </a:ext>
              </a:extLst>
            </p:cNvPr>
            <p:cNvSpPr/>
            <p:nvPr/>
          </p:nvSpPr>
          <p:spPr>
            <a:xfrm>
              <a:off x="7867113" y="2312895"/>
              <a:ext cx="1973065" cy="364798"/>
            </a:xfrm>
            <a:prstGeom prst="roundRect">
              <a:avLst>
                <a:gd name="adj" fmla="val 50000"/>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gn="ctr">
                <a:lnSpc>
                  <a:spcPct val="120000"/>
                </a:lnSpc>
              </a:pPr>
              <a:r>
                <a:rPr kumimoji="1" lang="ja-JP" altLang="en-US" sz="1600" b="1" dirty="0">
                  <a:solidFill>
                    <a:schemeClr val="accent1"/>
                  </a:solidFill>
                  <a:latin typeface="Meiryo" panose="020B0604030504040204" pitchFamily="34" charset="-128"/>
                  <a:ea typeface="Meiryo" panose="020B0604030504040204" pitchFamily="34" charset="-128"/>
                </a:rPr>
                <a:t>②広告掲載</a:t>
              </a:r>
            </a:p>
          </p:txBody>
        </p:sp>
        <p:sp>
          <p:nvSpPr>
            <p:cNvPr id="174" name="角丸四角形 25">
              <a:extLst>
                <a:ext uri="{FF2B5EF4-FFF2-40B4-BE49-F238E27FC236}">
                  <a16:creationId xmlns:a16="http://schemas.microsoft.com/office/drawing/2014/main" id="{DF4B51CF-BA91-5E65-83BC-EBDA61986041}"/>
                </a:ext>
              </a:extLst>
            </p:cNvPr>
            <p:cNvSpPr/>
            <p:nvPr/>
          </p:nvSpPr>
          <p:spPr>
            <a:xfrm>
              <a:off x="9865578" y="2312895"/>
              <a:ext cx="1702535" cy="364798"/>
            </a:xfrm>
            <a:prstGeom prst="roundRect">
              <a:avLst>
                <a:gd name="adj" fmla="val 50000"/>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gn="ctr">
                <a:lnSpc>
                  <a:spcPct val="120000"/>
                </a:lnSpc>
              </a:pPr>
              <a:r>
                <a:rPr lang="ja-JP" altLang="en-US" sz="1600" b="1" dirty="0">
                  <a:solidFill>
                    <a:schemeClr val="accent1"/>
                  </a:solidFill>
                  <a:latin typeface="Meiryo" panose="020B0604030504040204" pitchFamily="34" charset="-128"/>
                  <a:ea typeface="Meiryo" panose="020B0604030504040204" pitchFamily="34" charset="-128"/>
                </a:rPr>
                <a:t>③行動分析</a:t>
              </a:r>
              <a:endParaRPr kumimoji="1" lang="ja-JP" altLang="en-US" sz="1600" b="1" dirty="0">
                <a:solidFill>
                  <a:schemeClr val="accent1"/>
                </a:solidFill>
                <a:latin typeface="Meiryo" panose="020B0604030504040204" pitchFamily="34" charset="-128"/>
                <a:ea typeface="Meiryo" panose="020B0604030504040204" pitchFamily="34" charset="-128"/>
              </a:endParaRPr>
            </a:p>
          </p:txBody>
        </p:sp>
      </p:grpSp>
      <p:sp>
        <p:nvSpPr>
          <p:cNvPr id="176" name="テキスト プレースホルダー 175">
            <a:extLst>
              <a:ext uri="{FF2B5EF4-FFF2-40B4-BE49-F238E27FC236}">
                <a16:creationId xmlns:a16="http://schemas.microsoft.com/office/drawing/2014/main" id="{FC020CDB-E017-0797-C608-546B9B797F3F}"/>
              </a:ext>
            </a:extLst>
          </p:cNvPr>
          <p:cNvSpPr>
            <a:spLocks noGrp="1"/>
          </p:cNvSpPr>
          <p:nvPr>
            <p:ph type="body" sz="quarter" idx="10"/>
          </p:nvPr>
        </p:nvSpPr>
        <p:spPr>
          <a:xfrm>
            <a:off x="587374" y="1098189"/>
            <a:ext cx="11014609" cy="1073994"/>
          </a:xfrm>
        </p:spPr>
        <p:txBody>
          <a:bodyPr/>
          <a:lstStyle/>
          <a:p>
            <a:r>
              <a:rPr lang="ja-JP" altLang="en-US" sz="1600" dirty="0"/>
              <a:t>トピックス</a:t>
            </a:r>
            <a:r>
              <a:rPr lang="en-US" altLang="ja-JP" sz="1600" dirty="0"/>
              <a:t>PR</a:t>
            </a:r>
            <a:r>
              <a:rPr lang="ja-JP" altLang="en-US" sz="1600" dirty="0"/>
              <a:t>では、広告接触前の店舗</a:t>
            </a:r>
            <a:r>
              <a:rPr lang="ja-JP" altLang="en-US" sz="1600" dirty="0">
                <a:latin typeface="+mn-ea"/>
              </a:rPr>
              <a:t>来店回数や購入金額、サイト訪問回数などでユーザーを</a:t>
            </a:r>
            <a:r>
              <a:rPr lang="en-US" altLang="ja-JP" sz="1600" dirty="0">
                <a:latin typeface="+mn-ea"/>
              </a:rPr>
              <a:t>10</a:t>
            </a:r>
            <a:r>
              <a:rPr lang="ja-JP" altLang="en-US" sz="1600" dirty="0">
                <a:latin typeface="+mn-ea"/>
              </a:rPr>
              <a:t>グループに分類し、</a:t>
            </a:r>
            <a:endParaRPr lang="en-US" altLang="ja-JP" sz="1600" dirty="0">
              <a:latin typeface="+mn-ea"/>
            </a:endParaRPr>
          </a:p>
          <a:p>
            <a:r>
              <a:rPr lang="ja-JP" altLang="en-US" sz="1600" dirty="0">
                <a:latin typeface="+mn-ea"/>
              </a:rPr>
              <a:t>広告接触によりそのユーザーにどのような行動リフト（検索リフト、訪問リフト）が起きたかを分析可能です。</a:t>
            </a:r>
            <a:endParaRPr lang="en-US" altLang="ja-JP" sz="1600" dirty="0">
              <a:latin typeface="+mn-ea"/>
            </a:endParaRPr>
          </a:p>
          <a:p>
            <a:r>
              <a:rPr lang="ja-JP" altLang="en-US" sz="1600" dirty="0"/>
              <a:t>詳細は弊社営業までお問合せください。</a:t>
            </a:r>
          </a:p>
        </p:txBody>
      </p:sp>
    </p:spTree>
    <p:extLst>
      <p:ext uri="{BB962C8B-B14F-4D97-AF65-F5344CB8AC3E}">
        <p14:creationId xmlns:p14="http://schemas.microsoft.com/office/powerpoint/2010/main" val="23557451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745326F-3D61-0CE7-C8A3-602F48F533A1}"/>
              </a:ext>
            </a:extLst>
          </p:cNvPr>
          <p:cNvSpPr>
            <a:spLocks noGrp="1"/>
          </p:cNvSpPr>
          <p:nvPr>
            <p:ph type="ctrTitle"/>
          </p:nvPr>
        </p:nvSpPr>
        <p:spPr/>
        <p:txBody>
          <a:bodyPr/>
          <a:lstStyle/>
          <a:p>
            <a:r>
              <a:rPr lang="ja-JP" altLang="en-US" dirty="0"/>
              <a:t>飲料：検索行動の増加</a:t>
            </a:r>
            <a:endParaRPr kumimoji="1" lang="ja-JP" altLang="en-US" dirty="0"/>
          </a:p>
        </p:txBody>
      </p:sp>
      <p:sp>
        <p:nvSpPr>
          <p:cNvPr id="3" name="テキスト プレースホルダー 2">
            <a:extLst>
              <a:ext uri="{FF2B5EF4-FFF2-40B4-BE49-F238E27FC236}">
                <a16:creationId xmlns:a16="http://schemas.microsoft.com/office/drawing/2014/main" id="{C1562541-5FD2-2438-8DDD-28C7B09AF65D}"/>
              </a:ext>
            </a:extLst>
          </p:cNvPr>
          <p:cNvSpPr>
            <a:spLocks noGrp="1"/>
          </p:cNvSpPr>
          <p:nvPr>
            <p:ph type="body" sz="quarter" idx="10"/>
          </p:nvPr>
        </p:nvSpPr>
        <p:spPr/>
        <p: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トピックス</a:t>
            </a:r>
            <a:r>
              <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PR</a:t>
            </a: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の接触者及びクリック者の検索リフトは</a:t>
            </a:r>
            <a:endParaRPr lang="en-US" altLang="ja-JP" sz="1800" b="1" dirty="0">
              <a:solidFill>
                <a:srgbClr val="545454"/>
              </a:solidFill>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ディスプレイ広告より高く、検索行動に結びつきやすい。</a:t>
            </a:r>
          </a:p>
          <a:p>
            <a:endParaRPr kumimoji="1" lang="ja-JP" altLang="en-US" dirty="0"/>
          </a:p>
        </p:txBody>
      </p:sp>
      <p:sp>
        <p:nvSpPr>
          <p:cNvPr id="4" name="テキスト ボックス 3">
            <a:extLst>
              <a:ext uri="{FF2B5EF4-FFF2-40B4-BE49-F238E27FC236}">
                <a16:creationId xmlns:a16="http://schemas.microsoft.com/office/drawing/2014/main" id="{61E82905-5091-A9FD-ACE8-ED125A1156A1}"/>
              </a:ext>
            </a:extLst>
          </p:cNvPr>
          <p:cNvSpPr txBox="1"/>
          <p:nvPr/>
        </p:nvSpPr>
        <p:spPr>
          <a:xfrm>
            <a:off x="4543912" y="3263480"/>
            <a:ext cx="1007187" cy="400110"/>
          </a:xfrm>
          <a:prstGeom prst="rect">
            <a:avLst/>
          </a:prstGeom>
          <a:noFill/>
        </p:spPr>
        <p:txBody>
          <a:bodyPr wrap="square" rtlCol="0">
            <a:spAutoFit/>
          </a:bodyPr>
          <a:lstStyle/>
          <a:p>
            <a:pPr algn="l"/>
            <a:r>
              <a:rPr kumimoji="1" lang="ja-JP" altLang="en-US" sz="2000" b="1" dirty="0">
                <a:solidFill>
                  <a:srgbClr val="C00000"/>
                </a:solidFill>
                <a:latin typeface="+mn-ea"/>
              </a:rPr>
              <a:t>約</a:t>
            </a:r>
            <a:r>
              <a:rPr kumimoji="1" lang="en-US" altLang="ja-JP" sz="2000" b="1" dirty="0">
                <a:solidFill>
                  <a:srgbClr val="C00000"/>
                </a:solidFill>
                <a:latin typeface="+mn-ea"/>
              </a:rPr>
              <a:t>2</a:t>
            </a:r>
            <a:r>
              <a:rPr kumimoji="1" lang="ja-JP" altLang="en-US" sz="2000" b="1" dirty="0">
                <a:solidFill>
                  <a:srgbClr val="C00000"/>
                </a:solidFill>
                <a:latin typeface="+mn-ea"/>
              </a:rPr>
              <a:t>倍</a:t>
            </a:r>
          </a:p>
        </p:txBody>
      </p:sp>
      <p:sp>
        <p:nvSpPr>
          <p:cNvPr id="5" name="矢印: 右 4">
            <a:extLst>
              <a:ext uri="{FF2B5EF4-FFF2-40B4-BE49-F238E27FC236}">
                <a16:creationId xmlns:a16="http://schemas.microsoft.com/office/drawing/2014/main" id="{B7F07A99-58A1-8D9E-9072-4AA67F8AA9E4}"/>
              </a:ext>
            </a:extLst>
          </p:cNvPr>
          <p:cNvSpPr/>
          <p:nvPr/>
        </p:nvSpPr>
        <p:spPr>
          <a:xfrm rot="19925920">
            <a:off x="4664114" y="3554485"/>
            <a:ext cx="1948748" cy="181137"/>
          </a:xfrm>
          <a:prstGeom prst="rightArrow">
            <a:avLst>
              <a:gd name="adj1" fmla="val 44852"/>
              <a:gd name="adj2" fmla="val 50000"/>
            </a:avLst>
          </a:prstGeom>
          <a:solidFill>
            <a:schemeClr val="accent6">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6" name="グループ化 5">
            <a:extLst>
              <a:ext uri="{FF2B5EF4-FFF2-40B4-BE49-F238E27FC236}">
                <a16:creationId xmlns:a16="http://schemas.microsoft.com/office/drawing/2014/main" id="{EED37B18-7526-9C75-882B-3E8A5985C0D6}"/>
              </a:ext>
            </a:extLst>
          </p:cNvPr>
          <p:cNvGrpSpPr/>
          <p:nvPr/>
        </p:nvGrpSpPr>
        <p:grpSpPr>
          <a:xfrm>
            <a:off x="3243410" y="2512973"/>
            <a:ext cx="5463076" cy="718512"/>
            <a:chOff x="3344078" y="1781200"/>
            <a:chExt cx="5463076" cy="718512"/>
          </a:xfrm>
        </p:grpSpPr>
        <p:sp>
          <p:nvSpPr>
            <p:cNvPr id="7" name="角丸四角形 60">
              <a:extLst>
                <a:ext uri="{FF2B5EF4-FFF2-40B4-BE49-F238E27FC236}">
                  <a16:creationId xmlns:a16="http://schemas.microsoft.com/office/drawing/2014/main" id="{5785B8B3-5545-3064-F0F5-EF0A934A4257}"/>
                </a:ext>
              </a:extLst>
            </p:cNvPr>
            <p:cNvSpPr/>
            <p:nvPr/>
          </p:nvSpPr>
          <p:spPr>
            <a:xfrm>
              <a:off x="3344078" y="1781200"/>
              <a:ext cx="5463076" cy="468000"/>
            </a:xfrm>
            <a:prstGeom prst="roundRect">
              <a:avLst>
                <a:gd name="adj" fmla="val 0"/>
              </a:avLst>
            </a:prstGeom>
            <a:noFill/>
            <a:ln w="9525" cap="flat" cmpd="sng" algn="ctr">
              <a:noFill/>
              <a:prstDash val="solid"/>
            </a:ln>
            <a:effectLst/>
          </p:spPr>
          <p:txBody>
            <a:bodyPr rot="0" spcFirstLastPara="0" vert="horz" wrap="none" lIns="468000" tIns="36000" rIns="0" bIns="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lnSpc>
                  <a:spcPct val="120000"/>
                </a:lnSpc>
                <a:defRPr/>
              </a:pPr>
              <a:r>
                <a:rPr kumimoji="0" lang="ja-JP" altLang="en-US" sz="1600" b="1" u="sng" kern="0" dirty="0">
                  <a:solidFill>
                    <a:schemeClr val="tx1">
                      <a:lumMod val="65000"/>
                      <a:lumOff val="35000"/>
                    </a:schemeClr>
                  </a:solidFill>
                  <a:latin typeface="Meiryo" panose="020B0604030504040204" pitchFamily="34" charset="-128"/>
                  <a:ea typeface="Meiryo" panose="020B0604030504040204" pitchFamily="34" charset="-128"/>
                </a:rPr>
                <a:t>トピックス</a:t>
              </a:r>
              <a:r>
                <a:rPr kumimoji="0" lang="en-US" altLang="ja-JP" sz="1600" b="1" u="sng" kern="0" dirty="0">
                  <a:solidFill>
                    <a:schemeClr val="tx1">
                      <a:lumMod val="65000"/>
                      <a:lumOff val="35000"/>
                    </a:schemeClr>
                  </a:solidFill>
                  <a:latin typeface="Meiryo" panose="020B0604030504040204" pitchFamily="34" charset="-128"/>
                  <a:ea typeface="Meiryo" panose="020B0604030504040204" pitchFamily="34" charset="-128"/>
                </a:rPr>
                <a:t>PR</a:t>
              </a:r>
              <a:r>
                <a:rPr kumimoji="0" lang="ja-JP" altLang="en-US" sz="1600" b="1" u="sng" kern="0" dirty="0">
                  <a:solidFill>
                    <a:schemeClr val="tx1">
                      <a:lumMod val="65000"/>
                      <a:lumOff val="35000"/>
                    </a:schemeClr>
                  </a:solidFill>
                  <a:latin typeface="Meiryo" panose="020B0604030504040204" pitchFamily="34" charset="-128"/>
                  <a:ea typeface="Meiryo" panose="020B0604030504040204" pitchFamily="34" charset="-128"/>
                </a:rPr>
                <a:t>の接触者及びクリック者における検索リフト</a:t>
              </a:r>
              <a:endParaRPr kumimoji="0" lang="en-US" altLang="ja-JP" sz="1600" b="1" u="sng" kern="0" dirty="0">
                <a:solidFill>
                  <a:schemeClr val="tx1">
                    <a:lumMod val="65000"/>
                    <a:lumOff val="35000"/>
                  </a:schemeClr>
                </a:solidFill>
                <a:latin typeface="Meiryo" panose="020B0604030504040204" pitchFamily="34" charset="-128"/>
                <a:ea typeface="Meiryo" panose="020B0604030504040204" pitchFamily="34" charset="-128"/>
              </a:endParaRPr>
            </a:p>
          </p:txBody>
        </p:sp>
        <p:sp>
          <p:nvSpPr>
            <p:cNvPr id="8" name="角丸四角形 60">
              <a:extLst>
                <a:ext uri="{FF2B5EF4-FFF2-40B4-BE49-F238E27FC236}">
                  <a16:creationId xmlns:a16="http://schemas.microsoft.com/office/drawing/2014/main" id="{6C1888D5-F373-4768-2588-3A4609A589EA}"/>
                </a:ext>
              </a:extLst>
            </p:cNvPr>
            <p:cNvSpPr/>
            <p:nvPr/>
          </p:nvSpPr>
          <p:spPr>
            <a:xfrm>
              <a:off x="5047506" y="2031712"/>
              <a:ext cx="2079705" cy="468000"/>
            </a:xfrm>
            <a:prstGeom prst="roundRect">
              <a:avLst>
                <a:gd name="adj" fmla="val 0"/>
              </a:avLst>
            </a:prstGeom>
            <a:noFill/>
            <a:ln w="9525" cap="flat" cmpd="sng" algn="ctr">
              <a:noFill/>
              <a:prstDash val="solid"/>
            </a:ln>
            <a:effectLst/>
          </p:spPr>
          <p:txBody>
            <a:bodyPr rot="0" spcFirstLastPara="0" vert="horz" wrap="none" lIns="468000" tIns="36000" rIns="0" bIns="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ct val="120000"/>
                </a:lnSpc>
                <a:defRPr/>
              </a:pPr>
              <a:r>
                <a:rPr kumimoji="0" lang="en-US" altLang="ja-JP" sz="900" kern="0" dirty="0">
                  <a:solidFill>
                    <a:schemeClr val="tx1">
                      <a:lumMod val="65000"/>
                      <a:lumOff val="35000"/>
                    </a:schemeClr>
                  </a:solidFill>
                  <a:latin typeface="Meiryo" panose="020B0604030504040204" pitchFamily="34" charset="-128"/>
                  <a:ea typeface="Meiryo" panose="020B0604030504040204" pitchFamily="34" charset="-128"/>
                </a:rPr>
                <a:t>※</a:t>
              </a:r>
              <a:r>
                <a:rPr kumimoji="0" lang="ja-JP" altLang="en-US" sz="900" kern="0" dirty="0">
                  <a:solidFill>
                    <a:schemeClr val="tx1">
                      <a:lumMod val="65000"/>
                      <a:lumOff val="35000"/>
                    </a:schemeClr>
                  </a:solidFill>
                  <a:latin typeface="Meiryo" panose="020B0604030504040204" pitchFamily="34" charset="-128"/>
                  <a:ea typeface="Meiryo" panose="020B0604030504040204" pitchFamily="34" charset="-128"/>
                </a:rPr>
                <a:t>非接触を</a:t>
              </a:r>
              <a:r>
                <a:rPr kumimoji="0" lang="en-US" altLang="ja-JP" sz="900" kern="0" dirty="0">
                  <a:solidFill>
                    <a:schemeClr val="tx1">
                      <a:lumMod val="65000"/>
                      <a:lumOff val="35000"/>
                    </a:schemeClr>
                  </a:solidFill>
                  <a:latin typeface="Meiryo" panose="020B0604030504040204" pitchFamily="34" charset="-128"/>
                  <a:ea typeface="Meiryo" panose="020B0604030504040204" pitchFamily="34" charset="-128"/>
                </a:rPr>
                <a:t>1</a:t>
              </a:r>
              <a:r>
                <a:rPr kumimoji="0" lang="ja-JP" altLang="en-US" sz="900" kern="0" dirty="0">
                  <a:solidFill>
                    <a:schemeClr val="tx1">
                      <a:lumMod val="65000"/>
                      <a:lumOff val="35000"/>
                    </a:schemeClr>
                  </a:solidFill>
                  <a:latin typeface="Meiryo" panose="020B0604030504040204" pitchFamily="34" charset="-128"/>
                  <a:ea typeface="Meiryo" panose="020B0604030504040204" pitchFamily="34" charset="-128"/>
                </a:rPr>
                <a:t>とした場合</a:t>
              </a:r>
              <a:endParaRPr kumimoji="0" lang="en-US" altLang="ja-JP" sz="900" kern="0" dirty="0">
                <a:solidFill>
                  <a:schemeClr val="tx1">
                    <a:lumMod val="65000"/>
                    <a:lumOff val="35000"/>
                  </a:schemeClr>
                </a:solidFill>
                <a:latin typeface="Meiryo" panose="020B0604030504040204" pitchFamily="34" charset="-128"/>
                <a:ea typeface="Meiryo" panose="020B0604030504040204" pitchFamily="34" charset="-128"/>
              </a:endParaRPr>
            </a:p>
          </p:txBody>
        </p:sp>
      </p:grpSp>
      <p:sp>
        <p:nvSpPr>
          <p:cNvPr id="9" name="正方形/長方形 8">
            <a:extLst>
              <a:ext uri="{FF2B5EF4-FFF2-40B4-BE49-F238E27FC236}">
                <a16:creationId xmlns:a16="http://schemas.microsoft.com/office/drawing/2014/main" id="{02E9ECBA-9E3E-B52A-EABE-21AFFB58EABF}"/>
              </a:ext>
            </a:extLst>
          </p:cNvPr>
          <p:cNvSpPr/>
          <p:nvPr/>
        </p:nvSpPr>
        <p:spPr>
          <a:xfrm>
            <a:off x="9164321" y="6059372"/>
            <a:ext cx="2683450" cy="215444"/>
          </a:xfrm>
          <a:prstGeom prst="rect">
            <a:avLst/>
          </a:prstGeom>
        </p:spPr>
        <p:txBody>
          <a:bodyPr wrap="square">
            <a:spAutoFit/>
          </a:bodyPr>
          <a:lstStyle/>
          <a:p>
            <a:r>
              <a:rPr lang="ja-JP" altLang="en-US" sz="800" dirty="0">
                <a:solidFill>
                  <a:srgbClr val="000000"/>
                </a:solidFill>
                <a:latin typeface="+mn-ea"/>
              </a:rPr>
              <a:t>出典：</a:t>
            </a:r>
            <a:r>
              <a:rPr lang="en-US" altLang="ja-JP" sz="800" dirty="0">
                <a:solidFill>
                  <a:srgbClr val="000000"/>
                </a:solidFill>
                <a:latin typeface="+mn-ea"/>
              </a:rPr>
              <a:t>LINE</a:t>
            </a:r>
            <a:r>
              <a:rPr lang="ja-JP" altLang="en-US" sz="800" dirty="0">
                <a:solidFill>
                  <a:srgbClr val="000000"/>
                </a:solidFill>
                <a:latin typeface="+mn-ea"/>
              </a:rPr>
              <a:t>ヤフー自社調べ（トピックス</a:t>
            </a:r>
            <a:r>
              <a:rPr lang="en-US" altLang="ja-JP" sz="800" dirty="0">
                <a:solidFill>
                  <a:srgbClr val="000000"/>
                </a:solidFill>
                <a:latin typeface="+mn-ea"/>
              </a:rPr>
              <a:t>PR SP</a:t>
            </a:r>
            <a:r>
              <a:rPr lang="ja-JP" altLang="en-US" sz="800" dirty="0">
                <a:solidFill>
                  <a:srgbClr val="000000"/>
                </a:solidFill>
                <a:latin typeface="+mn-ea"/>
              </a:rPr>
              <a:t>実績）</a:t>
            </a:r>
          </a:p>
        </p:txBody>
      </p:sp>
      <p:pic>
        <p:nvPicPr>
          <p:cNvPr id="10" name="図 9">
            <a:extLst>
              <a:ext uri="{FF2B5EF4-FFF2-40B4-BE49-F238E27FC236}">
                <a16:creationId xmlns:a16="http://schemas.microsoft.com/office/drawing/2014/main" id="{1080AD5D-D7DE-3E7D-CF24-968EC0F9CBF1}"/>
              </a:ext>
            </a:extLst>
          </p:cNvPr>
          <p:cNvPicPr>
            <a:picLocks noChangeAspect="1"/>
          </p:cNvPicPr>
          <p:nvPr/>
        </p:nvPicPr>
        <p:blipFill>
          <a:blip r:embed="rId2"/>
          <a:stretch>
            <a:fillRect/>
          </a:stretch>
        </p:blipFill>
        <p:spPr>
          <a:xfrm>
            <a:off x="3364415" y="3109054"/>
            <a:ext cx="5463170" cy="3250157"/>
          </a:xfrm>
          <a:prstGeom prst="rect">
            <a:avLst/>
          </a:prstGeom>
        </p:spPr>
      </p:pic>
      <p:sp>
        <p:nvSpPr>
          <p:cNvPr id="12" name="四角形: 角を丸くする 11">
            <a:extLst>
              <a:ext uri="{FF2B5EF4-FFF2-40B4-BE49-F238E27FC236}">
                <a16:creationId xmlns:a16="http://schemas.microsoft.com/office/drawing/2014/main" id="{C76A0346-C8E4-B3FA-1DA5-15956C1869FE}"/>
              </a:ext>
            </a:extLst>
          </p:cNvPr>
          <p:cNvSpPr/>
          <p:nvPr/>
        </p:nvSpPr>
        <p:spPr>
          <a:xfrm>
            <a:off x="4509685" y="567859"/>
            <a:ext cx="2930525" cy="390864"/>
          </a:xfrm>
          <a:prstGeom prst="roundRect">
            <a:avLst>
              <a:gd name="adj" fmla="val 50000"/>
            </a:avLst>
          </a:prstGeom>
          <a:solidFill>
            <a:srgbClr val="000048"/>
          </a:solidFill>
          <a:ln w="9525" cap="flat" cmpd="sng" algn="ctr">
            <a:solidFill>
              <a:srgbClr val="000048"/>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5F5F5"/>
                </a:solidFill>
                <a:effectLst/>
                <a:uLnTx/>
                <a:uFillTx/>
                <a:latin typeface="Calibri" panose="020F0502020204030204"/>
                <a:ea typeface="メイリオ" panose="020B0604030504040204" pitchFamily="50" charset="-128"/>
                <a:cs typeface="+mn-cs"/>
              </a:rPr>
              <a:t>ネイティブ性の高さによる効果</a:t>
            </a:r>
          </a:p>
        </p:txBody>
      </p:sp>
    </p:spTree>
    <p:extLst>
      <p:ext uri="{BB962C8B-B14F-4D97-AF65-F5344CB8AC3E}">
        <p14:creationId xmlns:p14="http://schemas.microsoft.com/office/powerpoint/2010/main" val="289327053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43D2005-D22D-C8A9-B55D-B15191276F93}"/>
              </a:ext>
            </a:extLst>
          </p:cNvPr>
          <p:cNvSpPr>
            <a:spLocks noGrp="1"/>
          </p:cNvSpPr>
          <p:nvPr>
            <p:ph type="ctrTitle"/>
          </p:nvPr>
        </p:nvSpPr>
        <p:spPr/>
        <p:txBody>
          <a:bodyPr/>
          <a:lstStyle/>
          <a:p>
            <a:r>
              <a:rPr kumimoji="1" lang="ja-JP" altLang="en-US" dirty="0"/>
              <a:t>飲料：広告反応の増加</a:t>
            </a:r>
          </a:p>
        </p:txBody>
      </p:sp>
      <p:sp>
        <p:nvSpPr>
          <p:cNvPr id="3" name="テキスト プレースホルダー 2">
            <a:extLst>
              <a:ext uri="{FF2B5EF4-FFF2-40B4-BE49-F238E27FC236}">
                <a16:creationId xmlns:a16="http://schemas.microsoft.com/office/drawing/2014/main" id="{86F7B2D9-74DC-A4DA-36B3-A0135500F942}"/>
              </a:ext>
            </a:extLst>
          </p:cNvPr>
          <p:cNvSpPr>
            <a:spLocks noGrp="1"/>
          </p:cNvSpPr>
          <p:nvPr>
            <p:ph type="body" sz="quarter" idx="10"/>
          </p:nvPr>
        </p:nvSpPr>
        <p:spPr/>
        <p: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ディスプレイ広告接触者を広告反応のしやすさで</a:t>
            </a:r>
            <a:r>
              <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10</a:t>
            </a: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段階に分け、広告無反応層の反応を検証。</a:t>
            </a:r>
          </a:p>
          <a:p>
            <a:endParaRPr kumimoji="1" lang="ja-JP" altLang="en-US" dirty="0"/>
          </a:p>
        </p:txBody>
      </p:sp>
      <p:sp>
        <p:nvSpPr>
          <p:cNvPr id="4" name="四角形: 角を丸くする 3">
            <a:extLst>
              <a:ext uri="{FF2B5EF4-FFF2-40B4-BE49-F238E27FC236}">
                <a16:creationId xmlns:a16="http://schemas.microsoft.com/office/drawing/2014/main" id="{B11B8A6A-819D-5F7D-F9F5-2C404A9818F9}"/>
              </a:ext>
            </a:extLst>
          </p:cNvPr>
          <p:cNvSpPr/>
          <p:nvPr/>
        </p:nvSpPr>
        <p:spPr>
          <a:xfrm>
            <a:off x="4509685" y="567859"/>
            <a:ext cx="2930525" cy="390864"/>
          </a:xfrm>
          <a:prstGeom prst="roundRect">
            <a:avLst>
              <a:gd name="adj" fmla="val 50000"/>
            </a:avLst>
          </a:prstGeom>
          <a:solidFill>
            <a:srgbClr val="000048"/>
          </a:solidFill>
          <a:ln w="9525" cap="flat" cmpd="sng" algn="ctr">
            <a:solidFill>
              <a:srgbClr val="000048"/>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5F5F5"/>
                </a:solidFill>
                <a:effectLst/>
                <a:uLnTx/>
                <a:uFillTx/>
                <a:latin typeface="Calibri" panose="020F0502020204030204"/>
                <a:ea typeface="メイリオ" panose="020B0604030504040204" pitchFamily="50" charset="-128"/>
                <a:cs typeface="+mn-cs"/>
              </a:rPr>
              <a:t>ネイティブ性の高さによる効果</a:t>
            </a:r>
          </a:p>
        </p:txBody>
      </p:sp>
      <p:sp>
        <p:nvSpPr>
          <p:cNvPr id="82" name="テキスト ボックス 81">
            <a:extLst>
              <a:ext uri="{FF2B5EF4-FFF2-40B4-BE49-F238E27FC236}">
                <a16:creationId xmlns:a16="http://schemas.microsoft.com/office/drawing/2014/main" id="{479709F7-36C6-9F5B-F070-58BF7E7F1C65}"/>
              </a:ext>
            </a:extLst>
          </p:cNvPr>
          <p:cNvSpPr txBox="1"/>
          <p:nvPr/>
        </p:nvSpPr>
        <p:spPr>
          <a:xfrm>
            <a:off x="1086665" y="2173958"/>
            <a:ext cx="3338925" cy="830997"/>
          </a:xfrm>
          <a:prstGeom prst="rect">
            <a:avLst/>
          </a:prstGeom>
          <a:noFill/>
        </p:spPr>
        <p:txBody>
          <a:bodyPr wrap="square">
            <a:spAutoFit/>
          </a:bodyPr>
          <a:lstStyle/>
          <a:p>
            <a:pPr algn="ctr" eaLnBrk="1" fontAlgn="auto" hangingPunct="1">
              <a:spcBef>
                <a:spcPts val="0"/>
              </a:spcBef>
              <a:spcAft>
                <a:spcPts val="0"/>
              </a:spcAft>
              <a:defRPr/>
            </a:pPr>
            <a:r>
              <a:rPr lang="ja-JP" altLang="en-US" sz="1600" dirty="0">
                <a:solidFill>
                  <a:prstClr val="black"/>
                </a:solidFill>
                <a:latin typeface="メイリオ" panose="020B0604030504040204" pitchFamily="50" charset="-128"/>
                <a:ea typeface="メイリオ" panose="020B0604030504040204" pitchFamily="50" charset="-128"/>
              </a:rPr>
              <a:t>バナー広告を約</a:t>
            </a:r>
            <a:r>
              <a:rPr lang="en-US" altLang="ja-JP" sz="1600" dirty="0">
                <a:solidFill>
                  <a:prstClr val="black"/>
                </a:solidFill>
                <a:latin typeface="メイリオ" panose="020B0604030504040204" pitchFamily="50" charset="-128"/>
                <a:ea typeface="メイリオ" panose="020B0604030504040204" pitchFamily="50" charset="-128"/>
              </a:rPr>
              <a:t>1400</a:t>
            </a:r>
            <a:r>
              <a:rPr lang="ja-JP" altLang="en-US" sz="1600" dirty="0">
                <a:solidFill>
                  <a:prstClr val="black"/>
                </a:solidFill>
                <a:latin typeface="メイリオ" panose="020B0604030504040204" pitchFamily="50" charset="-128"/>
                <a:ea typeface="メイリオ" panose="020B0604030504040204" pitchFamily="50" charset="-128"/>
              </a:rPr>
              <a:t>件を集計。</a:t>
            </a:r>
            <a:endParaRPr lang="en-US" altLang="ja-JP" sz="1600" dirty="0">
              <a:solidFill>
                <a:prstClr val="black"/>
              </a:solidFill>
              <a:latin typeface="メイリオ" panose="020B0604030504040204" pitchFamily="50" charset="-128"/>
              <a:ea typeface="メイリオ" panose="020B0604030504040204" pitchFamily="50" charset="-128"/>
            </a:endParaRPr>
          </a:p>
          <a:p>
            <a:pPr algn="ctr" eaLnBrk="1" fontAlgn="auto" hangingPunct="1">
              <a:spcBef>
                <a:spcPts val="0"/>
              </a:spcBef>
              <a:spcAft>
                <a:spcPts val="0"/>
              </a:spcAft>
              <a:defRPr/>
            </a:pPr>
            <a:r>
              <a:rPr lang="ja-JP" altLang="en-US" sz="1600" dirty="0">
                <a:solidFill>
                  <a:prstClr val="black"/>
                </a:solidFill>
                <a:latin typeface="メイリオ" panose="020B0604030504040204" pitchFamily="50" charset="-128"/>
                <a:ea typeface="メイリオ" panose="020B0604030504040204" pitchFamily="50" charset="-128"/>
              </a:rPr>
              <a:t>接触</a:t>
            </a:r>
            <a:r>
              <a:rPr lang="en-US" altLang="ja-JP" sz="1600" dirty="0">
                <a:solidFill>
                  <a:prstClr val="black"/>
                </a:solidFill>
                <a:latin typeface="メイリオ" panose="020B0604030504040204" pitchFamily="50" charset="-128"/>
                <a:ea typeface="メイリオ" panose="020B0604030504040204" pitchFamily="50" charset="-128"/>
              </a:rPr>
              <a:t>imp</a:t>
            </a:r>
            <a:r>
              <a:rPr lang="ja-JP" altLang="en-US" sz="1600" dirty="0">
                <a:solidFill>
                  <a:prstClr val="black"/>
                </a:solidFill>
                <a:latin typeface="メイリオ" panose="020B0604030504040204" pitchFamily="50" charset="-128"/>
                <a:ea typeface="メイリオ" panose="020B0604030504040204" pitchFamily="50" charset="-128"/>
              </a:rPr>
              <a:t>数が</a:t>
            </a:r>
            <a:r>
              <a:rPr lang="en-US" altLang="ja-JP" sz="1600" dirty="0">
                <a:solidFill>
                  <a:prstClr val="black"/>
                </a:solidFill>
                <a:latin typeface="メイリオ" panose="020B0604030504040204" pitchFamily="50" charset="-128"/>
                <a:ea typeface="メイリオ" panose="020B0604030504040204" pitchFamily="50" charset="-128"/>
              </a:rPr>
              <a:t>100</a:t>
            </a:r>
            <a:r>
              <a:rPr lang="ja-JP" altLang="en-US" sz="1600" dirty="0">
                <a:solidFill>
                  <a:prstClr val="black"/>
                </a:solidFill>
                <a:latin typeface="メイリオ" panose="020B0604030504040204" pitchFamily="50" charset="-128"/>
                <a:ea typeface="メイリオ" panose="020B0604030504040204" pitchFamily="50" charset="-128"/>
              </a:rPr>
              <a:t>以上の</a:t>
            </a:r>
            <a:endParaRPr lang="en-US" altLang="ja-JP" sz="1600" dirty="0">
              <a:solidFill>
                <a:prstClr val="black"/>
              </a:solidFill>
              <a:latin typeface="メイリオ" panose="020B0604030504040204" pitchFamily="50" charset="-128"/>
              <a:ea typeface="メイリオ" panose="020B0604030504040204" pitchFamily="50" charset="-128"/>
            </a:endParaRPr>
          </a:p>
          <a:p>
            <a:pPr algn="ctr" eaLnBrk="1" fontAlgn="auto" hangingPunct="1">
              <a:spcBef>
                <a:spcPts val="0"/>
              </a:spcBef>
              <a:spcAft>
                <a:spcPts val="0"/>
              </a:spcAft>
              <a:defRPr/>
            </a:pPr>
            <a:r>
              <a:rPr lang="ja-JP" altLang="en-US" sz="1600" dirty="0">
                <a:solidFill>
                  <a:prstClr val="black"/>
                </a:solidFill>
                <a:latin typeface="メイリオ" panose="020B0604030504040204" pitchFamily="50" charset="-128"/>
                <a:ea typeface="メイリオ" panose="020B0604030504040204" pitchFamily="50" charset="-128"/>
              </a:rPr>
              <a:t>約</a:t>
            </a:r>
            <a:r>
              <a:rPr lang="en-US" altLang="ja-JP" sz="1600" dirty="0">
                <a:solidFill>
                  <a:prstClr val="black"/>
                </a:solidFill>
                <a:latin typeface="メイリオ" panose="020B0604030504040204" pitchFamily="50" charset="-128"/>
                <a:ea typeface="メイリオ" panose="020B0604030504040204" pitchFamily="50" charset="-128"/>
              </a:rPr>
              <a:t>1,000</a:t>
            </a:r>
            <a:r>
              <a:rPr lang="ja-JP" altLang="en-US" sz="1600" dirty="0">
                <a:solidFill>
                  <a:prstClr val="black"/>
                </a:solidFill>
                <a:latin typeface="メイリオ" panose="020B0604030504040204" pitchFamily="50" charset="-128"/>
                <a:ea typeface="メイリオ" panose="020B0604030504040204" pitchFamily="50" charset="-128"/>
              </a:rPr>
              <a:t>万</a:t>
            </a:r>
            <a:r>
              <a:rPr lang="en-US" altLang="ja-JP" sz="1600" dirty="0">
                <a:solidFill>
                  <a:prstClr val="black"/>
                </a:solidFill>
                <a:latin typeface="メイリオ" panose="020B0604030504040204" pitchFamily="50" charset="-128"/>
                <a:ea typeface="メイリオ" panose="020B0604030504040204" pitchFamily="50" charset="-128"/>
              </a:rPr>
              <a:t>UU</a:t>
            </a:r>
            <a:r>
              <a:rPr lang="ja-JP" altLang="en-US" sz="1600" dirty="0">
                <a:solidFill>
                  <a:prstClr val="black"/>
                </a:solidFill>
                <a:latin typeface="メイリオ" panose="020B0604030504040204" pitchFamily="50" charset="-128"/>
                <a:ea typeface="メイリオ" panose="020B0604030504040204" pitchFamily="50" charset="-128"/>
              </a:rPr>
              <a:t>を抽出</a:t>
            </a:r>
            <a:endParaRPr lang="en-US" altLang="ja-JP" sz="1600" dirty="0">
              <a:solidFill>
                <a:prstClr val="black"/>
              </a:solidFill>
              <a:latin typeface="メイリオ" panose="020B0604030504040204" pitchFamily="50" charset="-128"/>
              <a:ea typeface="メイリオ" panose="020B0604030504040204" pitchFamily="50" charset="-128"/>
            </a:endParaRPr>
          </a:p>
        </p:txBody>
      </p:sp>
      <p:grpSp>
        <p:nvGrpSpPr>
          <p:cNvPr id="83" name="グループ化 82">
            <a:extLst>
              <a:ext uri="{FF2B5EF4-FFF2-40B4-BE49-F238E27FC236}">
                <a16:creationId xmlns:a16="http://schemas.microsoft.com/office/drawing/2014/main" id="{48F1916E-1959-0F60-6C4D-8C2AAC83D8BC}"/>
              </a:ext>
            </a:extLst>
          </p:cNvPr>
          <p:cNvGrpSpPr/>
          <p:nvPr/>
        </p:nvGrpSpPr>
        <p:grpSpPr>
          <a:xfrm>
            <a:off x="5135647" y="2805772"/>
            <a:ext cx="721225" cy="2023987"/>
            <a:chOff x="2749641" y="5429254"/>
            <a:chExt cx="721225" cy="2023987"/>
          </a:xfrm>
        </p:grpSpPr>
        <p:sp>
          <p:nvSpPr>
            <p:cNvPr id="84" name="二等辺三角形 83">
              <a:extLst>
                <a:ext uri="{FF2B5EF4-FFF2-40B4-BE49-F238E27FC236}">
                  <a16:creationId xmlns:a16="http://schemas.microsoft.com/office/drawing/2014/main" id="{F95DB4F5-82BF-FD7B-1CF4-DEE1651D95C3}"/>
                </a:ext>
              </a:extLst>
            </p:cNvPr>
            <p:cNvSpPr/>
            <p:nvPr/>
          </p:nvSpPr>
          <p:spPr>
            <a:xfrm rot="5400000">
              <a:off x="2012879" y="6166016"/>
              <a:ext cx="2023987" cy="550464"/>
            </a:xfrm>
            <a:prstGeom prst="triangle">
              <a:avLst/>
            </a:prstGeom>
            <a:solidFill>
              <a:srgbClr val="F5F5F5">
                <a:lumMod val="90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85" name="テキスト ボックス 84">
              <a:extLst>
                <a:ext uri="{FF2B5EF4-FFF2-40B4-BE49-F238E27FC236}">
                  <a16:creationId xmlns:a16="http://schemas.microsoft.com/office/drawing/2014/main" id="{A7747244-C7D7-E84D-7147-BC6F6337C57A}"/>
                </a:ext>
              </a:extLst>
            </p:cNvPr>
            <p:cNvSpPr txBox="1"/>
            <p:nvPr/>
          </p:nvSpPr>
          <p:spPr>
            <a:xfrm>
              <a:off x="2749641" y="6162690"/>
              <a:ext cx="721225" cy="64633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dirty="0">
                  <a:ln>
                    <a:noFill/>
                  </a:ln>
                  <a:solidFill>
                    <a:srgbClr val="C00000"/>
                  </a:solidFill>
                  <a:effectLst/>
                  <a:uLnTx/>
                  <a:uFillTx/>
                  <a:latin typeface="Calibri" panose="020F0502020204030204"/>
                  <a:ea typeface="メイリオ" panose="020B0604030504040204" pitchFamily="50" charset="-128"/>
                </a:rPr>
                <a:t>分</a:t>
              </a:r>
              <a:endParaRPr kumimoji="0" lang="en-US" altLang="ja-JP" sz="1800" b="1" i="0" u="none" strike="noStrike" kern="0" cap="none" spc="0" normalizeH="0" baseline="0" noProof="0" dirty="0">
                <a:ln>
                  <a:noFill/>
                </a:ln>
                <a:solidFill>
                  <a:srgbClr val="C00000"/>
                </a:solidFill>
                <a:effectLst/>
                <a:uLnTx/>
                <a:uFillTx/>
                <a:latin typeface="Calibri" panose="020F0502020204030204"/>
                <a:ea typeface="メイリオ" panose="020B0604030504040204" pitchFamily="50" charset="-128"/>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dirty="0">
                  <a:ln>
                    <a:noFill/>
                  </a:ln>
                  <a:solidFill>
                    <a:srgbClr val="C00000"/>
                  </a:solidFill>
                  <a:effectLst/>
                  <a:uLnTx/>
                  <a:uFillTx/>
                  <a:latin typeface="Calibri" panose="020F0502020204030204"/>
                  <a:ea typeface="メイリオ" panose="020B0604030504040204" pitchFamily="50" charset="-128"/>
                </a:rPr>
                <a:t>類</a:t>
              </a:r>
            </a:p>
          </p:txBody>
        </p:sp>
      </p:grpSp>
      <p:grpSp>
        <p:nvGrpSpPr>
          <p:cNvPr id="86" name="グループ化 85">
            <a:extLst>
              <a:ext uri="{FF2B5EF4-FFF2-40B4-BE49-F238E27FC236}">
                <a16:creationId xmlns:a16="http://schemas.microsoft.com/office/drawing/2014/main" id="{BD45836C-51D0-C00D-0B30-DC02311DBEAC}"/>
              </a:ext>
            </a:extLst>
          </p:cNvPr>
          <p:cNvGrpSpPr/>
          <p:nvPr/>
        </p:nvGrpSpPr>
        <p:grpSpPr>
          <a:xfrm>
            <a:off x="813126" y="2976195"/>
            <a:ext cx="3520702" cy="2319409"/>
            <a:chOff x="432969" y="2848894"/>
            <a:chExt cx="3520702" cy="2319409"/>
          </a:xfrm>
        </p:grpSpPr>
        <p:grpSp>
          <p:nvGrpSpPr>
            <p:cNvPr id="87" name="グループ化 86">
              <a:extLst>
                <a:ext uri="{FF2B5EF4-FFF2-40B4-BE49-F238E27FC236}">
                  <a16:creationId xmlns:a16="http://schemas.microsoft.com/office/drawing/2014/main" id="{9F529ABB-3FCF-A947-1661-FE482C0C6760}"/>
                </a:ext>
              </a:extLst>
            </p:cNvPr>
            <p:cNvGrpSpPr/>
            <p:nvPr/>
          </p:nvGrpSpPr>
          <p:grpSpPr>
            <a:xfrm>
              <a:off x="432969" y="2848894"/>
              <a:ext cx="3498473" cy="2071617"/>
              <a:chOff x="555391" y="2624208"/>
              <a:chExt cx="3498473" cy="2071617"/>
            </a:xfrm>
          </p:grpSpPr>
          <p:sp>
            <p:nvSpPr>
              <p:cNvPr id="110" name="楕円 109">
                <a:extLst>
                  <a:ext uri="{FF2B5EF4-FFF2-40B4-BE49-F238E27FC236}">
                    <a16:creationId xmlns:a16="http://schemas.microsoft.com/office/drawing/2014/main" id="{0FE47993-8565-64A5-CC2A-DD37601A561A}"/>
                  </a:ext>
                </a:extLst>
              </p:cNvPr>
              <p:cNvSpPr/>
              <p:nvPr/>
            </p:nvSpPr>
            <p:spPr>
              <a:xfrm>
                <a:off x="855915" y="2667000"/>
                <a:ext cx="3197949" cy="2028825"/>
              </a:xfrm>
              <a:prstGeom prst="ellipse">
                <a:avLst/>
              </a:prstGeom>
              <a:solidFill>
                <a:srgbClr val="F9DBDB"/>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pic>
            <p:nvPicPr>
              <p:cNvPr id="111" name="図 110">
                <a:extLst>
                  <a:ext uri="{FF2B5EF4-FFF2-40B4-BE49-F238E27FC236}">
                    <a16:creationId xmlns:a16="http://schemas.microsoft.com/office/drawing/2014/main" id="{A0036BFB-10FA-2E39-CD8C-6AF3A6192FF7}"/>
                  </a:ext>
                </a:extLst>
              </p:cNvPr>
              <p:cNvPicPr>
                <a:picLocks noChangeAspect="1"/>
              </p:cNvPicPr>
              <p:nvPr/>
            </p:nvPicPr>
            <p:blipFill>
              <a:blip r:embed="rId2"/>
              <a:stretch>
                <a:fillRect/>
              </a:stretch>
            </p:blipFill>
            <p:spPr>
              <a:xfrm>
                <a:off x="555391" y="2624208"/>
                <a:ext cx="2394312" cy="1368860"/>
              </a:xfrm>
              <a:prstGeom prst="rect">
                <a:avLst/>
              </a:prstGeom>
            </p:spPr>
          </p:pic>
        </p:grpSp>
        <p:grpSp>
          <p:nvGrpSpPr>
            <p:cNvPr id="88" name="グループ化 87">
              <a:extLst>
                <a:ext uri="{FF2B5EF4-FFF2-40B4-BE49-F238E27FC236}">
                  <a16:creationId xmlns:a16="http://schemas.microsoft.com/office/drawing/2014/main" id="{E01BB46E-D47D-923C-2186-E3400275559F}"/>
                </a:ext>
              </a:extLst>
            </p:cNvPr>
            <p:cNvGrpSpPr/>
            <p:nvPr/>
          </p:nvGrpSpPr>
          <p:grpSpPr>
            <a:xfrm>
              <a:off x="2020790" y="3978817"/>
              <a:ext cx="1000126" cy="1189486"/>
              <a:chOff x="11500192" y="1341535"/>
              <a:chExt cx="1000126" cy="1189486"/>
            </a:xfrm>
          </p:grpSpPr>
          <p:pic>
            <p:nvPicPr>
              <p:cNvPr id="103" name="図 102">
                <a:extLst>
                  <a:ext uri="{FF2B5EF4-FFF2-40B4-BE49-F238E27FC236}">
                    <a16:creationId xmlns:a16="http://schemas.microsoft.com/office/drawing/2014/main" id="{64B39F2D-CCC4-0B52-C2B5-CFA94F5D2B56}"/>
                  </a:ext>
                </a:extLst>
              </p:cNvPr>
              <p:cNvPicPr>
                <a:picLocks noChangeAspect="1"/>
              </p:cNvPicPr>
              <p:nvPr/>
            </p:nvPicPr>
            <p:blipFill rotWithShape="1">
              <a:blip r:embed="rId3"/>
              <a:srcRect r="74715" b="90870"/>
              <a:stretch/>
            </p:blipFill>
            <p:spPr>
              <a:xfrm>
                <a:off x="11847097" y="1341535"/>
                <a:ext cx="344903" cy="401540"/>
              </a:xfrm>
              <a:prstGeom prst="rect">
                <a:avLst/>
              </a:prstGeom>
            </p:spPr>
          </p:pic>
          <p:pic>
            <p:nvPicPr>
              <p:cNvPr id="104" name="図 103">
                <a:extLst>
                  <a:ext uri="{FF2B5EF4-FFF2-40B4-BE49-F238E27FC236}">
                    <a16:creationId xmlns:a16="http://schemas.microsoft.com/office/drawing/2014/main" id="{276E0A75-FB0F-641A-C705-1DAE5B7B1DAB}"/>
                  </a:ext>
                </a:extLst>
              </p:cNvPr>
              <p:cNvPicPr>
                <a:picLocks noChangeAspect="1"/>
              </p:cNvPicPr>
              <p:nvPr/>
            </p:nvPicPr>
            <p:blipFill rotWithShape="1">
              <a:blip r:embed="rId3"/>
              <a:srcRect r="74715" b="90870"/>
              <a:stretch/>
            </p:blipFill>
            <p:spPr>
              <a:xfrm>
                <a:off x="11846096" y="1727941"/>
                <a:ext cx="344903" cy="401540"/>
              </a:xfrm>
              <a:prstGeom prst="rect">
                <a:avLst/>
              </a:prstGeom>
            </p:spPr>
          </p:pic>
          <p:pic>
            <p:nvPicPr>
              <p:cNvPr id="105" name="図 104">
                <a:extLst>
                  <a:ext uri="{FF2B5EF4-FFF2-40B4-BE49-F238E27FC236}">
                    <a16:creationId xmlns:a16="http://schemas.microsoft.com/office/drawing/2014/main" id="{557312FB-1120-CC7A-9A50-945B1598F2FD}"/>
                  </a:ext>
                </a:extLst>
              </p:cNvPr>
              <p:cNvPicPr>
                <a:picLocks noChangeAspect="1"/>
              </p:cNvPicPr>
              <p:nvPr/>
            </p:nvPicPr>
            <p:blipFill rotWithShape="1">
              <a:blip r:embed="rId3"/>
              <a:srcRect r="74715" b="90870"/>
              <a:stretch/>
            </p:blipFill>
            <p:spPr>
              <a:xfrm>
                <a:off x="11567868" y="1474885"/>
                <a:ext cx="344903" cy="401540"/>
              </a:xfrm>
              <a:prstGeom prst="rect">
                <a:avLst/>
              </a:prstGeom>
            </p:spPr>
          </p:pic>
          <p:pic>
            <p:nvPicPr>
              <p:cNvPr id="106" name="図 105">
                <a:extLst>
                  <a:ext uri="{FF2B5EF4-FFF2-40B4-BE49-F238E27FC236}">
                    <a16:creationId xmlns:a16="http://schemas.microsoft.com/office/drawing/2014/main" id="{2B04B3BC-B44F-C29E-3A9D-70047ED83E74}"/>
                  </a:ext>
                </a:extLst>
              </p:cNvPr>
              <p:cNvPicPr>
                <a:picLocks noChangeAspect="1"/>
              </p:cNvPicPr>
              <p:nvPr/>
            </p:nvPicPr>
            <p:blipFill rotWithShape="1">
              <a:blip r:embed="rId3"/>
              <a:srcRect r="74715" b="90870"/>
              <a:stretch/>
            </p:blipFill>
            <p:spPr>
              <a:xfrm>
                <a:off x="12124324" y="1527171"/>
                <a:ext cx="344903" cy="401540"/>
              </a:xfrm>
              <a:prstGeom prst="rect">
                <a:avLst/>
              </a:prstGeom>
            </p:spPr>
          </p:pic>
          <p:pic>
            <p:nvPicPr>
              <p:cNvPr id="107" name="図 106">
                <a:extLst>
                  <a:ext uri="{FF2B5EF4-FFF2-40B4-BE49-F238E27FC236}">
                    <a16:creationId xmlns:a16="http://schemas.microsoft.com/office/drawing/2014/main" id="{FB8CFB75-0373-3CBC-1D5E-A6A7F37C5170}"/>
                  </a:ext>
                </a:extLst>
              </p:cNvPr>
              <p:cNvPicPr>
                <a:picLocks noChangeAspect="1"/>
              </p:cNvPicPr>
              <p:nvPr/>
            </p:nvPicPr>
            <p:blipFill rotWithShape="1">
              <a:blip r:embed="rId3"/>
              <a:srcRect r="74715" b="90870"/>
              <a:stretch/>
            </p:blipFill>
            <p:spPr>
              <a:xfrm>
                <a:off x="11500192" y="1873338"/>
                <a:ext cx="344903" cy="401540"/>
              </a:xfrm>
              <a:prstGeom prst="rect">
                <a:avLst/>
              </a:prstGeom>
            </p:spPr>
          </p:pic>
          <p:pic>
            <p:nvPicPr>
              <p:cNvPr id="108" name="図 107">
                <a:extLst>
                  <a:ext uri="{FF2B5EF4-FFF2-40B4-BE49-F238E27FC236}">
                    <a16:creationId xmlns:a16="http://schemas.microsoft.com/office/drawing/2014/main" id="{9AB7ABCF-5F5D-8834-E39F-23F5825766A8}"/>
                  </a:ext>
                </a:extLst>
              </p:cNvPr>
              <p:cNvPicPr>
                <a:picLocks noChangeAspect="1"/>
              </p:cNvPicPr>
              <p:nvPr/>
            </p:nvPicPr>
            <p:blipFill rotWithShape="1">
              <a:blip r:embed="rId3"/>
              <a:srcRect r="74715" b="90870"/>
              <a:stretch/>
            </p:blipFill>
            <p:spPr>
              <a:xfrm>
                <a:off x="11827804" y="2129481"/>
                <a:ext cx="344903" cy="401540"/>
              </a:xfrm>
              <a:prstGeom prst="rect">
                <a:avLst/>
              </a:prstGeom>
            </p:spPr>
          </p:pic>
          <p:pic>
            <p:nvPicPr>
              <p:cNvPr id="109" name="図 108">
                <a:extLst>
                  <a:ext uri="{FF2B5EF4-FFF2-40B4-BE49-F238E27FC236}">
                    <a16:creationId xmlns:a16="http://schemas.microsoft.com/office/drawing/2014/main" id="{FF11E23F-D518-BCD1-1F77-8E7E89465EC4}"/>
                  </a:ext>
                </a:extLst>
              </p:cNvPr>
              <p:cNvPicPr>
                <a:picLocks noChangeAspect="1"/>
              </p:cNvPicPr>
              <p:nvPr/>
            </p:nvPicPr>
            <p:blipFill rotWithShape="1">
              <a:blip r:embed="rId3"/>
              <a:srcRect r="74715" b="90870"/>
              <a:stretch/>
            </p:blipFill>
            <p:spPr>
              <a:xfrm>
                <a:off x="12155415" y="1899047"/>
                <a:ext cx="344903" cy="401540"/>
              </a:xfrm>
              <a:prstGeom prst="rect">
                <a:avLst/>
              </a:prstGeom>
            </p:spPr>
          </p:pic>
        </p:grpSp>
        <p:grpSp>
          <p:nvGrpSpPr>
            <p:cNvPr id="89" name="グループ化 88">
              <a:extLst>
                <a:ext uri="{FF2B5EF4-FFF2-40B4-BE49-F238E27FC236}">
                  <a16:creationId xmlns:a16="http://schemas.microsoft.com/office/drawing/2014/main" id="{58F1C166-9809-81E2-84AD-B703BE4AB1AB}"/>
                </a:ext>
              </a:extLst>
            </p:cNvPr>
            <p:cNvGrpSpPr/>
            <p:nvPr/>
          </p:nvGrpSpPr>
          <p:grpSpPr>
            <a:xfrm>
              <a:off x="2946862" y="3748383"/>
              <a:ext cx="1000126" cy="1189486"/>
              <a:chOff x="11500192" y="1341535"/>
              <a:chExt cx="1000126" cy="1189486"/>
            </a:xfrm>
          </p:grpSpPr>
          <p:pic>
            <p:nvPicPr>
              <p:cNvPr id="96" name="図 95">
                <a:extLst>
                  <a:ext uri="{FF2B5EF4-FFF2-40B4-BE49-F238E27FC236}">
                    <a16:creationId xmlns:a16="http://schemas.microsoft.com/office/drawing/2014/main" id="{543A29D7-56FE-7A3B-F911-229094E7F08F}"/>
                  </a:ext>
                </a:extLst>
              </p:cNvPr>
              <p:cNvPicPr>
                <a:picLocks noChangeAspect="1"/>
              </p:cNvPicPr>
              <p:nvPr/>
            </p:nvPicPr>
            <p:blipFill rotWithShape="1">
              <a:blip r:embed="rId3"/>
              <a:srcRect r="74715" b="90870"/>
              <a:stretch/>
            </p:blipFill>
            <p:spPr>
              <a:xfrm>
                <a:off x="11847097" y="1341535"/>
                <a:ext cx="344903" cy="401540"/>
              </a:xfrm>
              <a:prstGeom prst="rect">
                <a:avLst/>
              </a:prstGeom>
            </p:spPr>
          </p:pic>
          <p:pic>
            <p:nvPicPr>
              <p:cNvPr id="97" name="図 96">
                <a:extLst>
                  <a:ext uri="{FF2B5EF4-FFF2-40B4-BE49-F238E27FC236}">
                    <a16:creationId xmlns:a16="http://schemas.microsoft.com/office/drawing/2014/main" id="{673C97DE-C831-DDD7-721E-6D04D083CAE1}"/>
                  </a:ext>
                </a:extLst>
              </p:cNvPr>
              <p:cNvPicPr>
                <a:picLocks noChangeAspect="1"/>
              </p:cNvPicPr>
              <p:nvPr/>
            </p:nvPicPr>
            <p:blipFill rotWithShape="1">
              <a:blip r:embed="rId3"/>
              <a:srcRect r="74715" b="90870"/>
              <a:stretch/>
            </p:blipFill>
            <p:spPr>
              <a:xfrm>
                <a:off x="11846096" y="1727941"/>
                <a:ext cx="344903" cy="401540"/>
              </a:xfrm>
              <a:prstGeom prst="rect">
                <a:avLst/>
              </a:prstGeom>
            </p:spPr>
          </p:pic>
          <p:pic>
            <p:nvPicPr>
              <p:cNvPr id="98" name="図 97">
                <a:extLst>
                  <a:ext uri="{FF2B5EF4-FFF2-40B4-BE49-F238E27FC236}">
                    <a16:creationId xmlns:a16="http://schemas.microsoft.com/office/drawing/2014/main" id="{8FF6A57D-625C-0818-9A14-838F822290C6}"/>
                  </a:ext>
                </a:extLst>
              </p:cNvPr>
              <p:cNvPicPr>
                <a:picLocks noChangeAspect="1"/>
              </p:cNvPicPr>
              <p:nvPr/>
            </p:nvPicPr>
            <p:blipFill rotWithShape="1">
              <a:blip r:embed="rId3"/>
              <a:srcRect r="74715" b="90870"/>
              <a:stretch/>
            </p:blipFill>
            <p:spPr>
              <a:xfrm>
                <a:off x="11567868" y="1474885"/>
                <a:ext cx="344903" cy="401540"/>
              </a:xfrm>
              <a:prstGeom prst="rect">
                <a:avLst/>
              </a:prstGeom>
            </p:spPr>
          </p:pic>
          <p:pic>
            <p:nvPicPr>
              <p:cNvPr id="99" name="図 98">
                <a:extLst>
                  <a:ext uri="{FF2B5EF4-FFF2-40B4-BE49-F238E27FC236}">
                    <a16:creationId xmlns:a16="http://schemas.microsoft.com/office/drawing/2014/main" id="{00B70690-876B-B49C-FD1F-4C5F9B713501}"/>
                  </a:ext>
                </a:extLst>
              </p:cNvPr>
              <p:cNvPicPr>
                <a:picLocks noChangeAspect="1"/>
              </p:cNvPicPr>
              <p:nvPr/>
            </p:nvPicPr>
            <p:blipFill rotWithShape="1">
              <a:blip r:embed="rId3"/>
              <a:srcRect r="74715" b="90870"/>
              <a:stretch/>
            </p:blipFill>
            <p:spPr>
              <a:xfrm>
                <a:off x="12124324" y="1527171"/>
                <a:ext cx="344903" cy="401540"/>
              </a:xfrm>
              <a:prstGeom prst="rect">
                <a:avLst/>
              </a:prstGeom>
            </p:spPr>
          </p:pic>
          <p:pic>
            <p:nvPicPr>
              <p:cNvPr id="100" name="図 99">
                <a:extLst>
                  <a:ext uri="{FF2B5EF4-FFF2-40B4-BE49-F238E27FC236}">
                    <a16:creationId xmlns:a16="http://schemas.microsoft.com/office/drawing/2014/main" id="{4405162B-6814-9809-8095-746BC759CA5D}"/>
                  </a:ext>
                </a:extLst>
              </p:cNvPr>
              <p:cNvPicPr>
                <a:picLocks noChangeAspect="1"/>
              </p:cNvPicPr>
              <p:nvPr/>
            </p:nvPicPr>
            <p:blipFill rotWithShape="1">
              <a:blip r:embed="rId3"/>
              <a:srcRect r="74715" b="90870"/>
              <a:stretch/>
            </p:blipFill>
            <p:spPr>
              <a:xfrm>
                <a:off x="11500192" y="1873338"/>
                <a:ext cx="344903" cy="401540"/>
              </a:xfrm>
              <a:prstGeom prst="rect">
                <a:avLst/>
              </a:prstGeom>
            </p:spPr>
          </p:pic>
          <p:pic>
            <p:nvPicPr>
              <p:cNvPr id="101" name="図 100">
                <a:extLst>
                  <a:ext uri="{FF2B5EF4-FFF2-40B4-BE49-F238E27FC236}">
                    <a16:creationId xmlns:a16="http://schemas.microsoft.com/office/drawing/2014/main" id="{55245C8A-C10D-6699-2D93-74BB6A44EBF8}"/>
                  </a:ext>
                </a:extLst>
              </p:cNvPr>
              <p:cNvPicPr>
                <a:picLocks noChangeAspect="1"/>
              </p:cNvPicPr>
              <p:nvPr/>
            </p:nvPicPr>
            <p:blipFill rotWithShape="1">
              <a:blip r:embed="rId3"/>
              <a:srcRect r="74715" b="90870"/>
              <a:stretch/>
            </p:blipFill>
            <p:spPr>
              <a:xfrm>
                <a:off x="11827804" y="2129481"/>
                <a:ext cx="344903" cy="401540"/>
              </a:xfrm>
              <a:prstGeom prst="rect">
                <a:avLst/>
              </a:prstGeom>
            </p:spPr>
          </p:pic>
          <p:pic>
            <p:nvPicPr>
              <p:cNvPr id="102" name="図 101">
                <a:extLst>
                  <a:ext uri="{FF2B5EF4-FFF2-40B4-BE49-F238E27FC236}">
                    <a16:creationId xmlns:a16="http://schemas.microsoft.com/office/drawing/2014/main" id="{79E8E0FB-04D5-34A5-DA4E-91733ADCC22D}"/>
                  </a:ext>
                </a:extLst>
              </p:cNvPr>
              <p:cNvPicPr>
                <a:picLocks noChangeAspect="1"/>
              </p:cNvPicPr>
              <p:nvPr/>
            </p:nvPicPr>
            <p:blipFill rotWithShape="1">
              <a:blip r:embed="rId3"/>
              <a:srcRect r="74715" b="90870"/>
              <a:stretch/>
            </p:blipFill>
            <p:spPr>
              <a:xfrm>
                <a:off x="12155415" y="1899047"/>
                <a:ext cx="344903" cy="401540"/>
              </a:xfrm>
              <a:prstGeom prst="rect">
                <a:avLst/>
              </a:prstGeom>
            </p:spPr>
          </p:pic>
        </p:grpSp>
        <p:pic>
          <p:nvPicPr>
            <p:cNvPr id="90" name="図 89">
              <a:extLst>
                <a:ext uri="{FF2B5EF4-FFF2-40B4-BE49-F238E27FC236}">
                  <a16:creationId xmlns:a16="http://schemas.microsoft.com/office/drawing/2014/main" id="{0B701124-3194-4267-FF9B-48CF2C381AF3}"/>
                </a:ext>
              </a:extLst>
            </p:cNvPr>
            <p:cNvPicPr>
              <a:picLocks noChangeAspect="1"/>
            </p:cNvPicPr>
            <p:nvPr/>
          </p:nvPicPr>
          <p:blipFill rotWithShape="1">
            <a:blip r:embed="rId3"/>
            <a:srcRect r="74715" b="90870"/>
            <a:stretch/>
          </p:blipFill>
          <p:spPr>
            <a:xfrm>
              <a:off x="2989017" y="4687422"/>
              <a:ext cx="344903" cy="401540"/>
            </a:xfrm>
            <a:prstGeom prst="rect">
              <a:avLst/>
            </a:prstGeom>
          </p:spPr>
        </p:pic>
        <p:pic>
          <p:nvPicPr>
            <p:cNvPr id="91" name="図 90">
              <a:extLst>
                <a:ext uri="{FF2B5EF4-FFF2-40B4-BE49-F238E27FC236}">
                  <a16:creationId xmlns:a16="http://schemas.microsoft.com/office/drawing/2014/main" id="{AF50F360-4C41-7319-27BF-9A6EFCF966E9}"/>
                </a:ext>
              </a:extLst>
            </p:cNvPr>
            <p:cNvPicPr>
              <a:picLocks noChangeAspect="1"/>
            </p:cNvPicPr>
            <p:nvPr/>
          </p:nvPicPr>
          <p:blipFill rotWithShape="1">
            <a:blip r:embed="rId3"/>
            <a:srcRect r="74715" b="90870"/>
            <a:stretch/>
          </p:blipFill>
          <p:spPr>
            <a:xfrm>
              <a:off x="3608768" y="4677771"/>
              <a:ext cx="344903" cy="401540"/>
            </a:xfrm>
            <a:prstGeom prst="rect">
              <a:avLst/>
            </a:prstGeom>
          </p:spPr>
        </p:pic>
        <p:pic>
          <p:nvPicPr>
            <p:cNvPr id="92" name="図 91">
              <a:extLst>
                <a:ext uri="{FF2B5EF4-FFF2-40B4-BE49-F238E27FC236}">
                  <a16:creationId xmlns:a16="http://schemas.microsoft.com/office/drawing/2014/main" id="{1A874FD5-89AE-C088-1C77-80ABE1495394}"/>
                </a:ext>
              </a:extLst>
            </p:cNvPr>
            <p:cNvPicPr>
              <a:picLocks noChangeAspect="1"/>
            </p:cNvPicPr>
            <p:nvPr/>
          </p:nvPicPr>
          <p:blipFill rotWithShape="1">
            <a:blip r:embed="rId3"/>
            <a:srcRect r="74715" b="90870"/>
            <a:stretch/>
          </p:blipFill>
          <p:spPr>
            <a:xfrm>
              <a:off x="2686328" y="3753966"/>
              <a:ext cx="344903" cy="401540"/>
            </a:xfrm>
            <a:prstGeom prst="rect">
              <a:avLst/>
            </a:prstGeom>
          </p:spPr>
        </p:pic>
        <p:sp>
          <p:nvSpPr>
            <p:cNvPr id="93" name="テキスト ボックス 92">
              <a:extLst>
                <a:ext uri="{FF2B5EF4-FFF2-40B4-BE49-F238E27FC236}">
                  <a16:creationId xmlns:a16="http://schemas.microsoft.com/office/drawing/2014/main" id="{BE0A9F9C-9917-9232-EED7-96F85D87B945}"/>
                </a:ext>
              </a:extLst>
            </p:cNvPr>
            <p:cNvSpPr txBox="1"/>
            <p:nvPr/>
          </p:nvSpPr>
          <p:spPr>
            <a:xfrm>
              <a:off x="1830205" y="3490786"/>
              <a:ext cx="685362"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srgbClr val="F5F5F5"/>
                  </a:solidFill>
                  <a:effectLst/>
                  <a:uLnTx/>
                  <a:uFillTx/>
                  <a:latin typeface="Calibri" panose="020F0502020204030204"/>
                  <a:ea typeface="メイリオ" panose="020B0604030504040204" pitchFamily="50" charset="-128"/>
                </a:rPr>
                <a:t>バナー</a:t>
              </a:r>
            </a:p>
          </p:txBody>
        </p:sp>
        <p:sp>
          <p:nvSpPr>
            <p:cNvPr id="94" name="テキスト ボックス 93">
              <a:extLst>
                <a:ext uri="{FF2B5EF4-FFF2-40B4-BE49-F238E27FC236}">
                  <a16:creationId xmlns:a16="http://schemas.microsoft.com/office/drawing/2014/main" id="{FEC91338-3D0B-0DB3-8D40-31B899477DFF}"/>
                </a:ext>
              </a:extLst>
            </p:cNvPr>
            <p:cNvSpPr txBox="1"/>
            <p:nvPr/>
          </p:nvSpPr>
          <p:spPr>
            <a:xfrm>
              <a:off x="1233521" y="3290500"/>
              <a:ext cx="685362"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srgbClr val="F5F5F5"/>
                  </a:solidFill>
                  <a:effectLst/>
                  <a:uLnTx/>
                  <a:uFillTx/>
                  <a:latin typeface="Calibri" panose="020F0502020204030204"/>
                  <a:ea typeface="メイリオ" panose="020B0604030504040204" pitchFamily="50" charset="-128"/>
                </a:rPr>
                <a:t>バナー</a:t>
              </a:r>
            </a:p>
          </p:txBody>
        </p:sp>
        <p:sp>
          <p:nvSpPr>
            <p:cNvPr id="95" name="テキスト ボックス 94">
              <a:extLst>
                <a:ext uri="{FF2B5EF4-FFF2-40B4-BE49-F238E27FC236}">
                  <a16:creationId xmlns:a16="http://schemas.microsoft.com/office/drawing/2014/main" id="{63FDB130-BB72-8981-9DFA-53F9E7DD3781}"/>
                </a:ext>
              </a:extLst>
            </p:cNvPr>
            <p:cNvSpPr txBox="1"/>
            <p:nvPr/>
          </p:nvSpPr>
          <p:spPr>
            <a:xfrm>
              <a:off x="496223" y="3352286"/>
              <a:ext cx="685362"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srgbClr val="F5F5F5"/>
                  </a:solidFill>
                  <a:effectLst/>
                  <a:uLnTx/>
                  <a:uFillTx/>
                  <a:latin typeface="Calibri" panose="020F0502020204030204"/>
                  <a:ea typeface="メイリオ" panose="020B0604030504040204" pitchFamily="50" charset="-128"/>
                </a:rPr>
                <a:t>バナー</a:t>
              </a:r>
            </a:p>
          </p:txBody>
        </p:sp>
      </p:grpSp>
      <p:sp>
        <p:nvSpPr>
          <p:cNvPr id="112" name="テキスト ボックス 111">
            <a:extLst>
              <a:ext uri="{FF2B5EF4-FFF2-40B4-BE49-F238E27FC236}">
                <a16:creationId xmlns:a16="http://schemas.microsoft.com/office/drawing/2014/main" id="{17583D63-AB02-F9D9-A444-44157D5F816B}"/>
              </a:ext>
            </a:extLst>
          </p:cNvPr>
          <p:cNvSpPr txBox="1"/>
          <p:nvPr/>
        </p:nvSpPr>
        <p:spPr>
          <a:xfrm>
            <a:off x="9851222" y="3681316"/>
            <a:ext cx="2231923" cy="1323439"/>
          </a:xfrm>
          <a:prstGeom prst="rect">
            <a:avLst/>
          </a:prstGeom>
          <a:noFill/>
        </p:spPr>
        <p:txBody>
          <a:bodyPr wrap="square">
            <a:spAutoFit/>
          </a:bodyPr>
          <a:lstStyle/>
          <a:p>
            <a:pPr algn="ctr" eaLnBrk="1" fontAlgn="auto" hangingPunct="1">
              <a:spcBef>
                <a:spcPts val="0"/>
              </a:spcBef>
              <a:spcAft>
                <a:spcPts val="0"/>
              </a:spcAft>
              <a:defRPr/>
            </a:pPr>
            <a:endParaRPr lang="en-US" altLang="ja-JP" sz="1600" b="1" dirty="0">
              <a:solidFill>
                <a:srgbClr val="C00000"/>
              </a:solidFill>
              <a:latin typeface="メイリオ" panose="020B0604030504040204" pitchFamily="50" charset="-128"/>
              <a:ea typeface="メイリオ" panose="020B0604030504040204" pitchFamily="50" charset="-128"/>
            </a:endParaRPr>
          </a:p>
          <a:p>
            <a:pPr algn="ctr" eaLnBrk="1" fontAlgn="auto" hangingPunct="1">
              <a:spcBef>
                <a:spcPts val="0"/>
              </a:spcBef>
              <a:spcAft>
                <a:spcPts val="0"/>
              </a:spcAft>
              <a:defRPr/>
            </a:pPr>
            <a:r>
              <a:rPr lang="ja-JP" altLang="en-US" sz="1600" b="1" dirty="0">
                <a:solidFill>
                  <a:srgbClr val="C00000"/>
                </a:solidFill>
                <a:latin typeface="メイリオ" panose="020B0604030504040204" pitchFamily="50" charset="-128"/>
                <a:ea typeface="メイリオ" panose="020B0604030504040204" pitchFamily="50" charset="-128"/>
              </a:rPr>
              <a:t>ディスプレイ広告</a:t>
            </a:r>
            <a:endParaRPr lang="en-US" altLang="ja-JP" sz="1600" b="1" dirty="0">
              <a:solidFill>
                <a:srgbClr val="C00000"/>
              </a:solidFill>
              <a:latin typeface="メイリオ" panose="020B0604030504040204" pitchFamily="50" charset="-128"/>
              <a:ea typeface="メイリオ" panose="020B0604030504040204" pitchFamily="50" charset="-128"/>
            </a:endParaRPr>
          </a:p>
          <a:p>
            <a:pPr algn="ctr" eaLnBrk="1" fontAlgn="auto" hangingPunct="1">
              <a:spcBef>
                <a:spcPts val="0"/>
              </a:spcBef>
              <a:spcAft>
                <a:spcPts val="0"/>
              </a:spcAft>
              <a:defRPr/>
            </a:pPr>
            <a:r>
              <a:rPr lang="ja-JP" altLang="en-US" sz="1600" b="1" dirty="0">
                <a:solidFill>
                  <a:srgbClr val="C00000"/>
                </a:solidFill>
                <a:latin typeface="メイリオ" panose="020B0604030504040204" pitchFamily="50" charset="-128"/>
                <a:ea typeface="メイリオ" panose="020B0604030504040204" pitchFamily="50" charset="-128"/>
              </a:rPr>
              <a:t>無反応層が</a:t>
            </a:r>
            <a:endParaRPr lang="en-US" altLang="ja-JP" sz="1600" b="1" dirty="0">
              <a:solidFill>
                <a:srgbClr val="C00000"/>
              </a:solidFill>
              <a:latin typeface="メイリオ" panose="020B0604030504040204" pitchFamily="50" charset="-128"/>
              <a:ea typeface="メイリオ" panose="020B0604030504040204" pitchFamily="50" charset="-128"/>
            </a:endParaRPr>
          </a:p>
          <a:p>
            <a:pPr algn="ctr" eaLnBrk="1" fontAlgn="auto" hangingPunct="1">
              <a:spcBef>
                <a:spcPts val="0"/>
              </a:spcBef>
              <a:spcAft>
                <a:spcPts val="0"/>
              </a:spcAft>
              <a:defRPr/>
            </a:pPr>
            <a:r>
              <a:rPr lang="ja-JP" altLang="en-US" sz="1600" b="1" dirty="0">
                <a:solidFill>
                  <a:srgbClr val="C00000"/>
                </a:solidFill>
                <a:latin typeface="メイリオ" panose="020B0604030504040204" pitchFamily="50" charset="-128"/>
                <a:ea typeface="メイリオ" panose="020B0604030504040204" pitchFamily="50" charset="-128"/>
              </a:rPr>
              <a:t>トピックス</a:t>
            </a:r>
            <a:r>
              <a:rPr lang="en-US" altLang="ja-JP" sz="1600" b="1" dirty="0">
                <a:solidFill>
                  <a:srgbClr val="C00000"/>
                </a:solidFill>
                <a:latin typeface="メイリオ" panose="020B0604030504040204" pitchFamily="50" charset="-128"/>
                <a:ea typeface="メイリオ" panose="020B0604030504040204" pitchFamily="50" charset="-128"/>
              </a:rPr>
              <a:t>PR</a:t>
            </a:r>
            <a:r>
              <a:rPr lang="ja-JP" altLang="en-US" sz="1600" b="1" dirty="0">
                <a:solidFill>
                  <a:srgbClr val="C00000"/>
                </a:solidFill>
                <a:latin typeface="メイリオ" panose="020B0604030504040204" pitchFamily="50" charset="-128"/>
                <a:ea typeface="メイリオ" panose="020B0604030504040204" pitchFamily="50" charset="-128"/>
              </a:rPr>
              <a:t>に</a:t>
            </a:r>
            <a:endParaRPr lang="en-US" altLang="ja-JP" sz="1600" b="1" dirty="0">
              <a:solidFill>
                <a:srgbClr val="C00000"/>
              </a:solidFill>
              <a:latin typeface="メイリオ" panose="020B0604030504040204" pitchFamily="50" charset="-128"/>
              <a:ea typeface="メイリオ" panose="020B0604030504040204" pitchFamily="50" charset="-128"/>
            </a:endParaRPr>
          </a:p>
          <a:p>
            <a:pPr algn="ctr" eaLnBrk="1" fontAlgn="auto" hangingPunct="1">
              <a:spcBef>
                <a:spcPts val="0"/>
              </a:spcBef>
              <a:spcAft>
                <a:spcPts val="0"/>
              </a:spcAft>
              <a:defRPr/>
            </a:pPr>
            <a:r>
              <a:rPr lang="ja-JP" altLang="en-US" sz="1600" b="1" dirty="0">
                <a:solidFill>
                  <a:srgbClr val="C00000"/>
                </a:solidFill>
                <a:latin typeface="メイリオ" panose="020B0604030504040204" pitchFamily="50" charset="-128"/>
                <a:ea typeface="メイリオ" panose="020B0604030504040204" pitchFamily="50" charset="-128"/>
              </a:rPr>
              <a:t>反応するか検証</a:t>
            </a:r>
          </a:p>
        </p:txBody>
      </p:sp>
      <p:sp>
        <p:nvSpPr>
          <p:cNvPr id="113" name="吹き出し: 角を丸めた四角形 112">
            <a:extLst>
              <a:ext uri="{FF2B5EF4-FFF2-40B4-BE49-F238E27FC236}">
                <a16:creationId xmlns:a16="http://schemas.microsoft.com/office/drawing/2014/main" id="{D03108AD-34C5-FA16-F3CB-2CC3134B1827}"/>
              </a:ext>
            </a:extLst>
          </p:cNvPr>
          <p:cNvSpPr/>
          <p:nvPr/>
        </p:nvSpPr>
        <p:spPr>
          <a:xfrm>
            <a:off x="9822502" y="3744147"/>
            <a:ext cx="2222156" cy="1378097"/>
          </a:xfrm>
          <a:prstGeom prst="wedgeRoundRectCallout">
            <a:avLst>
              <a:gd name="adj1" fmla="val -55013"/>
              <a:gd name="adj2" fmla="val 60797"/>
              <a:gd name="adj3" fmla="val 16667"/>
            </a:avLst>
          </a:prstGeom>
          <a:no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grpSp>
        <p:nvGrpSpPr>
          <p:cNvPr id="114" name="グループ化 113">
            <a:extLst>
              <a:ext uri="{FF2B5EF4-FFF2-40B4-BE49-F238E27FC236}">
                <a16:creationId xmlns:a16="http://schemas.microsoft.com/office/drawing/2014/main" id="{3AE9AE61-5DE7-5D2B-B970-6DAFA0D58EC2}"/>
              </a:ext>
            </a:extLst>
          </p:cNvPr>
          <p:cNvGrpSpPr/>
          <p:nvPr/>
        </p:nvGrpSpPr>
        <p:grpSpPr>
          <a:xfrm>
            <a:off x="6287511" y="1601838"/>
            <a:ext cx="3393635" cy="5072152"/>
            <a:chOff x="6287511" y="1649463"/>
            <a:chExt cx="3393635" cy="5072152"/>
          </a:xfrm>
        </p:grpSpPr>
        <p:grpSp>
          <p:nvGrpSpPr>
            <p:cNvPr id="115" name="グループ化 114">
              <a:extLst>
                <a:ext uri="{FF2B5EF4-FFF2-40B4-BE49-F238E27FC236}">
                  <a16:creationId xmlns:a16="http://schemas.microsoft.com/office/drawing/2014/main" id="{09ADCF43-51C1-A300-524B-ABA7521F5216}"/>
                </a:ext>
              </a:extLst>
            </p:cNvPr>
            <p:cNvGrpSpPr/>
            <p:nvPr/>
          </p:nvGrpSpPr>
          <p:grpSpPr>
            <a:xfrm>
              <a:off x="6287511" y="1649463"/>
              <a:ext cx="3393635" cy="5072152"/>
              <a:chOff x="6437877" y="1610795"/>
              <a:chExt cx="3393635" cy="5072152"/>
            </a:xfrm>
          </p:grpSpPr>
          <p:grpSp>
            <p:nvGrpSpPr>
              <p:cNvPr id="118" name="グループ化 117">
                <a:extLst>
                  <a:ext uri="{FF2B5EF4-FFF2-40B4-BE49-F238E27FC236}">
                    <a16:creationId xmlns:a16="http://schemas.microsoft.com/office/drawing/2014/main" id="{9DFF1A2C-65FD-9244-D7AD-F38594355084}"/>
                  </a:ext>
                </a:extLst>
              </p:cNvPr>
              <p:cNvGrpSpPr/>
              <p:nvPr/>
            </p:nvGrpSpPr>
            <p:grpSpPr>
              <a:xfrm>
                <a:off x="6437877" y="1610795"/>
                <a:ext cx="3376221" cy="5072152"/>
                <a:chOff x="7741932" y="1630734"/>
                <a:chExt cx="3376221" cy="5072152"/>
              </a:xfrm>
            </p:grpSpPr>
            <p:sp>
              <p:nvSpPr>
                <p:cNvPr id="122" name="四角形: 角を丸くする 121">
                  <a:extLst>
                    <a:ext uri="{FF2B5EF4-FFF2-40B4-BE49-F238E27FC236}">
                      <a16:creationId xmlns:a16="http://schemas.microsoft.com/office/drawing/2014/main" id="{A215261E-E42E-92B7-94AA-4582A66EB8A0}"/>
                    </a:ext>
                  </a:extLst>
                </p:cNvPr>
                <p:cNvSpPr/>
                <p:nvPr/>
              </p:nvSpPr>
              <p:spPr>
                <a:xfrm>
                  <a:off x="7741932" y="4630925"/>
                  <a:ext cx="3376221" cy="1995199"/>
                </a:xfrm>
                <a:prstGeom prst="roundRect">
                  <a:avLst>
                    <a:gd name="adj" fmla="val 374"/>
                  </a:avLst>
                </a:prstGeom>
                <a:solidFill>
                  <a:srgbClr val="F5F5F5">
                    <a:lumMod val="90000"/>
                  </a:srgbClr>
                </a:solidFill>
                <a:ln w="38100" cap="flat" cmpd="sng" algn="ctr">
                  <a:solidFill>
                    <a:srgbClr val="C0000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123" name="四角形: 角を丸くする 122">
                  <a:extLst>
                    <a:ext uri="{FF2B5EF4-FFF2-40B4-BE49-F238E27FC236}">
                      <a16:creationId xmlns:a16="http://schemas.microsoft.com/office/drawing/2014/main" id="{FC992BD7-30B0-CBDE-C9CB-8416FF65D385}"/>
                    </a:ext>
                  </a:extLst>
                </p:cNvPr>
                <p:cNvSpPr/>
                <p:nvPr/>
              </p:nvSpPr>
              <p:spPr>
                <a:xfrm>
                  <a:off x="7741932" y="1630734"/>
                  <a:ext cx="3376221" cy="2973393"/>
                </a:xfrm>
                <a:prstGeom prst="roundRect">
                  <a:avLst>
                    <a:gd name="adj" fmla="val 374"/>
                  </a:avLst>
                </a:prstGeom>
                <a:solidFill>
                  <a:srgbClr val="F9DBDB"/>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pic>
              <p:nvPicPr>
                <p:cNvPr id="124" name="図 123">
                  <a:extLst>
                    <a:ext uri="{FF2B5EF4-FFF2-40B4-BE49-F238E27FC236}">
                      <a16:creationId xmlns:a16="http://schemas.microsoft.com/office/drawing/2014/main" id="{10242A2C-3B5A-1D18-5DFC-282F69FAD988}"/>
                    </a:ext>
                  </a:extLst>
                </p:cNvPr>
                <p:cNvPicPr>
                  <a:picLocks noChangeAspect="1"/>
                </p:cNvPicPr>
                <p:nvPr/>
              </p:nvPicPr>
              <p:blipFill>
                <a:blip r:embed="rId4"/>
                <a:stretch>
                  <a:fillRect/>
                </a:stretch>
              </p:blipFill>
              <p:spPr>
                <a:xfrm>
                  <a:off x="7789348" y="1698692"/>
                  <a:ext cx="560424" cy="5004194"/>
                </a:xfrm>
                <a:prstGeom prst="rect">
                  <a:avLst/>
                </a:prstGeom>
              </p:spPr>
            </p:pic>
          </p:grpSp>
          <p:sp>
            <p:nvSpPr>
              <p:cNvPr id="119" name="テキスト ボックス 118">
                <a:extLst>
                  <a:ext uri="{FF2B5EF4-FFF2-40B4-BE49-F238E27FC236}">
                    <a16:creationId xmlns:a16="http://schemas.microsoft.com/office/drawing/2014/main" id="{ADDBA2B1-C65C-E0C6-D181-ED5F7AC140E7}"/>
                  </a:ext>
                </a:extLst>
              </p:cNvPr>
              <p:cNvSpPr txBox="1"/>
              <p:nvPr/>
            </p:nvSpPr>
            <p:spPr>
              <a:xfrm>
                <a:off x="7544798" y="2812088"/>
                <a:ext cx="2286714" cy="86177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dirty="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rPr>
                  <a:t>ディスプレイ広告</a:t>
                </a:r>
                <a:endParaRPr kumimoji="0" lang="en-US" altLang="ja-JP" sz="1800" b="1" i="0" u="none" strike="noStrike" kern="0" cap="none" spc="0" normalizeH="0" baseline="0" noProof="0" dirty="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dirty="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rPr>
                  <a:t>反応層</a:t>
                </a:r>
                <a:endParaRPr kumimoji="0" lang="en-US" altLang="ja-JP" sz="1800" b="1" i="0" u="none" strike="noStrike" kern="0" cap="none" spc="0" normalizeH="0" baseline="0" noProof="0" dirty="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400" b="1" i="0" u="none" strike="noStrike" kern="0" cap="none" spc="0" normalizeH="0" baseline="0" noProof="0" dirty="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rPr>
                  <a:t>※</a:t>
                </a:r>
                <a:r>
                  <a:rPr kumimoji="0" lang="ja-JP" altLang="en-US" sz="1400" b="1" i="0" u="none" strike="noStrike" kern="0" cap="none" spc="0" normalizeH="0" baseline="0" noProof="0" dirty="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rPr>
                  <a:t>クリック あり</a:t>
                </a:r>
                <a:endParaRPr kumimoji="0" lang="en-US" altLang="ja-JP" sz="1400" b="1" i="0" u="none" strike="noStrike" kern="0" cap="none" spc="0" normalizeH="0" baseline="0" noProof="0" dirty="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endParaRPr>
              </a:p>
            </p:txBody>
          </p:sp>
          <p:sp>
            <p:nvSpPr>
              <p:cNvPr id="120" name="矢印: 上下 119">
                <a:extLst>
                  <a:ext uri="{FF2B5EF4-FFF2-40B4-BE49-F238E27FC236}">
                    <a16:creationId xmlns:a16="http://schemas.microsoft.com/office/drawing/2014/main" id="{C81A68BA-89B1-F47E-A304-994722D25626}"/>
                  </a:ext>
                </a:extLst>
              </p:cNvPr>
              <p:cNvSpPr/>
              <p:nvPr/>
            </p:nvSpPr>
            <p:spPr>
              <a:xfrm>
                <a:off x="7188939" y="2008651"/>
                <a:ext cx="477435" cy="4143508"/>
              </a:xfrm>
              <a:prstGeom prst="upDownArrow">
                <a:avLst/>
              </a:prstGeom>
              <a:gradFill flip="none" rotWithShape="1">
                <a:gsLst>
                  <a:gs pos="0">
                    <a:srgbClr val="212121">
                      <a:lumMod val="20000"/>
                      <a:lumOff val="80000"/>
                    </a:srgbClr>
                  </a:gs>
                  <a:gs pos="100000">
                    <a:srgbClr val="FF0000"/>
                  </a:gs>
                </a:gsLst>
                <a:lin ang="16200000" scaled="1"/>
                <a:tileRect/>
              </a:gradFill>
              <a:ln w="3175" cap="flat" cmpd="sng" algn="ctr">
                <a:solidFill>
                  <a:srgbClr val="F5F5F5">
                    <a:lumMod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endParaRPr>
              </a:p>
            </p:txBody>
          </p:sp>
          <p:sp>
            <p:nvSpPr>
              <p:cNvPr id="121" name="テキスト ボックス 120">
                <a:extLst>
                  <a:ext uri="{FF2B5EF4-FFF2-40B4-BE49-F238E27FC236}">
                    <a16:creationId xmlns:a16="http://schemas.microsoft.com/office/drawing/2014/main" id="{C19B9F61-D851-93AD-B851-2735E50FCD48}"/>
                  </a:ext>
                </a:extLst>
              </p:cNvPr>
              <p:cNvSpPr txBox="1"/>
              <p:nvPr/>
            </p:nvSpPr>
            <p:spPr>
              <a:xfrm>
                <a:off x="7652173" y="4976825"/>
                <a:ext cx="2043670" cy="86177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rPr>
                  <a:t>ディスプレイ広告無反応層</a:t>
                </a:r>
                <a:endParaRPr kumimoji="0" lang="en-US" altLang="ja-JP" sz="18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4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rPr>
                  <a:t>※</a:t>
                </a:r>
                <a:r>
                  <a:rPr kumimoji="0" lang="ja-JP" altLang="en-US" sz="14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rPr>
                  <a:t>クリック なし</a:t>
                </a:r>
                <a:endParaRPr kumimoji="0" lang="en-US" altLang="ja-JP" sz="14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endParaRPr>
              </a:p>
            </p:txBody>
          </p:sp>
        </p:grpSp>
        <p:sp>
          <p:nvSpPr>
            <p:cNvPr id="116" name="テキスト ボックス 115">
              <a:extLst>
                <a:ext uri="{FF2B5EF4-FFF2-40B4-BE49-F238E27FC236}">
                  <a16:creationId xmlns:a16="http://schemas.microsoft.com/office/drawing/2014/main" id="{F17E4D75-381C-BDBF-AD87-28F05FDBCB9E}"/>
                </a:ext>
              </a:extLst>
            </p:cNvPr>
            <p:cNvSpPr txBox="1"/>
            <p:nvPr/>
          </p:nvSpPr>
          <p:spPr>
            <a:xfrm>
              <a:off x="6843512" y="1685009"/>
              <a:ext cx="926867"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C00000"/>
                  </a:solidFill>
                  <a:effectLst/>
                  <a:uLnTx/>
                  <a:uFillTx/>
                  <a:latin typeface="Calibri" panose="020F0502020204030204"/>
                  <a:ea typeface="メイリオ" panose="020B0604030504040204" pitchFamily="50" charset="-128"/>
                </a:rPr>
                <a:t>反応</a:t>
              </a:r>
              <a:endParaRPr kumimoji="0" lang="en-US" altLang="ja-JP" sz="1200" b="1" i="0" u="none" strike="noStrike" kern="0" cap="none" spc="0" normalizeH="0" baseline="0" noProof="0" dirty="0">
                <a:ln>
                  <a:noFill/>
                </a:ln>
                <a:solidFill>
                  <a:srgbClr val="C00000"/>
                </a:solidFill>
                <a:effectLst/>
                <a:uLnTx/>
                <a:uFillTx/>
                <a:latin typeface="Calibri" panose="020F0502020204030204"/>
                <a:ea typeface="メイリオ" panose="020B060403050404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C00000"/>
                  </a:solidFill>
                  <a:effectLst/>
                  <a:uLnTx/>
                  <a:uFillTx/>
                  <a:latin typeface="Calibri" panose="020F0502020204030204"/>
                  <a:ea typeface="メイリオ" panose="020B0604030504040204" pitchFamily="50" charset="-128"/>
                </a:rPr>
                <a:t>しやすい</a:t>
              </a:r>
            </a:p>
          </p:txBody>
        </p:sp>
        <p:sp>
          <p:nvSpPr>
            <p:cNvPr id="117" name="テキスト ボックス 116">
              <a:extLst>
                <a:ext uri="{FF2B5EF4-FFF2-40B4-BE49-F238E27FC236}">
                  <a16:creationId xmlns:a16="http://schemas.microsoft.com/office/drawing/2014/main" id="{417C1104-FC16-AF25-5262-D768136CE198}"/>
                </a:ext>
              </a:extLst>
            </p:cNvPr>
            <p:cNvSpPr txBox="1"/>
            <p:nvPr/>
          </p:nvSpPr>
          <p:spPr>
            <a:xfrm>
              <a:off x="6813856" y="6128841"/>
              <a:ext cx="926867"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000000">
                      <a:lumMod val="65000"/>
                      <a:lumOff val="35000"/>
                    </a:srgbClr>
                  </a:solidFill>
                  <a:effectLst/>
                  <a:uLnTx/>
                  <a:uFillTx/>
                  <a:latin typeface="Calibri" panose="020F0502020204030204"/>
                  <a:ea typeface="メイリオ" panose="020B0604030504040204" pitchFamily="50" charset="-128"/>
                </a:rPr>
                <a:t>反応</a:t>
              </a:r>
              <a:endParaRPr kumimoji="0" lang="en-US" altLang="ja-JP" sz="1200" b="1" i="0" u="none" strike="noStrike" kern="0" cap="none" spc="0" normalizeH="0" baseline="0" noProof="0" dirty="0">
                <a:ln>
                  <a:noFill/>
                </a:ln>
                <a:solidFill>
                  <a:srgbClr val="000000">
                    <a:lumMod val="65000"/>
                    <a:lumOff val="35000"/>
                  </a:srgbClr>
                </a:solidFill>
                <a:effectLst/>
                <a:uLnTx/>
                <a:uFillTx/>
                <a:latin typeface="Calibri" panose="020F0502020204030204"/>
                <a:ea typeface="メイリオ" panose="020B060403050404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000000">
                      <a:lumMod val="65000"/>
                      <a:lumOff val="35000"/>
                    </a:srgbClr>
                  </a:solidFill>
                  <a:effectLst/>
                  <a:uLnTx/>
                  <a:uFillTx/>
                  <a:latin typeface="Calibri" panose="020F0502020204030204"/>
                  <a:ea typeface="メイリオ" panose="020B0604030504040204" pitchFamily="50" charset="-128"/>
                </a:rPr>
                <a:t>しづらい</a:t>
              </a:r>
            </a:p>
          </p:txBody>
        </p:sp>
      </p:grpSp>
    </p:spTree>
    <p:extLst>
      <p:ext uri="{BB962C8B-B14F-4D97-AF65-F5344CB8AC3E}">
        <p14:creationId xmlns:p14="http://schemas.microsoft.com/office/powerpoint/2010/main" val="350854807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7D1C6F3-4DB0-3A2E-04BF-97F6A1BF3EDB}"/>
              </a:ext>
            </a:extLst>
          </p:cNvPr>
          <p:cNvSpPr>
            <a:spLocks noGrp="1"/>
          </p:cNvSpPr>
          <p:nvPr>
            <p:ph type="ctrTitle"/>
          </p:nvPr>
        </p:nvSpPr>
        <p:spPr/>
        <p:txBody>
          <a:bodyPr/>
          <a:lstStyle/>
          <a:p>
            <a:r>
              <a:rPr lang="ja-JP" altLang="en-US" dirty="0"/>
              <a:t>飲料：広告反応の増加</a:t>
            </a:r>
            <a:br>
              <a:rPr lang="ja-JP" altLang="en-US" dirty="0"/>
            </a:br>
            <a:endParaRPr kumimoji="1" lang="ja-JP" altLang="en-US" dirty="0"/>
          </a:p>
        </p:txBody>
      </p:sp>
      <p:sp>
        <p:nvSpPr>
          <p:cNvPr id="3" name="テキスト プレースホルダー 2">
            <a:extLst>
              <a:ext uri="{FF2B5EF4-FFF2-40B4-BE49-F238E27FC236}">
                <a16:creationId xmlns:a16="http://schemas.microsoft.com/office/drawing/2014/main" id="{3ABA421C-6367-23EC-B435-48A50B0F7B0B}"/>
              </a:ext>
            </a:extLst>
          </p:cNvPr>
          <p:cNvSpPr>
            <a:spLocks noGrp="1"/>
          </p:cNvSpPr>
          <p:nvPr>
            <p:ph type="body" sz="quarter" idx="10"/>
          </p:nvPr>
        </p:nvSpPr>
        <p:spPr/>
        <p: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コンテンツ感覚での接触となることで、</a:t>
            </a:r>
            <a:r>
              <a:rPr kumimoji="1" lang="ja-JP" altLang="en-US" sz="1800" b="1"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cs typeface="+mn-cs"/>
              </a:rPr>
              <a:t>ディスプレイ広告に反応しない層が反応。</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cs typeface="+mn-cs"/>
              </a:rPr>
              <a:t>通常のディスプレイ広告とは異なるユーザー接触を得られる傾向</a:t>
            </a: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がある。</a:t>
            </a:r>
          </a:p>
          <a:p>
            <a:endParaRPr kumimoji="1" lang="ja-JP" altLang="en-US" dirty="0"/>
          </a:p>
        </p:txBody>
      </p:sp>
      <p:sp>
        <p:nvSpPr>
          <p:cNvPr id="4" name="四角形: 角を丸くする 3">
            <a:extLst>
              <a:ext uri="{FF2B5EF4-FFF2-40B4-BE49-F238E27FC236}">
                <a16:creationId xmlns:a16="http://schemas.microsoft.com/office/drawing/2014/main" id="{C8BFF058-30E1-C11C-2982-F1E613CE217D}"/>
              </a:ext>
            </a:extLst>
          </p:cNvPr>
          <p:cNvSpPr/>
          <p:nvPr/>
        </p:nvSpPr>
        <p:spPr>
          <a:xfrm>
            <a:off x="4509685" y="567859"/>
            <a:ext cx="2930525" cy="390864"/>
          </a:xfrm>
          <a:prstGeom prst="roundRect">
            <a:avLst>
              <a:gd name="adj" fmla="val 50000"/>
            </a:avLst>
          </a:prstGeom>
          <a:solidFill>
            <a:srgbClr val="000048"/>
          </a:solidFill>
          <a:ln w="9525" cap="flat" cmpd="sng" algn="ctr">
            <a:solidFill>
              <a:srgbClr val="000048"/>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5F5F5"/>
                </a:solidFill>
                <a:effectLst/>
                <a:uLnTx/>
                <a:uFillTx/>
                <a:latin typeface="Calibri" panose="020F0502020204030204"/>
                <a:ea typeface="メイリオ" panose="020B0604030504040204" pitchFamily="50" charset="-128"/>
                <a:cs typeface="+mn-cs"/>
              </a:rPr>
              <a:t>ネイティブ性の高さによる効果</a:t>
            </a:r>
          </a:p>
        </p:txBody>
      </p:sp>
      <p:pic>
        <p:nvPicPr>
          <p:cNvPr id="18" name="図 17">
            <a:extLst>
              <a:ext uri="{FF2B5EF4-FFF2-40B4-BE49-F238E27FC236}">
                <a16:creationId xmlns:a16="http://schemas.microsoft.com/office/drawing/2014/main" id="{E2D94CCC-CA8A-B845-7180-E91E324B0E33}"/>
              </a:ext>
            </a:extLst>
          </p:cNvPr>
          <p:cNvPicPr>
            <a:picLocks noChangeAspect="1"/>
          </p:cNvPicPr>
          <p:nvPr/>
        </p:nvPicPr>
        <p:blipFill>
          <a:blip r:embed="rId2"/>
          <a:stretch>
            <a:fillRect/>
          </a:stretch>
        </p:blipFill>
        <p:spPr>
          <a:xfrm>
            <a:off x="2564255" y="2058832"/>
            <a:ext cx="7167833" cy="4055016"/>
          </a:xfrm>
          <a:prstGeom prst="rect">
            <a:avLst/>
          </a:prstGeom>
          <a:solidFill>
            <a:schemeClr val="bg1"/>
          </a:solidFill>
        </p:spPr>
      </p:pic>
      <p:grpSp>
        <p:nvGrpSpPr>
          <p:cNvPr id="19" name="グループ化 18">
            <a:extLst>
              <a:ext uri="{FF2B5EF4-FFF2-40B4-BE49-F238E27FC236}">
                <a16:creationId xmlns:a16="http://schemas.microsoft.com/office/drawing/2014/main" id="{7D341D3F-160B-8180-A102-5D9967A737B5}"/>
              </a:ext>
            </a:extLst>
          </p:cNvPr>
          <p:cNvGrpSpPr/>
          <p:nvPr/>
        </p:nvGrpSpPr>
        <p:grpSpPr>
          <a:xfrm>
            <a:off x="9866630" y="3173324"/>
            <a:ext cx="2231923" cy="1378097"/>
            <a:chOff x="9852779" y="4095337"/>
            <a:chExt cx="2231923" cy="1378097"/>
          </a:xfrm>
        </p:grpSpPr>
        <p:sp>
          <p:nvSpPr>
            <p:cNvPr id="20" name="テキスト ボックス 19">
              <a:extLst>
                <a:ext uri="{FF2B5EF4-FFF2-40B4-BE49-F238E27FC236}">
                  <a16:creationId xmlns:a16="http://schemas.microsoft.com/office/drawing/2014/main" id="{F5CDF252-5A62-47A0-6894-34FCC67E501C}"/>
                </a:ext>
              </a:extLst>
            </p:cNvPr>
            <p:cNvSpPr txBox="1"/>
            <p:nvPr/>
          </p:nvSpPr>
          <p:spPr>
            <a:xfrm>
              <a:off x="9852779" y="4245776"/>
              <a:ext cx="2231923" cy="1077218"/>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rPr>
                <a:t>トピックス</a:t>
              </a:r>
              <a:r>
                <a:rPr kumimoji="0" lang="en-US" altLang="ja-JP" sz="16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rPr>
                <a:t>PR</a:t>
              </a:r>
              <a:r>
                <a:rPr kumimoji="0" lang="ja-JP" altLang="en-US" sz="16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rPr>
                <a:t>に</a:t>
              </a:r>
              <a:endParaRPr kumimoji="0" lang="en-US" altLang="ja-JP" sz="16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rPr>
                <a:t>反応したうち</a:t>
              </a:r>
              <a:r>
                <a:rPr kumimoji="0" lang="en-US" altLang="ja-JP" sz="16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rPr>
                <a:t>34</a:t>
              </a:r>
              <a:r>
                <a:rPr kumimoji="0" lang="ja-JP" altLang="en-US" sz="16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rPr>
                <a:t>％が</a:t>
              </a:r>
              <a:endParaRPr kumimoji="0" lang="en-US" altLang="ja-JP" sz="16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rPr>
                <a:t>ディスプレイ広告</a:t>
              </a:r>
              <a:endParaRPr kumimoji="0" lang="en-US" altLang="ja-JP" sz="16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rPr>
                <a:t>無反応層</a:t>
              </a:r>
              <a:endParaRPr kumimoji="0" lang="en-US" altLang="ja-JP" sz="16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endParaRPr>
            </a:p>
          </p:txBody>
        </p:sp>
        <p:sp>
          <p:nvSpPr>
            <p:cNvPr id="21" name="吹き出し: 角を丸めた四角形 20">
              <a:extLst>
                <a:ext uri="{FF2B5EF4-FFF2-40B4-BE49-F238E27FC236}">
                  <a16:creationId xmlns:a16="http://schemas.microsoft.com/office/drawing/2014/main" id="{44D74F41-2966-C5B7-64DF-F46B24A49A74}"/>
                </a:ext>
              </a:extLst>
            </p:cNvPr>
            <p:cNvSpPr/>
            <p:nvPr/>
          </p:nvSpPr>
          <p:spPr>
            <a:xfrm>
              <a:off x="9852779" y="4095337"/>
              <a:ext cx="2222156" cy="1378097"/>
            </a:xfrm>
            <a:prstGeom prst="wedgeRoundRectCallout">
              <a:avLst>
                <a:gd name="adj1" fmla="val -51220"/>
                <a:gd name="adj2" fmla="val 77879"/>
                <a:gd name="adj3" fmla="val 16667"/>
              </a:avLst>
            </a:prstGeom>
            <a:no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grpSp>
      <p:grpSp>
        <p:nvGrpSpPr>
          <p:cNvPr id="22" name="グループ化 21">
            <a:extLst>
              <a:ext uri="{FF2B5EF4-FFF2-40B4-BE49-F238E27FC236}">
                <a16:creationId xmlns:a16="http://schemas.microsoft.com/office/drawing/2014/main" id="{A3530A70-87F0-4055-03DD-1A5BD983E8E1}"/>
              </a:ext>
            </a:extLst>
          </p:cNvPr>
          <p:cNvGrpSpPr/>
          <p:nvPr/>
        </p:nvGrpSpPr>
        <p:grpSpPr>
          <a:xfrm>
            <a:off x="1787750" y="2405282"/>
            <a:ext cx="892735" cy="3868518"/>
            <a:chOff x="5349898" y="1632484"/>
            <a:chExt cx="1058559" cy="5006204"/>
          </a:xfrm>
        </p:grpSpPr>
        <p:sp>
          <p:nvSpPr>
            <p:cNvPr id="23" name="矢印: 上下 22">
              <a:extLst>
                <a:ext uri="{FF2B5EF4-FFF2-40B4-BE49-F238E27FC236}">
                  <a16:creationId xmlns:a16="http://schemas.microsoft.com/office/drawing/2014/main" id="{B2FD52C0-EF31-D7E1-11F6-E985D4CE1ADD}"/>
                </a:ext>
              </a:extLst>
            </p:cNvPr>
            <p:cNvSpPr/>
            <p:nvPr/>
          </p:nvSpPr>
          <p:spPr>
            <a:xfrm>
              <a:off x="5676652" y="2047319"/>
              <a:ext cx="477434" cy="4143508"/>
            </a:xfrm>
            <a:prstGeom prst="upDownArrow">
              <a:avLst/>
            </a:prstGeom>
            <a:gradFill flip="none" rotWithShape="1">
              <a:gsLst>
                <a:gs pos="0">
                  <a:srgbClr val="212121">
                    <a:lumMod val="20000"/>
                    <a:lumOff val="80000"/>
                  </a:srgbClr>
                </a:gs>
                <a:gs pos="100000">
                  <a:srgbClr val="FF0000"/>
                </a:gs>
              </a:gsLst>
              <a:lin ang="16200000" scaled="1"/>
              <a:tileRect/>
            </a:gradFill>
            <a:ln w="3175" cap="flat" cmpd="sng" algn="ctr">
              <a:solidFill>
                <a:srgbClr val="F5F5F5">
                  <a:lumMod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endParaRPr>
            </a:p>
          </p:txBody>
        </p:sp>
        <p:sp>
          <p:nvSpPr>
            <p:cNvPr id="24" name="テキスト ボックス 23">
              <a:extLst>
                <a:ext uri="{FF2B5EF4-FFF2-40B4-BE49-F238E27FC236}">
                  <a16:creationId xmlns:a16="http://schemas.microsoft.com/office/drawing/2014/main" id="{0CA392D4-29EA-088B-954E-30D49BE20D56}"/>
                </a:ext>
              </a:extLst>
            </p:cNvPr>
            <p:cNvSpPr txBox="1"/>
            <p:nvPr/>
          </p:nvSpPr>
          <p:spPr>
            <a:xfrm>
              <a:off x="5443417" y="1632484"/>
              <a:ext cx="965040" cy="509848"/>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a:ln>
                    <a:noFill/>
                  </a:ln>
                  <a:solidFill>
                    <a:srgbClr val="C00000"/>
                  </a:solidFill>
                  <a:effectLst/>
                  <a:uLnTx/>
                  <a:uFillTx/>
                  <a:latin typeface="Calibri" panose="020F0502020204030204"/>
                  <a:ea typeface="メイリオ" panose="020B0604030504040204" pitchFamily="50" charset="-128"/>
                </a:rPr>
                <a:t>反応</a:t>
              </a:r>
              <a:endParaRPr kumimoji="0" lang="en-US" altLang="ja-JP" sz="1050" b="1" i="0" u="none" strike="noStrike" kern="0" cap="none" spc="0" normalizeH="0" baseline="0" noProof="0" dirty="0">
                <a:ln>
                  <a:noFill/>
                </a:ln>
                <a:solidFill>
                  <a:srgbClr val="C00000"/>
                </a:solidFill>
                <a:effectLst/>
                <a:uLnTx/>
                <a:uFillTx/>
                <a:latin typeface="Calibri" panose="020F0502020204030204"/>
                <a:ea typeface="メイリオ" panose="020B060403050404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a:ln>
                    <a:noFill/>
                  </a:ln>
                  <a:solidFill>
                    <a:srgbClr val="C00000"/>
                  </a:solidFill>
                  <a:effectLst/>
                  <a:uLnTx/>
                  <a:uFillTx/>
                  <a:latin typeface="Calibri" panose="020F0502020204030204"/>
                  <a:ea typeface="メイリオ" panose="020B0604030504040204" pitchFamily="50" charset="-128"/>
                </a:rPr>
                <a:t>しやすい</a:t>
              </a:r>
            </a:p>
          </p:txBody>
        </p:sp>
        <p:sp>
          <p:nvSpPr>
            <p:cNvPr id="25" name="テキスト ボックス 24">
              <a:extLst>
                <a:ext uri="{FF2B5EF4-FFF2-40B4-BE49-F238E27FC236}">
                  <a16:creationId xmlns:a16="http://schemas.microsoft.com/office/drawing/2014/main" id="{DD46FD0A-0E62-B7C7-1807-3D0F3F4AE627}"/>
                </a:ext>
              </a:extLst>
            </p:cNvPr>
            <p:cNvSpPr txBox="1"/>
            <p:nvPr/>
          </p:nvSpPr>
          <p:spPr>
            <a:xfrm>
              <a:off x="5349898" y="6128840"/>
              <a:ext cx="1028904" cy="509848"/>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a:ln>
                    <a:noFill/>
                  </a:ln>
                  <a:solidFill>
                    <a:srgbClr val="000000">
                      <a:lumMod val="65000"/>
                      <a:lumOff val="35000"/>
                    </a:srgbClr>
                  </a:solidFill>
                  <a:effectLst/>
                  <a:uLnTx/>
                  <a:uFillTx/>
                  <a:latin typeface="Calibri" panose="020F0502020204030204"/>
                  <a:ea typeface="メイリオ" panose="020B0604030504040204" pitchFamily="50" charset="-128"/>
                </a:rPr>
                <a:t>反応</a:t>
              </a:r>
              <a:endParaRPr kumimoji="0" lang="en-US" altLang="ja-JP" sz="1050" b="1" i="0" u="none" strike="noStrike" kern="0" cap="none" spc="0" normalizeH="0" baseline="0" noProof="0" dirty="0">
                <a:ln>
                  <a:noFill/>
                </a:ln>
                <a:solidFill>
                  <a:srgbClr val="000000">
                    <a:lumMod val="65000"/>
                    <a:lumOff val="35000"/>
                  </a:srgbClr>
                </a:solidFill>
                <a:effectLst/>
                <a:uLnTx/>
                <a:uFillTx/>
                <a:latin typeface="Calibri" panose="020F0502020204030204"/>
                <a:ea typeface="メイリオ" panose="020B060403050404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a:ln>
                    <a:noFill/>
                  </a:ln>
                  <a:solidFill>
                    <a:srgbClr val="000000">
                      <a:lumMod val="65000"/>
                      <a:lumOff val="35000"/>
                    </a:srgbClr>
                  </a:solidFill>
                  <a:effectLst/>
                  <a:uLnTx/>
                  <a:uFillTx/>
                  <a:latin typeface="Calibri" panose="020F0502020204030204"/>
                  <a:ea typeface="メイリオ" panose="020B0604030504040204" pitchFamily="50" charset="-128"/>
                </a:rPr>
                <a:t>しづらい</a:t>
              </a:r>
            </a:p>
          </p:txBody>
        </p:sp>
      </p:grpSp>
      <p:pic>
        <p:nvPicPr>
          <p:cNvPr id="26" name="図 25">
            <a:extLst>
              <a:ext uri="{FF2B5EF4-FFF2-40B4-BE49-F238E27FC236}">
                <a16:creationId xmlns:a16="http://schemas.microsoft.com/office/drawing/2014/main" id="{B4659AB5-E7BA-0FE5-9B6B-D6010272D782}"/>
              </a:ext>
            </a:extLst>
          </p:cNvPr>
          <p:cNvPicPr>
            <a:picLocks noChangeAspect="1"/>
          </p:cNvPicPr>
          <p:nvPr/>
        </p:nvPicPr>
        <p:blipFill rotWithShape="1">
          <a:blip r:embed="rId3"/>
          <a:srcRect t="19084" r="2549" b="51636"/>
          <a:stretch/>
        </p:blipFill>
        <p:spPr>
          <a:xfrm>
            <a:off x="2691396" y="3391109"/>
            <a:ext cx="382144" cy="1027394"/>
          </a:xfrm>
          <a:prstGeom prst="rect">
            <a:avLst/>
          </a:prstGeom>
        </p:spPr>
      </p:pic>
      <p:pic>
        <p:nvPicPr>
          <p:cNvPr id="27" name="図 26">
            <a:extLst>
              <a:ext uri="{FF2B5EF4-FFF2-40B4-BE49-F238E27FC236}">
                <a16:creationId xmlns:a16="http://schemas.microsoft.com/office/drawing/2014/main" id="{6B495D73-FB0C-21FB-82C6-1C9AD7ACEA04}"/>
              </a:ext>
            </a:extLst>
          </p:cNvPr>
          <p:cNvPicPr>
            <a:picLocks noChangeAspect="1"/>
          </p:cNvPicPr>
          <p:nvPr/>
        </p:nvPicPr>
        <p:blipFill rotWithShape="1">
          <a:blip r:embed="rId3"/>
          <a:srcRect t="48558" r="4242"/>
          <a:stretch/>
        </p:blipFill>
        <p:spPr>
          <a:xfrm>
            <a:off x="2671631" y="4374358"/>
            <a:ext cx="365535" cy="1757131"/>
          </a:xfrm>
          <a:prstGeom prst="rect">
            <a:avLst/>
          </a:prstGeom>
        </p:spPr>
      </p:pic>
      <p:pic>
        <p:nvPicPr>
          <p:cNvPr id="28" name="図 27">
            <a:extLst>
              <a:ext uri="{FF2B5EF4-FFF2-40B4-BE49-F238E27FC236}">
                <a16:creationId xmlns:a16="http://schemas.microsoft.com/office/drawing/2014/main" id="{CF52EDB2-A367-B695-DFC3-9DAFDE1DF808}"/>
              </a:ext>
            </a:extLst>
          </p:cNvPr>
          <p:cNvPicPr>
            <a:picLocks noChangeAspect="1"/>
          </p:cNvPicPr>
          <p:nvPr/>
        </p:nvPicPr>
        <p:blipFill rotWithShape="1">
          <a:blip r:embed="rId3"/>
          <a:srcRect r="2549" b="80604"/>
          <a:stretch/>
        </p:blipFill>
        <p:spPr>
          <a:xfrm>
            <a:off x="2724706" y="2765983"/>
            <a:ext cx="362426" cy="645484"/>
          </a:xfrm>
          <a:prstGeom prst="rect">
            <a:avLst/>
          </a:prstGeom>
        </p:spPr>
      </p:pic>
      <p:sp>
        <p:nvSpPr>
          <p:cNvPr id="29" name="正方形/長方形 28">
            <a:extLst>
              <a:ext uri="{FF2B5EF4-FFF2-40B4-BE49-F238E27FC236}">
                <a16:creationId xmlns:a16="http://schemas.microsoft.com/office/drawing/2014/main" id="{1846D114-9599-745E-0902-143EF44F256A}"/>
              </a:ext>
            </a:extLst>
          </p:cNvPr>
          <p:cNvSpPr/>
          <p:nvPr/>
        </p:nvSpPr>
        <p:spPr>
          <a:xfrm>
            <a:off x="6418851" y="4725579"/>
            <a:ext cx="3337546" cy="1423552"/>
          </a:xfrm>
          <a:prstGeom prst="rect">
            <a:avLst/>
          </a:prstGeom>
          <a:noFill/>
          <a:ln w="38100" cap="flat" cmpd="sng" algn="ctr">
            <a:solidFill>
              <a:srgbClr val="C0000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5" name="正方形/長方形 4">
            <a:extLst>
              <a:ext uri="{FF2B5EF4-FFF2-40B4-BE49-F238E27FC236}">
                <a16:creationId xmlns:a16="http://schemas.microsoft.com/office/drawing/2014/main" id="{732FBDF6-5E39-DB2F-9D46-E9DB5256DD79}"/>
              </a:ext>
            </a:extLst>
          </p:cNvPr>
          <p:cNvSpPr/>
          <p:nvPr/>
        </p:nvSpPr>
        <p:spPr>
          <a:xfrm>
            <a:off x="9225281" y="6264287"/>
            <a:ext cx="2683450" cy="215444"/>
          </a:xfrm>
          <a:prstGeom prst="rect">
            <a:avLst/>
          </a:prstGeom>
        </p:spPr>
        <p:txBody>
          <a:bodyPr wrap="square">
            <a:spAutoFit/>
          </a:bodyPr>
          <a:lstStyle/>
          <a:p>
            <a:r>
              <a:rPr lang="ja-JP" altLang="en-US" sz="800" dirty="0">
                <a:solidFill>
                  <a:srgbClr val="000000"/>
                </a:solidFill>
                <a:latin typeface="+mn-ea"/>
              </a:rPr>
              <a:t>出典：</a:t>
            </a:r>
            <a:r>
              <a:rPr lang="en-US" altLang="ja-JP" sz="800" dirty="0">
                <a:solidFill>
                  <a:srgbClr val="000000"/>
                </a:solidFill>
                <a:latin typeface="+mn-ea"/>
              </a:rPr>
              <a:t>LINE</a:t>
            </a:r>
            <a:r>
              <a:rPr lang="ja-JP" altLang="en-US" sz="800" dirty="0">
                <a:solidFill>
                  <a:srgbClr val="000000"/>
                </a:solidFill>
                <a:latin typeface="+mn-ea"/>
              </a:rPr>
              <a:t>ヤフー自社調べ（トピックス</a:t>
            </a:r>
            <a:r>
              <a:rPr lang="en-US" altLang="ja-JP" sz="800" dirty="0">
                <a:solidFill>
                  <a:srgbClr val="000000"/>
                </a:solidFill>
                <a:latin typeface="+mn-ea"/>
              </a:rPr>
              <a:t>PR SP</a:t>
            </a:r>
            <a:r>
              <a:rPr lang="ja-JP" altLang="en-US" sz="800" dirty="0">
                <a:solidFill>
                  <a:srgbClr val="000000"/>
                </a:solidFill>
                <a:latin typeface="+mn-ea"/>
              </a:rPr>
              <a:t>実績）</a:t>
            </a:r>
          </a:p>
        </p:txBody>
      </p:sp>
    </p:spTree>
    <p:extLst>
      <p:ext uri="{BB962C8B-B14F-4D97-AF65-F5344CB8AC3E}">
        <p14:creationId xmlns:p14="http://schemas.microsoft.com/office/powerpoint/2010/main" val="20464897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タイトル 2">
            <a:extLst>
              <a:ext uri="{FF2B5EF4-FFF2-40B4-BE49-F238E27FC236}">
                <a16:creationId xmlns:a16="http://schemas.microsoft.com/office/drawing/2014/main" id="{034AA560-3B3D-A0C0-C7BA-7ADDF5CD3455}"/>
              </a:ext>
            </a:extLst>
          </p:cNvPr>
          <p:cNvSpPr>
            <a:spLocks noGrp="1" noChangeArrowheads="1"/>
          </p:cNvSpPr>
          <p:nvPr>
            <p:ph type="ctr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kumimoji="1" lang="ja-JP" altLang="en-US" dirty="0"/>
              <a:t>いまメディアプランニングで起きている課題</a:t>
            </a:r>
          </a:p>
        </p:txBody>
      </p:sp>
      <p:sp>
        <p:nvSpPr>
          <p:cNvPr id="4" name="テキスト プレースホルダー 3">
            <a:extLst>
              <a:ext uri="{FF2B5EF4-FFF2-40B4-BE49-F238E27FC236}">
                <a16:creationId xmlns:a16="http://schemas.microsoft.com/office/drawing/2014/main" id="{04871123-58EC-38C7-510E-1AE2E9D4739B}"/>
              </a:ext>
            </a:extLst>
          </p:cNvPr>
          <p:cNvSpPr>
            <a:spLocks noGrp="1"/>
          </p:cNvSpPr>
          <p:nvPr>
            <p:ph type="body" sz="quarter" idx="10"/>
          </p:nvPr>
        </p:nvSpPr>
        <p:spPr/>
        <p: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マーケットシェア拡大のためにはパーチェスファネル上層の拡大をしていく必要がある</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一方でメディア利用が複雑化する現代において効率的な認知拡大が難しくなっている</a:t>
            </a:r>
            <a:r>
              <a:rPr lang="ja-JP" altLang="en-US" sz="1800" b="1" dirty="0">
                <a:solidFill>
                  <a:srgbClr val="545454"/>
                </a:solidFill>
              </a:rPr>
              <a:t>。</a:t>
            </a:r>
            <a:endPar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p:txBody>
      </p:sp>
      <p:sp>
        <p:nvSpPr>
          <p:cNvPr id="10" name="正方形/長方形 9">
            <a:extLst>
              <a:ext uri="{FF2B5EF4-FFF2-40B4-BE49-F238E27FC236}">
                <a16:creationId xmlns:a16="http://schemas.microsoft.com/office/drawing/2014/main" id="{076F998D-B696-9712-17C6-031C14E69AF4}"/>
              </a:ext>
            </a:extLst>
          </p:cNvPr>
          <p:cNvSpPr/>
          <p:nvPr/>
        </p:nvSpPr>
        <p:spPr>
          <a:xfrm>
            <a:off x="5161178" y="4278469"/>
            <a:ext cx="6159399" cy="1338681"/>
          </a:xfrm>
          <a:prstGeom prst="rect">
            <a:avLst/>
          </a:prstGeom>
          <a:solidFill>
            <a:srgbClr val="F5F5F5"/>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545454"/>
              </a:solidFill>
              <a:effectLst/>
              <a:uLnTx/>
              <a:uFillTx/>
              <a:latin typeface="Calibri" panose="020F0502020204030204"/>
              <a:ea typeface="メイリオ" panose="020B0604030504040204" pitchFamily="50" charset="-128"/>
              <a:cs typeface="+mn-cs"/>
            </a:endParaRPr>
          </a:p>
        </p:txBody>
      </p:sp>
      <p:sp>
        <p:nvSpPr>
          <p:cNvPr id="11" name="テキスト ボックス 10">
            <a:extLst>
              <a:ext uri="{FF2B5EF4-FFF2-40B4-BE49-F238E27FC236}">
                <a16:creationId xmlns:a16="http://schemas.microsoft.com/office/drawing/2014/main" id="{EA015F10-4FF8-1C25-A6CF-D3E46DF82FDE}"/>
              </a:ext>
            </a:extLst>
          </p:cNvPr>
          <p:cNvSpPr txBox="1"/>
          <p:nvPr/>
        </p:nvSpPr>
        <p:spPr>
          <a:xfrm>
            <a:off x="5237169" y="4347644"/>
            <a:ext cx="6007416" cy="1200329"/>
          </a:xfrm>
          <a:prstGeom prst="rect">
            <a:avLst/>
          </a:prstGeom>
          <a:noFill/>
        </p:spPr>
        <p:txBody>
          <a:bodyPr wrap="square" rtlCol="0">
            <a:spAutoFit/>
          </a:bodyPr>
          <a:lstStyle/>
          <a:p>
            <a:pPr eaLnBrk="1" fontAlgn="auto" hangingPunct="1">
              <a:spcBef>
                <a:spcPts val="0"/>
              </a:spcBef>
              <a:spcAft>
                <a:spcPts val="0"/>
              </a:spcAft>
            </a:pPr>
            <a:r>
              <a:rPr lang="ja-JP" altLang="en-US" dirty="0">
                <a:solidFill>
                  <a:srgbClr val="545454"/>
                </a:solidFill>
                <a:latin typeface="メイリオ" panose="020B0604030504040204" pitchFamily="50" charset="-128"/>
                <a:ea typeface="メイリオ" panose="020B0604030504040204" pitchFamily="50" charset="-128"/>
              </a:rPr>
              <a:t>・広告の運用自動化</a:t>
            </a:r>
            <a:endParaRPr lang="en-US" altLang="ja-JP" dirty="0">
              <a:solidFill>
                <a:srgbClr val="545454"/>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lang="ja-JP" altLang="en-US" dirty="0">
                <a:solidFill>
                  <a:srgbClr val="545454"/>
                </a:solidFill>
                <a:latin typeface="メイリオ" panose="020B0604030504040204" pitchFamily="50" charset="-128"/>
                <a:ea typeface="メイリオ" panose="020B0604030504040204" pitchFamily="50" charset="-128"/>
              </a:rPr>
              <a:t>・データマーケティング　</a:t>
            </a:r>
            <a:endParaRPr lang="en-US" altLang="ja-JP" dirty="0">
              <a:solidFill>
                <a:srgbClr val="545454"/>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endParaRPr lang="en-US" altLang="ja-JP" dirty="0">
              <a:solidFill>
                <a:srgbClr val="545454"/>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lang="ja-JP" altLang="en-US" dirty="0">
                <a:solidFill>
                  <a:srgbClr val="545454"/>
                </a:solidFill>
                <a:latin typeface="メイリオ" panose="020B0604030504040204" pitchFamily="50" charset="-128"/>
                <a:ea typeface="メイリオ" panose="020B0604030504040204" pitchFamily="50" charset="-128"/>
              </a:rPr>
              <a:t>などデジタル技術を活用した確率の高い手法の進化</a:t>
            </a:r>
          </a:p>
        </p:txBody>
      </p:sp>
      <p:pic>
        <p:nvPicPr>
          <p:cNvPr id="12" name="図 11">
            <a:extLst>
              <a:ext uri="{FF2B5EF4-FFF2-40B4-BE49-F238E27FC236}">
                <a16:creationId xmlns:a16="http://schemas.microsoft.com/office/drawing/2014/main" id="{94DDC9B3-00C6-BB70-D2AA-4D184A30F4D5}"/>
              </a:ext>
            </a:extLst>
          </p:cNvPr>
          <p:cNvPicPr>
            <a:picLocks noChangeAspect="1"/>
          </p:cNvPicPr>
          <p:nvPr/>
        </p:nvPicPr>
        <p:blipFill>
          <a:blip r:embed="rId2"/>
          <a:stretch>
            <a:fillRect/>
          </a:stretch>
        </p:blipFill>
        <p:spPr>
          <a:xfrm>
            <a:off x="773881" y="2243814"/>
            <a:ext cx="3445274" cy="3832494"/>
          </a:xfrm>
          <a:prstGeom prst="rect">
            <a:avLst/>
          </a:prstGeom>
        </p:spPr>
      </p:pic>
      <p:sp>
        <p:nvSpPr>
          <p:cNvPr id="13" name="右中かっこ 12">
            <a:extLst>
              <a:ext uri="{FF2B5EF4-FFF2-40B4-BE49-F238E27FC236}">
                <a16:creationId xmlns:a16="http://schemas.microsoft.com/office/drawing/2014/main" id="{D92FE168-8B4F-472E-AA1A-596CB6D8F950}"/>
              </a:ext>
            </a:extLst>
          </p:cNvPr>
          <p:cNvSpPr/>
          <p:nvPr/>
        </p:nvSpPr>
        <p:spPr>
          <a:xfrm>
            <a:off x="4436975" y="3874432"/>
            <a:ext cx="490119" cy="2146759"/>
          </a:xfrm>
          <a:prstGeom prst="rightBrace">
            <a:avLst>
              <a:gd name="adj1" fmla="val 0"/>
              <a:gd name="adj2" fmla="val 50334"/>
            </a:avLst>
          </a:prstGeom>
          <a:noFill/>
          <a:ln w="19050" cap="flat" cmpd="sng" algn="ctr">
            <a:solidFill>
              <a:srgbClr val="545454"/>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14" name="右中かっこ 13">
            <a:extLst>
              <a:ext uri="{FF2B5EF4-FFF2-40B4-BE49-F238E27FC236}">
                <a16:creationId xmlns:a16="http://schemas.microsoft.com/office/drawing/2014/main" id="{06242D73-00C0-B62A-B426-72494405B2A7}"/>
              </a:ext>
            </a:extLst>
          </p:cNvPr>
          <p:cNvSpPr/>
          <p:nvPr/>
        </p:nvSpPr>
        <p:spPr>
          <a:xfrm>
            <a:off x="4436975" y="2329279"/>
            <a:ext cx="490119" cy="1493946"/>
          </a:xfrm>
          <a:prstGeom prst="rightBrace">
            <a:avLst>
              <a:gd name="adj1" fmla="val 0"/>
              <a:gd name="adj2" fmla="val 50334"/>
            </a:avLst>
          </a:prstGeom>
          <a:noFill/>
          <a:ln w="19050" cap="flat" cmpd="sng" algn="ctr">
            <a:solidFill>
              <a:srgbClr val="545454"/>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15" name="正方形/長方形 14">
            <a:extLst>
              <a:ext uri="{FF2B5EF4-FFF2-40B4-BE49-F238E27FC236}">
                <a16:creationId xmlns:a16="http://schemas.microsoft.com/office/drawing/2014/main" id="{8852736A-88B4-A9FD-46E2-A2E5CB06DC7A}"/>
              </a:ext>
            </a:extLst>
          </p:cNvPr>
          <p:cNvSpPr/>
          <p:nvPr/>
        </p:nvSpPr>
        <p:spPr>
          <a:xfrm>
            <a:off x="5161178" y="2329279"/>
            <a:ext cx="6159399" cy="1532283"/>
          </a:xfrm>
          <a:prstGeom prst="rect">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8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cs typeface="+mn-cs"/>
              </a:rPr>
              <a:t>効率的に拡大させる手法の</a:t>
            </a:r>
            <a:endParaRPr kumimoji="0" lang="en-US" altLang="ja-JP" sz="28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8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cs typeface="+mn-cs"/>
              </a:rPr>
              <a:t>試行錯誤が必要な領域</a:t>
            </a:r>
            <a:endParaRPr kumimoji="0" lang="en-US" altLang="ja-JP" sz="28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cs typeface="+mn-cs"/>
            </a:endParaRPr>
          </a:p>
        </p:txBody>
      </p:sp>
    </p:spTree>
    <p:extLst>
      <p:ext uri="{BB962C8B-B14F-4D97-AF65-F5344CB8AC3E}">
        <p14:creationId xmlns:p14="http://schemas.microsoft.com/office/powerpoint/2010/main" val="154068796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5DB3EB4-4673-79CC-5EF5-E1DAECBB7239}"/>
              </a:ext>
            </a:extLst>
          </p:cNvPr>
          <p:cNvSpPr>
            <a:spLocks noGrp="1"/>
          </p:cNvSpPr>
          <p:nvPr>
            <p:ph type="ctrTitle"/>
          </p:nvPr>
        </p:nvSpPr>
        <p:spPr/>
        <p:txBody>
          <a:bodyPr/>
          <a:lstStyle/>
          <a:p>
            <a:r>
              <a:rPr kumimoji="1" lang="ja-JP" altLang="en-US" dirty="0"/>
              <a:t>飲料：潜在関心層の広告反応</a:t>
            </a:r>
          </a:p>
        </p:txBody>
      </p:sp>
      <p:sp>
        <p:nvSpPr>
          <p:cNvPr id="3" name="テキスト プレースホルダー 2">
            <a:extLst>
              <a:ext uri="{FF2B5EF4-FFF2-40B4-BE49-F238E27FC236}">
                <a16:creationId xmlns:a16="http://schemas.microsoft.com/office/drawing/2014/main" id="{476605A6-63C0-9223-05DE-9796914A3662}"/>
              </a:ext>
            </a:extLst>
          </p:cNvPr>
          <p:cNvSpPr>
            <a:spLocks noGrp="1"/>
          </p:cNvSpPr>
          <p:nvPr>
            <p:ph type="body" sz="quarter" idx="10"/>
          </p:nvPr>
        </p:nvSpPr>
        <p:spPr/>
        <p: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カテゴリ関連の記事を閲覧しない</a:t>
            </a:r>
            <a:r>
              <a:rPr kumimoji="1" lang="en-US" altLang="ja-JP" sz="1800" b="1"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a:t>
            </a:r>
            <a:r>
              <a:rPr kumimoji="1" lang="ja-JP" altLang="en-US" sz="1800" b="1"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閲覧が少ない</a:t>
            </a:r>
            <a:r>
              <a:rPr kumimoji="1" lang="ja-JP" altLang="en-US" sz="1800" b="1" i="0" u="none" strike="noStrike" kern="120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cs typeface="+mn-cs"/>
              </a:rPr>
              <a:t>潜在関心層のクリック率と検索率がリフト</a:t>
            </a:r>
            <a:r>
              <a:rPr kumimoji="1" lang="ja-JP" altLang="en-US" sz="1800" b="1"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する傾向</a:t>
            </a:r>
          </a:p>
          <a:p>
            <a:endParaRPr kumimoji="1" lang="ja-JP" altLang="en-US" dirty="0"/>
          </a:p>
        </p:txBody>
      </p:sp>
      <p:sp>
        <p:nvSpPr>
          <p:cNvPr id="5" name="四角形: 角を丸くする 4">
            <a:extLst>
              <a:ext uri="{FF2B5EF4-FFF2-40B4-BE49-F238E27FC236}">
                <a16:creationId xmlns:a16="http://schemas.microsoft.com/office/drawing/2014/main" id="{CCB6B9A3-07CB-950D-D3D8-A7B9F2222191}"/>
              </a:ext>
            </a:extLst>
          </p:cNvPr>
          <p:cNvSpPr/>
          <p:nvPr/>
        </p:nvSpPr>
        <p:spPr>
          <a:xfrm>
            <a:off x="5612364" y="583184"/>
            <a:ext cx="3243225" cy="390864"/>
          </a:xfrm>
          <a:prstGeom prst="roundRect">
            <a:avLst>
              <a:gd name="adj" fmla="val 50000"/>
            </a:avLst>
          </a:prstGeom>
          <a:solidFill>
            <a:srgbClr val="000048"/>
          </a:solidFill>
          <a:ln w="9525" cap="flat" cmpd="sng" algn="ctr">
            <a:solidFill>
              <a:srgbClr val="000048"/>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世の中ゴトを表す掲載面による効果</a:t>
            </a:r>
          </a:p>
        </p:txBody>
      </p:sp>
      <p:grpSp>
        <p:nvGrpSpPr>
          <p:cNvPr id="6" name="グループ化 5">
            <a:extLst>
              <a:ext uri="{FF2B5EF4-FFF2-40B4-BE49-F238E27FC236}">
                <a16:creationId xmlns:a16="http://schemas.microsoft.com/office/drawing/2014/main" id="{F839CC27-4BFC-FA11-89DC-062B498999C5}"/>
              </a:ext>
            </a:extLst>
          </p:cNvPr>
          <p:cNvGrpSpPr/>
          <p:nvPr/>
        </p:nvGrpSpPr>
        <p:grpSpPr>
          <a:xfrm>
            <a:off x="6844737" y="1932147"/>
            <a:ext cx="3036393" cy="268407"/>
            <a:chOff x="2235200" y="3774114"/>
            <a:chExt cx="3036393" cy="268407"/>
          </a:xfrm>
        </p:grpSpPr>
        <p:grpSp>
          <p:nvGrpSpPr>
            <p:cNvPr id="7" name="グループ化 6">
              <a:extLst>
                <a:ext uri="{FF2B5EF4-FFF2-40B4-BE49-F238E27FC236}">
                  <a16:creationId xmlns:a16="http://schemas.microsoft.com/office/drawing/2014/main" id="{10A5D842-9AD7-39ED-8A7D-FE42CD99B6E9}"/>
                </a:ext>
              </a:extLst>
            </p:cNvPr>
            <p:cNvGrpSpPr/>
            <p:nvPr/>
          </p:nvGrpSpPr>
          <p:grpSpPr>
            <a:xfrm>
              <a:off x="2235200" y="3774114"/>
              <a:ext cx="1777993" cy="261610"/>
              <a:chOff x="2235200" y="3774114"/>
              <a:chExt cx="1777993" cy="261610"/>
            </a:xfrm>
          </p:grpSpPr>
          <p:sp>
            <p:nvSpPr>
              <p:cNvPr id="11" name="正方形/長方形 10">
                <a:extLst>
                  <a:ext uri="{FF2B5EF4-FFF2-40B4-BE49-F238E27FC236}">
                    <a16:creationId xmlns:a16="http://schemas.microsoft.com/office/drawing/2014/main" id="{65858C2E-C902-B288-8080-91DCABCF613D}"/>
                  </a:ext>
                </a:extLst>
              </p:cNvPr>
              <p:cNvSpPr/>
              <p:nvPr/>
            </p:nvSpPr>
            <p:spPr>
              <a:xfrm>
                <a:off x="2235200" y="3801533"/>
                <a:ext cx="180000" cy="180000"/>
              </a:xfrm>
              <a:prstGeom prst="rect">
                <a:avLst/>
              </a:prstGeom>
              <a:solidFill>
                <a:srgbClr val="FF466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kumimoji="1" lang="ja-JP" altLang="en-US" dirty="0">
                  <a:solidFill>
                    <a:schemeClr val="tx1"/>
                  </a:solidFill>
                </a:endParaRPr>
              </a:p>
            </p:txBody>
          </p:sp>
          <p:sp>
            <p:nvSpPr>
              <p:cNvPr id="12" name="テキスト ボックス 11">
                <a:extLst>
                  <a:ext uri="{FF2B5EF4-FFF2-40B4-BE49-F238E27FC236}">
                    <a16:creationId xmlns:a16="http://schemas.microsoft.com/office/drawing/2014/main" id="{2ED535F6-5846-B34D-5EAB-409B99B33938}"/>
                  </a:ext>
                </a:extLst>
              </p:cNvPr>
              <p:cNvSpPr txBox="1"/>
              <p:nvPr/>
            </p:nvSpPr>
            <p:spPr>
              <a:xfrm>
                <a:off x="2377433" y="3774114"/>
                <a:ext cx="1635760" cy="261610"/>
              </a:xfrm>
              <a:prstGeom prst="rect">
                <a:avLst/>
              </a:prstGeom>
              <a:noFill/>
            </p:spPr>
            <p:txBody>
              <a:bodyPr wrap="square" rtlCol="0">
                <a:spAutoFit/>
              </a:bodyPr>
              <a:lstStyle/>
              <a:p>
                <a:r>
                  <a:rPr kumimoji="1" lang="ja-JP" altLang="en-US" sz="1050" dirty="0">
                    <a:latin typeface="+mn-ea"/>
                  </a:rPr>
                  <a:t>トピックス</a:t>
                </a:r>
                <a:r>
                  <a:rPr kumimoji="1" lang="en-US" altLang="ja-JP" sz="1050" dirty="0">
                    <a:latin typeface="+mn-ea"/>
                  </a:rPr>
                  <a:t>PR</a:t>
                </a:r>
                <a:endParaRPr kumimoji="1" lang="ja-JP" altLang="en-US" sz="1050" dirty="0">
                  <a:latin typeface="+mn-ea"/>
                </a:endParaRPr>
              </a:p>
            </p:txBody>
          </p:sp>
        </p:grpSp>
        <p:grpSp>
          <p:nvGrpSpPr>
            <p:cNvPr id="8" name="グループ化 7">
              <a:extLst>
                <a:ext uri="{FF2B5EF4-FFF2-40B4-BE49-F238E27FC236}">
                  <a16:creationId xmlns:a16="http://schemas.microsoft.com/office/drawing/2014/main" id="{3844D5BD-91E3-D27E-B780-3E58B423729A}"/>
                </a:ext>
              </a:extLst>
            </p:cNvPr>
            <p:cNvGrpSpPr/>
            <p:nvPr/>
          </p:nvGrpSpPr>
          <p:grpSpPr>
            <a:xfrm>
              <a:off x="3455833" y="3780911"/>
              <a:ext cx="1815760" cy="261610"/>
              <a:chOff x="2287433" y="4171141"/>
              <a:chExt cx="1815760" cy="261610"/>
            </a:xfrm>
          </p:grpSpPr>
          <p:sp>
            <p:nvSpPr>
              <p:cNvPr id="9" name="正方形/長方形 8">
                <a:extLst>
                  <a:ext uri="{FF2B5EF4-FFF2-40B4-BE49-F238E27FC236}">
                    <a16:creationId xmlns:a16="http://schemas.microsoft.com/office/drawing/2014/main" id="{41569A90-0F11-CA05-3E48-C3D20705ED65}"/>
                  </a:ext>
                </a:extLst>
              </p:cNvPr>
              <p:cNvSpPr/>
              <p:nvPr/>
            </p:nvSpPr>
            <p:spPr>
              <a:xfrm>
                <a:off x="2287433" y="4196333"/>
                <a:ext cx="180000" cy="180000"/>
              </a:xfrm>
              <a:prstGeom prst="rect">
                <a:avLst/>
              </a:prstGeom>
              <a:solidFill>
                <a:srgbClr val="BFBFBF"/>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kumimoji="1" lang="ja-JP" altLang="en-US" dirty="0">
                  <a:solidFill>
                    <a:schemeClr val="tx1"/>
                  </a:solidFill>
                </a:endParaRPr>
              </a:p>
            </p:txBody>
          </p:sp>
          <p:sp>
            <p:nvSpPr>
              <p:cNvPr id="10" name="テキスト ボックス 9">
                <a:extLst>
                  <a:ext uri="{FF2B5EF4-FFF2-40B4-BE49-F238E27FC236}">
                    <a16:creationId xmlns:a16="http://schemas.microsoft.com/office/drawing/2014/main" id="{CD922E1D-3AF5-CAE5-23FC-67C361C1116C}"/>
                  </a:ext>
                </a:extLst>
              </p:cNvPr>
              <p:cNvSpPr txBox="1"/>
              <p:nvPr/>
            </p:nvSpPr>
            <p:spPr>
              <a:xfrm>
                <a:off x="2467433" y="4171141"/>
                <a:ext cx="1635760" cy="261610"/>
              </a:xfrm>
              <a:prstGeom prst="rect">
                <a:avLst/>
              </a:prstGeom>
              <a:noFill/>
            </p:spPr>
            <p:txBody>
              <a:bodyPr wrap="square" rtlCol="0">
                <a:spAutoFit/>
              </a:bodyPr>
              <a:lstStyle/>
              <a:p>
                <a:r>
                  <a:rPr kumimoji="1" lang="ja-JP" altLang="en-US" sz="1050" dirty="0">
                    <a:latin typeface="+mn-ea"/>
                  </a:rPr>
                  <a:t>ディスプレイ広告</a:t>
                </a:r>
              </a:p>
            </p:txBody>
          </p:sp>
        </p:grpSp>
      </p:grpSp>
      <p:sp>
        <p:nvSpPr>
          <p:cNvPr id="13" name="テキスト ボックス 12">
            <a:extLst>
              <a:ext uri="{FF2B5EF4-FFF2-40B4-BE49-F238E27FC236}">
                <a16:creationId xmlns:a16="http://schemas.microsoft.com/office/drawing/2014/main" id="{FD8256D8-AA53-6F30-75F2-81EB8624AD39}"/>
              </a:ext>
            </a:extLst>
          </p:cNvPr>
          <p:cNvSpPr txBox="1"/>
          <p:nvPr/>
        </p:nvSpPr>
        <p:spPr>
          <a:xfrm>
            <a:off x="1530893" y="1897074"/>
            <a:ext cx="4461933" cy="338554"/>
          </a:xfrm>
          <a:prstGeom prst="rect">
            <a:avLst/>
          </a:prstGeom>
          <a:noFill/>
        </p:spPr>
        <p:txBody>
          <a:bodyPr wrap="square" rtlCol="0">
            <a:spAutoFit/>
          </a:bodyPr>
          <a:lstStyle/>
          <a:p>
            <a:pPr algn="l"/>
            <a:r>
              <a:rPr lang="ja-JP" altLang="en-US" sz="1600" b="1" u="sng" dirty="0">
                <a:solidFill>
                  <a:schemeClr val="tx1">
                    <a:lumMod val="65000"/>
                    <a:lumOff val="35000"/>
                  </a:schemeClr>
                </a:solidFill>
                <a:latin typeface="メイリオ" panose="020B0604030504040204" pitchFamily="50" charset="-128"/>
                <a:ea typeface="メイリオ" panose="020B0604030504040204" pitchFamily="50" charset="-128"/>
              </a:rPr>
              <a:t>広告接触者の</a:t>
            </a:r>
            <a:r>
              <a:rPr kumimoji="1" lang="ja-JP" altLang="en-US" sz="1600" b="1" u="sng" dirty="0">
                <a:solidFill>
                  <a:schemeClr val="tx1">
                    <a:lumMod val="65000"/>
                    <a:lumOff val="35000"/>
                  </a:schemeClr>
                </a:solidFill>
                <a:latin typeface="メイリオ" panose="020B0604030504040204" pitchFamily="50" charset="-128"/>
                <a:ea typeface="メイリオ" panose="020B0604030504040204" pitchFamily="50" charset="-128"/>
              </a:rPr>
              <a:t>関心度別 広告反応</a:t>
            </a:r>
          </a:p>
        </p:txBody>
      </p:sp>
      <p:grpSp>
        <p:nvGrpSpPr>
          <p:cNvPr id="14" name="グループ化 13">
            <a:extLst>
              <a:ext uri="{FF2B5EF4-FFF2-40B4-BE49-F238E27FC236}">
                <a16:creationId xmlns:a16="http://schemas.microsoft.com/office/drawing/2014/main" id="{C05DFA7E-616F-E7A0-17FE-CCE256937DCB}"/>
              </a:ext>
            </a:extLst>
          </p:cNvPr>
          <p:cNvGrpSpPr/>
          <p:nvPr/>
        </p:nvGrpSpPr>
        <p:grpSpPr>
          <a:xfrm>
            <a:off x="9663196" y="2183833"/>
            <a:ext cx="2231923" cy="1378097"/>
            <a:chOff x="9852779" y="4095337"/>
            <a:chExt cx="2231923" cy="1378097"/>
          </a:xfrm>
        </p:grpSpPr>
        <p:sp>
          <p:nvSpPr>
            <p:cNvPr id="15" name="テキスト ボックス 14">
              <a:extLst>
                <a:ext uri="{FF2B5EF4-FFF2-40B4-BE49-F238E27FC236}">
                  <a16:creationId xmlns:a16="http://schemas.microsoft.com/office/drawing/2014/main" id="{5F59B000-6256-A1E0-3057-0FEE3A872535}"/>
                </a:ext>
              </a:extLst>
            </p:cNvPr>
            <p:cNvSpPr txBox="1"/>
            <p:nvPr/>
          </p:nvSpPr>
          <p:spPr>
            <a:xfrm>
              <a:off x="9852779" y="4368886"/>
              <a:ext cx="2231923" cy="83099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600" b="1" dirty="0">
                  <a:solidFill>
                    <a:srgbClr val="C00000"/>
                  </a:solidFill>
                  <a:latin typeface="+mn-ea"/>
                </a:rPr>
                <a:t>潜在関心層からも</a:t>
              </a:r>
              <a:endParaRPr lang="en-US" altLang="ja-JP" sz="1600" b="1" dirty="0">
                <a:solidFill>
                  <a:srgbClr val="C00000"/>
                </a:solidFill>
                <a:latin typeface="+mn-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600" b="1" dirty="0">
                  <a:solidFill>
                    <a:srgbClr val="C00000"/>
                  </a:solidFill>
                  <a:latin typeface="+mn-ea"/>
                </a:rPr>
                <a:t>広告反応を得られる</a:t>
              </a:r>
              <a:endParaRPr lang="en-US" altLang="ja-JP" sz="1600" b="1" dirty="0">
                <a:solidFill>
                  <a:srgbClr val="C00000"/>
                </a:solidFill>
                <a:latin typeface="+mn-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600" b="1" dirty="0">
                  <a:solidFill>
                    <a:srgbClr val="C00000"/>
                  </a:solidFill>
                  <a:latin typeface="+mn-ea"/>
                </a:rPr>
                <a:t>傾向がある</a:t>
              </a:r>
              <a:endParaRPr lang="en-US" altLang="ja-JP" sz="1600" b="1" dirty="0">
                <a:solidFill>
                  <a:srgbClr val="C00000"/>
                </a:solidFill>
                <a:latin typeface="+mn-ea"/>
              </a:endParaRPr>
            </a:p>
          </p:txBody>
        </p:sp>
        <p:sp>
          <p:nvSpPr>
            <p:cNvPr id="16" name="吹き出し: 角を丸めた四角形 15">
              <a:extLst>
                <a:ext uri="{FF2B5EF4-FFF2-40B4-BE49-F238E27FC236}">
                  <a16:creationId xmlns:a16="http://schemas.microsoft.com/office/drawing/2014/main" id="{BD1E8444-D241-DA16-8EE3-21EF22876BAE}"/>
                </a:ext>
              </a:extLst>
            </p:cNvPr>
            <p:cNvSpPr/>
            <p:nvPr/>
          </p:nvSpPr>
          <p:spPr>
            <a:xfrm>
              <a:off x="9852779" y="4095337"/>
              <a:ext cx="2222156" cy="1378097"/>
            </a:xfrm>
            <a:prstGeom prst="wedgeRoundRectCallout">
              <a:avLst>
                <a:gd name="adj1" fmla="val -51220"/>
                <a:gd name="adj2" fmla="val 77879"/>
                <a:gd name="adj3" fmla="val 16667"/>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
        <p:nvSpPr>
          <p:cNvPr id="17" name="テキスト ボックス 16">
            <a:extLst>
              <a:ext uri="{FF2B5EF4-FFF2-40B4-BE49-F238E27FC236}">
                <a16:creationId xmlns:a16="http://schemas.microsoft.com/office/drawing/2014/main" id="{7EBBD23E-341F-E206-D679-A6CC28AC32E3}"/>
              </a:ext>
            </a:extLst>
          </p:cNvPr>
          <p:cNvSpPr txBox="1"/>
          <p:nvPr/>
        </p:nvSpPr>
        <p:spPr>
          <a:xfrm>
            <a:off x="2464435" y="6013206"/>
            <a:ext cx="7056782" cy="261610"/>
          </a:xfrm>
          <a:prstGeom prst="rect">
            <a:avLst/>
          </a:prstGeom>
          <a:noFill/>
        </p:spPr>
        <p:txBody>
          <a:bodyPr wrap="square" rtlCol="0">
            <a:spAutoFit/>
          </a:bodyPr>
          <a:lstStyle/>
          <a:p>
            <a:pPr algn="l"/>
            <a:r>
              <a:rPr lang="en-US" altLang="ja-JP" sz="1100" dirty="0"/>
              <a:t>※</a:t>
            </a:r>
            <a:r>
              <a:rPr lang="ja-JP" altLang="en-US" sz="1100" dirty="0"/>
              <a:t>飲料に関するニュース記事の閲覧頻度をもとにユーザーを関心度別に分類</a:t>
            </a:r>
            <a:endParaRPr kumimoji="1" lang="ja-JP" altLang="en-US" sz="1100" dirty="0"/>
          </a:p>
        </p:txBody>
      </p:sp>
      <p:pic>
        <p:nvPicPr>
          <p:cNvPr id="19" name="図 18">
            <a:extLst>
              <a:ext uri="{FF2B5EF4-FFF2-40B4-BE49-F238E27FC236}">
                <a16:creationId xmlns:a16="http://schemas.microsoft.com/office/drawing/2014/main" id="{ED5E94B0-3A87-3A67-0F50-D61AD80BE655}"/>
              </a:ext>
            </a:extLst>
          </p:cNvPr>
          <p:cNvPicPr>
            <a:picLocks noChangeAspect="1"/>
          </p:cNvPicPr>
          <p:nvPr/>
        </p:nvPicPr>
        <p:blipFill>
          <a:blip r:embed="rId2"/>
          <a:stretch>
            <a:fillRect/>
          </a:stretch>
        </p:blipFill>
        <p:spPr>
          <a:xfrm>
            <a:off x="2566287" y="2183833"/>
            <a:ext cx="7056782" cy="3978061"/>
          </a:xfrm>
          <a:prstGeom prst="rect">
            <a:avLst/>
          </a:prstGeom>
        </p:spPr>
      </p:pic>
      <p:sp>
        <p:nvSpPr>
          <p:cNvPr id="4" name="正方形/長方形 3">
            <a:extLst>
              <a:ext uri="{FF2B5EF4-FFF2-40B4-BE49-F238E27FC236}">
                <a16:creationId xmlns:a16="http://schemas.microsoft.com/office/drawing/2014/main" id="{3ADA927E-AA95-C649-8BF6-012199C02B1E}"/>
              </a:ext>
            </a:extLst>
          </p:cNvPr>
          <p:cNvSpPr/>
          <p:nvPr/>
        </p:nvSpPr>
        <p:spPr>
          <a:xfrm>
            <a:off x="9164321" y="6059372"/>
            <a:ext cx="2683450" cy="215444"/>
          </a:xfrm>
          <a:prstGeom prst="rect">
            <a:avLst/>
          </a:prstGeom>
        </p:spPr>
        <p:txBody>
          <a:bodyPr wrap="square">
            <a:spAutoFit/>
          </a:bodyPr>
          <a:lstStyle/>
          <a:p>
            <a:r>
              <a:rPr lang="ja-JP" altLang="en-US" sz="800" dirty="0">
                <a:solidFill>
                  <a:srgbClr val="000000"/>
                </a:solidFill>
                <a:latin typeface="+mn-ea"/>
              </a:rPr>
              <a:t>出典：</a:t>
            </a:r>
            <a:r>
              <a:rPr lang="en-US" altLang="ja-JP" sz="800" dirty="0">
                <a:solidFill>
                  <a:srgbClr val="000000"/>
                </a:solidFill>
                <a:latin typeface="+mn-ea"/>
              </a:rPr>
              <a:t>LINE</a:t>
            </a:r>
            <a:r>
              <a:rPr lang="ja-JP" altLang="en-US" sz="800" dirty="0">
                <a:solidFill>
                  <a:srgbClr val="000000"/>
                </a:solidFill>
                <a:latin typeface="+mn-ea"/>
              </a:rPr>
              <a:t>ヤフー自社調べ（トピックス</a:t>
            </a:r>
            <a:r>
              <a:rPr lang="en-US" altLang="ja-JP" sz="800" dirty="0">
                <a:solidFill>
                  <a:srgbClr val="000000"/>
                </a:solidFill>
                <a:latin typeface="+mn-ea"/>
              </a:rPr>
              <a:t>PR SP</a:t>
            </a:r>
            <a:r>
              <a:rPr lang="ja-JP" altLang="en-US" sz="800" dirty="0">
                <a:solidFill>
                  <a:srgbClr val="000000"/>
                </a:solidFill>
                <a:latin typeface="+mn-ea"/>
              </a:rPr>
              <a:t>実績）</a:t>
            </a:r>
          </a:p>
        </p:txBody>
      </p:sp>
    </p:spTree>
    <p:extLst>
      <p:ext uri="{BB962C8B-B14F-4D97-AF65-F5344CB8AC3E}">
        <p14:creationId xmlns:p14="http://schemas.microsoft.com/office/powerpoint/2010/main" val="140895905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23FAD1B-26BB-F671-BE05-29C4EAEB44FB}"/>
              </a:ext>
            </a:extLst>
          </p:cNvPr>
          <p:cNvSpPr>
            <a:spLocks noGrp="1"/>
          </p:cNvSpPr>
          <p:nvPr>
            <p:ph type="ctrTitle"/>
          </p:nvPr>
        </p:nvSpPr>
        <p:spPr/>
        <p:txBody>
          <a:bodyPr/>
          <a:lstStyle/>
          <a:p>
            <a:r>
              <a:rPr lang="ja-JP" altLang="en-US" dirty="0">
                <a:latin typeface="+mn-ea"/>
              </a:rPr>
              <a:t>定額制サービス：訴求軸別の広告反応比較</a:t>
            </a:r>
            <a:br>
              <a:rPr kumimoji="1" lang="ja-JP" altLang="en-US" dirty="0"/>
            </a:br>
            <a:endParaRPr kumimoji="1" lang="ja-JP" altLang="en-US" dirty="0"/>
          </a:p>
        </p:txBody>
      </p:sp>
      <p:sp>
        <p:nvSpPr>
          <p:cNvPr id="3" name="テキスト プレースホルダー 2">
            <a:extLst>
              <a:ext uri="{FF2B5EF4-FFF2-40B4-BE49-F238E27FC236}">
                <a16:creationId xmlns:a16="http://schemas.microsoft.com/office/drawing/2014/main" id="{FF703BEA-DA75-46D4-DEA3-3B2D75C56450}"/>
              </a:ext>
            </a:extLst>
          </p:cNvPr>
          <p:cNvSpPr>
            <a:spLocks noGrp="1"/>
          </p:cNvSpPr>
          <p:nvPr>
            <p:ph type="body" sz="quarter" idx="10"/>
          </p:nvPr>
        </p:nvSpPr>
        <p:spPr/>
        <p: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独自性の高い商品機能についての訴求やトピックスネイティブな訴求でアプローチすることで</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ユーザーは広告に対しても</a:t>
            </a:r>
            <a:r>
              <a:rPr kumimoji="1" lang="ja-JP" altLang="en-US" sz="1800" b="1"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cs typeface="+mn-cs"/>
              </a:rPr>
              <a:t>高い関心を示し、反応をしている</a:t>
            </a:r>
          </a:p>
          <a:p>
            <a:endParaRPr kumimoji="1" lang="ja-JP" altLang="en-US" dirty="0"/>
          </a:p>
        </p:txBody>
      </p:sp>
      <p:sp>
        <p:nvSpPr>
          <p:cNvPr id="5" name="四角形: 角を丸くする 4">
            <a:extLst>
              <a:ext uri="{FF2B5EF4-FFF2-40B4-BE49-F238E27FC236}">
                <a16:creationId xmlns:a16="http://schemas.microsoft.com/office/drawing/2014/main" id="{AD515C2C-3C97-FED9-748D-540D12DEBF73}"/>
              </a:ext>
            </a:extLst>
          </p:cNvPr>
          <p:cNvSpPr/>
          <p:nvPr/>
        </p:nvSpPr>
        <p:spPr>
          <a:xfrm>
            <a:off x="7443225" y="583184"/>
            <a:ext cx="2930525" cy="390864"/>
          </a:xfrm>
          <a:prstGeom prst="roundRect">
            <a:avLst>
              <a:gd name="adj" fmla="val 50000"/>
            </a:avLst>
          </a:prstGeom>
          <a:solidFill>
            <a:srgbClr val="000048"/>
          </a:solidFill>
          <a:ln w="9525" cap="flat" cmpd="sng" algn="ctr">
            <a:solidFill>
              <a:srgbClr val="000048"/>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5F5F5"/>
                </a:solidFill>
                <a:effectLst/>
                <a:uLnTx/>
                <a:uFillTx/>
                <a:latin typeface="Calibri" panose="020F0502020204030204"/>
                <a:ea typeface="メイリオ" panose="020B0604030504040204" pitchFamily="50" charset="-128"/>
                <a:cs typeface="+mn-cs"/>
              </a:rPr>
              <a:t>ネイティブ性の高さによる効果</a:t>
            </a:r>
          </a:p>
        </p:txBody>
      </p:sp>
      <p:grpSp>
        <p:nvGrpSpPr>
          <p:cNvPr id="42" name="グループ化 41">
            <a:extLst>
              <a:ext uri="{FF2B5EF4-FFF2-40B4-BE49-F238E27FC236}">
                <a16:creationId xmlns:a16="http://schemas.microsoft.com/office/drawing/2014/main" id="{DD3E8C6C-D5BA-30FC-91C1-8A4C56B9698D}"/>
              </a:ext>
            </a:extLst>
          </p:cNvPr>
          <p:cNvGrpSpPr>
            <a:grpSpLocks noChangeAspect="1"/>
          </p:cNvGrpSpPr>
          <p:nvPr/>
        </p:nvGrpSpPr>
        <p:grpSpPr>
          <a:xfrm>
            <a:off x="3439233" y="3227272"/>
            <a:ext cx="1447897" cy="2898000"/>
            <a:chOff x="931156" y="1340379"/>
            <a:chExt cx="2475816" cy="4955406"/>
          </a:xfrm>
        </p:grpSpPr>
        <p:pic>
          <p:nvPicPr>
            <p:cNvPr id="43" name="図 42">
              <a:extLst>
                <a:ext uri="{FF2B5EF4-FFF2-40B4-BE49-F238E27FC236}">
                  <a16:creationId xmlns:a16="http://schemas.microsoft.com/office/drawing/2014/main" id="{086B0845-25C2-8096-8028-A09DF57EF7D3}"/>
                </a:ext>
              </a:extLst>
            </p:cNvPr>
            <p:cNvPicPr>
              <a:picLocks noChangeAspect="1"/>
            </p:cNvPicPr>
            <p:nvPr/>
          </p:nvPicPr>
          <p:blipFill rotWithShape="1">
            <a:blip r:embed="rId2" cstate="print">
              <a:alphaModFix amt="50000"/>
              <a:extLst>
                <a:ext uri="{28A0092B-C50C-407E-A947-70E740481C1C}">
                  <a14:useLocalDpi xmlns:a14="http://schemas.microsoft.com/office/drawing/2010/main" val="0"/>
                </a:ext>
              </a:extLst>
            </a:blip>
            <a:srcRect t="188" b="64468"/>
            <a:stretch/>
          </p:blipFill>
          <p:spPr>
            <a:xfrm>
              <a:off x="1096020" y="1564916"/>
              <a:ext cx="2146089" cy="4644000"/>
            </a:xfrm>
            <a:prstGeom prst="rect">
              <a:avLst/>
            </a:prstGeom>
          </p:spPr>
        </p:pic>
        <p:pic>
          <p:nvPicPr>
            <p:cNvPr id="44" name="図 43" descr="グラフィカル ユーザー インターフェイス が含まれている画像&#10;&#10;自動的に生成された説明">
              <a:extLst>
                <a:ext uri="{FF2B5EF4-FFF2-40B4-BE49-F238E27FC236}">
                  <a16:creationId xmlns:a16="http://schemas.microsoft.com/office/drawing/2014/main" id="{1F0B1181-429A-D190-9FCC-DB9B1B714A4A}"/>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t="-1" b="-269"/>
            <a:stretch/>
          </p:blipFill>
          <p:spPr>
            <a:xfrm>
              <a:off x="931156" y="1340379"/>
              <a:ext cx="2475816" cy="4955406"/>
            </a:xfrm>
            <a:prstGeom prst="rect">
              <a:avLst/>
            </a:prstGeom>
            <a:effectLst/>
          </p:spPr>
        </p:pic>
      </p:grpSp>
      <p:grpSp>
        <p:nvGrpSpPr>
          <p:cNvPr id="45" name="グループ化 44">
            <a:extLst>
              <a:ext uri="{FF2B5EF4-FFF2-40B4-BE49-F238E27FC236}">
                <a16:creationId xmlns:a16="http://schemas.microsoft.com/office/drawing/2014/main" id="{C9BAC25C-10B5-BA83-1A1D-94DC68B023C3}"/>
              </a:ext>
            </a:extLst>
          </p:cNvPr>
          <p:cNvGrpSpPr>
            <a:grpSpLocks noChangeAspect="1"/>
          </p:cNvGrpSpPr>
          <p:nvPr/>
        </p:nvGrpSpPr>
        <p:grpSpPr>
          <a:xfrm>
            <a:off x="5685587" y="3227272"/>
            <a:ext cx="1447897" cy="2898000"/>
            <a:chOff x="931156" y="1340379"/>
            <a:chExt cx="2475816" cy="4955406"/>
          </a:xfrm>
        </p:grpSpPr>
        <p:pic>
          <p:nvPicPr>
            <p:cNvPr id="46" name="図 45">
              <a:extLst>
                <a:ext uri="{FF2B5EF4-FFF2-40B4-BE49-F238E27FC236}">
                  <a16:creationId xmlns:a16="http://schemas.microsoft.com/office/drawing/2014/main" id="{17875D67-EB2F-D5F7-5444-0DD88BE0C951}"/>
                </a:ext>
              </a:extLst>
            </p:cNvPr>
            <p:cNvPicPr>
              <a:picLocks noChangeAspect="1"/>
            </p:cNvPicPr>
            <p:nvPr/>
          </p:nvPicPr>
          <p:blipFill rotWithShape="1">
            <a:blip r:embed="rId2" cstate="print">
              <a:alphaModFix amt="50000"/>
              <a:extLst>
                <a:ext uri="{28A0092B-C50C-407E-A947-70E740481C1C}">
                  <a14:useLocalDpi xmlns:a14="http://schemas.microsoft.com/office/drawing/2010/main" val="0"/>
                </a:ext>
              </a:extLst>
            </a:blip>
            <a:srcRect t="188" b="64468"/>
            <a:stretch/>
          </p:blipFill>
          <p:spPr>
            <a:xfrm>
              <a:off x="1096020" y="1564916"/>
              <a:ext cx="2146089" cy="4644000"/>
            </a:xfrm>
            <a:prstGeom prst="rect">
              <a:avLst/>
            </a:prstGeom>
          </p:spPr>
        </p:pic>
        <p:pic>
          <p:nvPicPr>
            <p:cNvPr id="47" name="図 46" descr="グラフィカル ユーザー インターフェイス が含まれている画像&#10;&#10;自動的に生成された説明">
              <a:extLst>
                <a:ext uri="{FF2B5EF4-FFF2-40B4-BE49-F238E27FC236}">
                  <a16:creationId xmlns:a16="http://schemas.microsoft.com/office/drawing/2014/main" id="{AE2CB81E-840F-632B-C5F2-7C255F14D936}"/>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t="-1" b="-269"/>
            <a:stretch/>
          </p:blipFill>
          <p:spPr>
            <a:xfrm>
              <a:off x="931156" y="1340379"/>
              <a:ext cx="2475816" cy="4955406"/>
            </a:xfrm>
            <a:prstGeom prst="rect">
              <a:avLst/>
            </a:prstGeom>
            <a:effectLst/>
          </p:spPr>
        </p:pic>
      </p:grpSp>
      <p:pic>
        <p:nvPicPr>
          <p:cNvPr id="48" name="図 47" descr="グラフィカル ユーザー インターフェイス が含まれている画像&#10;&#10;自動的に生成された説明">
            <a:extLst>
              <a:ext uri="{FF2B5EF4-FFF2-40B4-BE49-F238E27FC236}">
                <a16:creationId xmlns:a16="http://schemas.microsoft.com/office/drawing/2014/main" id="{731FD9C1-EDE8-CBA1-BBBC-B7444C209865}"/>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t="-1" b="-269"/>
          <a:stretch/>
        </p:blipFill>
        <p:spPr>
          <a:xfrm>
            <a:off x="3440701" y="3227273"/>
            <a:ext cx="1446429" cy="2895061"/>
          </a:xfrm>
          <a:prstGeom prst="rect">
            <a:avLst/>
          </a:prstGeom>
          <a:effectLst/>
        </p:spPr>
      </p:pic>
      <p:grpSp>
        <p:nvGrpSpPr>
          <p:cNvPr id="49" name="グループ化 48">
            <a:extLst>
              <a:ext uri="{FF2B5EF4-FFF2-40B4-BE49-F238E27FC236}">
                <a16:creationId xmlns:a16="http://schemas.microsoft.com/office/drawing/2014/main" id="{1795D96E-CCE4-2E02-3B4C-EB66163596AF}"/>
              </a:ext>
            </a:extLst>
          </p:cNvPr>
          <p:cNvGrpSpPr/>
          <p:nvPr/>
        </p:nvGrpSpPr>
        <p:grpSpPr>
          <a:xfrm>
            <a:off x="3537270" y="5443551"/>
            <a:ext cx="1253795" cy="288000"/>
            <a:chOff x="3638123" y="5607947"/>
            <a:chExt cx="1253795" cy="288000"/>
          </a:xfrm>
        </p:grpSpPr>
        <p:pic>
          <p:nvPicPr>
            <p:cNvPr id="50" name="図 49">
              <a:extLst>
                <a:ext uri="{FF2B5EF4-FFF2-40B4-BE49-F238E27FC236}">
                  <a16:creationId xmlns:a16="http://schemas.microsoft.com/office/drawing/2014/main" id="{CEFD30EE-558F-573E-E743-8FA486E2D381}"/>
                </a:ext>
              </a:extLst>
            </p:cNvPr>
            <p:cNvPicPr>
              <a:picLocks noChangeAspect="1"/>
            </p:cNvPicPr>
            <p:nvPr/>
          </p:nvPicPr>
          <p:blipFill rotWithShape="1">
            <a:blip r:embed="rId4">
              <a:extLst>
                <a:ext uri="{28A0092B-C50C-407E-A947-70E740481C1C}">
                  <a14:useLocalDpi xmlns:a14="http://schemas.microsoft.com/office/drawing/2010/main" val="0"/>
                </a:ext>
              </a:extLst>
            </a:blip>
            <a:srcRect t="85556" b="754"/>
            <a:stretch/>
          </p:blipFill>
          <p:spPr>
            <a:xfrm>
              <a:off x="3648934" y="5607947"/>
              <a:ext cx="1210631" cy="288000"/>
            </a:xfrm>
            <a:prstGeom prst="rect">
              <a:avLst/>
            </a:prstGeom>
          </p:spPr>
        </p:pic>
        <p:sp>
          <p:nvSpPr>
            <p:cNvPr id="51" name="正方形/長方形 50">
              <a:extLst>
                <a:ext uri="{FF2B5EF4-FFF2-40B4-BE49-F238E27FC236}">
                  <a16:creationId xmlns:a16="http://schemas.microsoft.com/office/drawing/2014/main" id="{E602B37C-AFB4-3BB7-0512-738DB1843663}"/>
                </a:ext>
              </a:extLst>
            </p:cNvPr>
            <p:cNvSpPr/>
            <p:nvPr/>
          </p:nvSpPr>
          <p:spPr>
            <a:xfrm>
              <a:off x="3638123" y="5612486"/>
              <a:ext cx="1253795" cy="283461"/>
            </a:xfrm>
            <a:prstGeom prst="rect">
              <a:avLst/>
            </a:prstGeom>
            <a:solidFill>
              <a:srgbClr val="00569B">
                <a:alpha val="5000"/>
              </a:srgbClr>
            </a:solidFill>
            <a:ln w="12700" cap="flat" cmpd="sng" algn="ctr">
              <a:solidFill>
                <a:srgbClr val="00569B"/>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grpSp>
      <p:grpSp>
        <p:nvGrpSpPr>
          <p:cNvPr id="52" name="グループ化 51">
            <a:extLst>
              <a:ext uri="{FF2B5EF4-FFF2-40B4-BE49-F238E27FC236}">
                <a16:creationId xmlns:a16="http://schemas.microsoft.com/office/drawing/2014/main" id="{32A7B79A-ED7B-86B4-0307-1B557B07C2A1}"/>
              </a:ext>
            </a:extLst>
          </p:cNvPr>
          <p:cNvGrpSpPr>
            <a:grpSpLocks noChangeAspect="1"/>
          </p:cNvGrpSpPr>
          <p:nvPr/>
        </p:nvGrpSpPr>
        <p:grpSpPr>
          <a:xfrm>
            <a:off x="1194222" y="3227272"/>
            <a:ext cx="1447897" cy="2898000"/>
            <a:chOff x="931156" y="1340379"/>
            <a:chExt cx="2475816" cy="4955406"/>
          </a:xfrm>
        </p:grpSpPr>
        <p:pic>
          <p:nvPicPr>
            <p:cNvPr id="53" name="図 52">
              <a:extLst>
                <a:ext uri="{FF2B5EF4-FFF2-40B4-BE49-F238E27FC236}">
                  <a16:creationId xmlns:a16="http://schemas.microsoft.com/office/drawing/2014/main" id="{86FCFD7C-3D72-0ABD-A93D-9D7C9F3D0559}"/>
                </a:ext>
              </a:extLst>
            </p:cNvPr>
            <p:cNvPicPr>
              <a:picLocks noChangeAspect="1"/>
            </p:cNvPicPr>
            <p:nvPr/>
          </p:nvPicPr>
          <p:blipFill rotWithShape="1">
            <a:blip r:embed="rId2" cstate="print">
              <a:alphaModFix amt="50000"/>
              <a:extLst>
                <a:ext uri="{28A0092B-C50C-407E-A947-70E740481C1C}">
                  <a14:useLocalDpi xmlns:a14="http://schemas.microsoft.com/office/drawing/2010/main" val="0"/>
                </a:ext>
              </a:extLst>
            </a:blip>
            <a:srcRect t="188" b="64468"/>
            <a:stretch/>
          </p:blipFill>
          <p:spPr>
            <a:xfrm>
              <a:off x="1096020" y="1564916"/>
              <a:ext cx="2146089" cy="4644000"/>
            </a:xfrm>
            <a:prstGeom prst="rect">
              <a:avLst/>
            </a:prstGeom>
          </p:spPr>
        </p:pic>
        <p:pic>
          <p:nvPicPr>
            <p:cNvPr id="54" name="図 53" descr="グラフィカル ユーザー インターフェイス が含まれている画像&#10;&#10;自動的に生成された説明">
              <a:extLst>
                <a:ext uri="{FF2B5EF4-FFF2-40B4-BE49-F238E27FC236}">
                  <a16:creationId xmlns:a16="http://schemas.microsoft.com/office/drawing/2014/main" id="{D740182D-3B2E-EC64-39F9-C636FF44F5EE}"/>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t="-1" b="-269"/>
            <a:stretch/>
          </p:blipFill>
          <p:spPr>
            <a:xfrm>
              <a:off x="931156" y="1340379"/>
              <a:ext cx="2475816" cy="4955406"/>
            </a:xfrm>
            <a:prstGeom prst="rect">
              <a:avLst/>
            </a:prstGeom>
            <a:effectLst/>
          </p:spPr>
        </p:pic>
      </p:grpSp>
      <p:sp>
        <p:nvSpPr>
          <p:cNvPr id="55" name="円/楕円 82">
            <a:extLst>
              <a:ext uri="{FF2B5EF4-FFF2-40B4-BE49-F238E27FC236}">
                <a16:creationId xmlns:a16="http://schemas.microsoft.com/office/drawing/2014/main" id="{505DC1D8-1446-CB0D-C97E-6C5139E027EE}"/>
              </a:ext>
            </a:extLst>
          </p:cNvPr>
          <p:cNvSpPr/>
          <p:nvPr/>
        </p:nvSpPr>
        <p:spPr>
          <a:xfrm>
            <a:off x="7750228" y="2442518"/>
            <a:ext cx="3393182" cy="3393182"/>
          </a:xfrm>
          <a:prstGeom prst="ellipse">
            <a:avLst/>
          </a:prstGeom>
          <a:solidFill>
            <a:srgbClr val="F9DBDB"/>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56" name="テキスト ボックス 55">
            <a:extLst>
              <a:ext uri="{FF2B5EF4-FFF2-40B4-BE49-F238E27FC236}">
                <a16:creationId xmlns:a16="http://schemas.microsoft.com/office/drawing/2014/main" id="{3974031F-3527-4219-8DA0-9495B3F7FF17}"/>
              </a:ext>
            </a:extLst>
          </p:cNvPr>
          <p:cNvSpPr txBox="1"/>
          <p:nvPr/>
        </p:nvSpPr>
        <p:spPr>
          <a:xfrm>
            <a:off x="846886" y="2492146"/>
            <a:ext cx="2132992" cy="739980"/>
          </a:xfrm>
          <a:prstGeom prst="roundRect">
            <a:avLst>
              <a:gd name="adj" fmla="val 0"/>
            </a:avLst>
          </a:prstGeom>
          <a:solidFill>
            <a:srgbClr val="F5F5F5"/>
          </a:solidFill>
          <a:ln w="6350" cap="flat">
            <a:noFill/>
            <a:miter lim="400000"/>
          </a:ln>
          <a:effectLst/>
          <a:sp3d/>
        </p:spPr>
        <p:txBody>
          <a:bodyPr rot="0" spcFirstLastPara="1" vertOverflow="overflow" horzOverflow="overflow" vert="horz" wrap="none" lIns="0" tIns="36000" rIns="0" bIns="0" numCol="1" spcCol="38100" rtlCol="0" anchor="ctr">
            <a:noAutofit/>
          </a:bodyPr>
          <a:lstStyle/>
          <a:p>
            <a:pPr marL="0" marR="0" lvl="0" indent="0" algn="ctr" defTabSz="825500" eaLnBrk="1" fontAlgn="auto" latinLnBrk="0" hangingPunct="1">
              <a:lnSpc>
                <a:spcPct val="11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独自性</a:t>
            </a:r>
            <a:r>
              <a:rPr kumimoji="0" lang="ja-JP" altLang="en-US" sz="1400" b="0" i="0" u="none" strike="noStrike" kern="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の高い</a:t>
            </a:r>
          </a:p>
          <a:p>
            <a:pPr marL="0" marR="0" lvl="0" indent="0" algn="ctr" defTabSz="825500" eaLnBrk="1" fontAlgn="auto" latinLnBrk="0" hangingPunct="1">
              <a:lnSpc>
                <a:spcPct val="110000"/>
              </a:lnSpc>
              <a:spcBef>
                <a:spcPts val="0"/>
              </a:spcBef>
              <a:spcAft>
                <a:spcPts val="0"/>
              </a:spcAft>
              <a:buClrTx/>
              <a:buSzTx/>
              <a:buFontTx/>
              <a:buNone/>
              <a:tabLst/>
              <a:defRPr/>
            </a:pPr>
            <a:r>
              <a:rPr kumimoji="0" lang="ja-JP" altLang="en-US" sz="1400" b="0" i="0" u="none" strike="noStrike" kern="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商品機能</a:t>
            </a:r>
            <a:r>
              <a:rPr kumimoji="0" lang="ja-JP" altLang="en-US" sz="1400" b="0" i="0" u="none" strike="noStrike" kern="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訴求</a:t>
            </a:r>
            <a:endParaRPr kumimoji="0" lang="ja-JP" altLang="en-US" sz="1400" b="0" i="0" u="none" strike="noStrike" kern="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ヒラギノ角ゴ ProN W3"/>
              <a:sym typeface="ヒラギノ角ゴ ProN W3"/>
            </a:endParaRPr>
          </a:p>
        </p:txBody>
      </p:sp>
      <p:sp>
        <p:nvSpPr>
          <p:cNvPr id="57" name="テキスト ボックス 56">
            <a:extLst>
              <a:ext uri="{FF2B5EF4-FFF2-40B4-BE49-F238E27FC236}">
                <a16:creationId xmlns:a16="http://schemas.microsoft.com/office/drawing/2014/main" id="{74476695-8F2C-8ADB-6CA8-C76954C2D77A}"/>
              </a:ext>
            </a:extLst>
          </p:cNvPr>
          <p:cNvSpPr txBox="1"/>
          <p:nvPr/>
        </p:nvSpPr>
        <p:spPr>
          <a:xfrm>
            <a:off x="846885" y="2132146"/>
            <a:ext cx="2132993" cy="360000"/>
          </a:xfrm>
          <a:prstGeom prst="roundRect">
            <a:avLst>
              <a:gd name="adj" fmla="val 0"/>
            </a:avLst>
          </a:prstGeom>
          <a:solidFill>
            <a:srgbClr val="C00000"/>
          </a:solidFill>
          <a:ln w="6350" cap="flat">
            <a:noFill/>
            <a:miter lim="400000"/>
          </a:ln>
          <a:effectLst>
            <a:outerShdw dist="25400" dir="2700000" algn="tl" rotWithShape="0">
              <a:srgbClr val="00569B">
                <a:lumMod val="75000"/>
                <a:alpha val="40000"/>
              </a:srgbClr>
            </a:outerShdw>
          </a:effectLst>
          <a:sp3d/>
        </p:spPr>
        <p:txBody>
          <a:bodyPr rot="0" spcFirstLastPara="1" vertOverflow="overflow" horzOverflow="overflow" vert="horz" wrap="none" lIns="216000" tIns="108000" rIns="216000" bIns="72000" numCol="1" spcCol="38100" rtlCol="0" anchor="ctr">
            <a:noAutofit/>
          </a:bodyPr>
          <a:lstStyle/>
          <a:p>
            <a:pPr marL="0" marR="0" lvl="0" indent="0" algn="ctr" defTabSz="8255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F5F5F5"/>
                </a:solidFill>
                <a:effectLst/>
                <a:uLnTx/>
                <a:uFillTx/>
                <a:latin typeface="Meiryo" panose="020B0604030504040204" pitchFamily="34" charset="-128"/>
                <a:ea typeface="Meiryo" panose="020B0604030504040204" pitchFamily="34" charset="-128"/>
              </a:rPr>
              <a:t>パターン</a:t>
            </a:r>
            <a:r>
              <a:rPr kumimoji="0" lang="en-US" altLang="ja-JP" sz="1200" b="1" i="0" u="none" strike="noStrike" kern="0" cap="none" spc="0" normalizeH="0" baseline="0" noProof="0" dirty="0">
                <a:ln>
                  <a:noFill/>
                </a:ln>
                <a:solidFill>
                  <a:srgbClr val="F5F5F5"/>
                </a:solidFill>
                <a:effectLst/>
                <a:uLnTx/>
                <a:uFillTx/>
                <a:latin typeface="Meiryo" panose="020B0604030504040204" pitchFamily="34" charset="-128"/>
                <a:ea typeface="Meiryo" panose="020B0604030504040204" pitchFamily="34" charset="-128"/>
              </a:rPr>
              <a:t> </a:t>
            </a:r>
            <a:r>
              <a:rPr kumimoji="0" lang="en" altLang="ja-JP" sz="1800" b="1" i="0" u="none" strike="noStrike" kern="0" cap="none" spc="0" normalizeH="0" baseline="0" noProof="0" dirty="0">
                <a:ln>
                  <a:noFill/>
                </a:ln>
                <a:solidFill>
                  <a:srgbClr val="F5F5F5"/>
                </a:solidFill>
                <a:effectLst/>
                <a:uLnTx/>
                <a:uFillTx/>
                <a:latin typeface="Meiryo" panose="020B0604030504040204" pitchFamily="34" charset="-128"/>
                <a:ea typeface="Meiryo" panose="020B0604030504040204" pitchFamily="34" charset="-128"/>
              </a:rPr>
              <a:t>A</a:t>
            </a:r>
            <a:endParaRPr kumimoji="0" lang="ja-JP" altLang="en-US" sz="1800" b="1" i="0" u="none" strike="noStrike" kern="0" cap="none" spc="0" normalizeH="0" baseline="0" noProof="0">
              <a:ln>
                <a:noFill/>
              </a:ln>
              <a:solidFill>
                <a:srgbClr val="F5F5F5"/>
              </a:solidFill>
              <a:effectLst/>
              <a:uLnTx/>
              <a:uFillTx/>
              <a:latin typeface="Meiryo" panose="020B0604030504040204" pitchFamily="34" charset="-128"/>
              <a:ea typeface="Meiryo" panose="020B0604030504040204" pitchFamily="34" charset="-128"/>
              <a:cs typeface="ヒラギノ角ゴ ProN W3"/>
              <a:sym typeface="ヒラギノ角ゴ ProN W3"/>
            </a:endParaRPr>
          </a:p>
        </p:txBody>
      </p:sp>
      <p:sp>
        <p:nvSpPr>
          <p:cNvPr id="58" name="テキスト ボックス 57">
            <a:extLst>
              <a:ext uri="{FF2B5EF4-FFF2-40B4-BE49-F238E27FC236}">
                <a16:creationId xmlns:a16="http://schemas.microsoft.com/office/drawing/2014/main" id="{9B79780C-B716-6568-7CC9-906E3903CD1D}"/>
              </a:ext>
            </a:extLst>
          </p:cNvPr>
          <p:cNvSpPr txBox="1"/>
          <p:nvPr/>
        </p:nvSpPr>
        <p:spPr>
          <a:xfrm>
            <a:off x="3099672" y="2492146"/>
            <a:ext cx="2123620" cy="739980"/>
          </a:xfrm>
          <a:prstGeom prst="roundRect">
            <a:avLst>
              <a:gd name="adj" fmla="val 0"/>
            </a:avLst>
          </a:prstGeom>
          <a:solidFill>
            <a:srgbClr val="F5F5F5"/>
          </a:solidFill>
          <a:ln w="6350" cap="flat">
            <a:noFill/>
            <a:miter lim="400000"/>
          </a:ln>
          <a:effectLst/>
          <a:sp3d/>
        </p:spPr>
        <p:txBody>
          <a:bodyPr rot="0" spcFirstLastPara="1" vertOverflow="overflow" horzOverflow="overflow" vert="horz" wrap="none" lIns="0" tIns="36000" rIns="0" bIns="0" numCol="1" spcCol="38100" rtlCol="0" anchor="ctr">
            <a:noAutofit/>
          </a:bodyPr>
          <a:lstStyle/>
          <a:p>
            <a:pPr marL="0" marR="0" lvl="0" indent="0" algn="ctr" defTabSz="825500" eaLnBrk="1" fontAlgn="auto" latinLnBrk="0" hangingPunct="1">
              <a:lnSpc>
                <a:spcPct val="11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トピックス</a:t>
            </a:r>
            <a:r>
              <a:rPr kumimoji="0" lang="ja-JP" altLang="en-US" sz="1400" b="0" i="0" u="none" strike="noStrike" kern="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寄り</a:t>
            </a:r>
          </a:p>
          <a:p>
            <a:pPr marL="0" marR="0" lvl="0" indent="0" algn="ctr" defTabSz="825500" eaLnBrk="1" fontAlgn="auto" latinLnBrk="0" hangingPunct="1">
              <a:lnSpc>
                <a:spcPct val="110000"/>
              </a:lnSpc>
              <a:spcBef>
                <a:spcPts val="0"/>
              </a:spcBef>
              <a:spcAft>
                <a:spcPts val="0"/>
              </a:spcAft>
              <a:buClrTx/>
              <a:buSzTx/>
              <a:buFontTx/>
              <a:buNone/>
              <a:tabLst/>
              <a:defRPr/>
            </a:pPr>
            <a:r>
              <a:rPr kumimoji="0" lang="ja-JP" altLang="en-US" sz="1400" b="0" i="0" u="none" strike="noStrike" kern="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の</a:t>
            </a:r>
            <a:r>
              <a:rPr kumimoji="0" lang="ja-JP" altLang="en-US" sz="1400" b="0" i="0" u="none" strike="noStrike" kern="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機能</a:t>
            </a:r>
            <a:r>
              <a:rPr kumimoji="0" lang="ja-JP" altLang="en-US" sz="1400" b="0" i="0" u="none" strike="noStrike" kern="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訴求</a:t>
            </a:r>
            <a:endParaRPr kumimoji="0" lang="ja-JP" altLang="en-US" sz="1400" b="0" i="0" u="none" strike="noStrike" kern="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ヒラギノ角ゴ ProN W3"/>
              <a:sym typeface="ヒラギノ角ゴ ProN W3"/>
            </a:endParaRPr>
          </a:p>
        </p:txBody>
      </p:sp>
      <p:sp>
        <p:nvSpPr>
          <p:cNvPr id="59" name="テキスト ボックス 58">
            <a:extLst>
              <a:ext uri="{FF2B5EF4-FFF2-40B4-BE49-F238E27FC236}">
                <a16:creationId xmlns:a16="http://schemas.microsoft.com/office/drawing/2014/main" id="{5C01509A-2126-B12C-8C37-6EEA9715C0DD}"/>
              </a:ext>
            </a:extLst>
          </p:cNvPr>
          <p:cNvSpPr txBox="1"/>
          <p:nvPr/>
        </p:nvSpPr>
        <p:spPr>
          <a:xfrm>
            <a:off x="3104106" y="2132146"/>
            <a:ext cx="2126305" cy="360000"/>
          </a:xfrm>
          <a:prstGeom prst="roundRect">
            <a:avLst>
              <a:gd name="adj" fmla="val 0"/>
            </a:avLst>
          </a:prstGeom>
          <a:solidFill>
            <a:srgbClr val="FF466E"/>
          </a:solidFill>
          <a:ln w="6350" cap="flat">
            <a:noFill/>
            <a:miter lim="400000"/>
          </a:ln>
          <a:effectLst>
            <a:outerShdw dist="25400" dir="2700000" algn="tl" rotWithShape="0">
              <a:srgbClr val="00569B">
                <a:lumMod val="75000"/>
                <a:alpha val="40000"/>
              </a:srgbClr>
            </a:outerShdw>
          </a:effectLst>
          <a:sp3d/>
        </p:spPr>
        <p:txBody>
          <a:bodyPr rot="0" spcFirstLastPara="1" vertOverflow="overflow" horzOverflow="overflow" vert="horz" wrap="none" lIns="216000" tIns="108000" rIns="216000" bIns="72000" numCol="1" spcCol="38100" rtlCol="0" anchor="ctr">
            <a:noAutofit/>
          </a:bodyPr>
          <a:lstStyle/>
          <a:p>
            <a:pPr marL="0" marR="0" lvl="0" indent="0" algn="ctr" defTabSz="8255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5F5F5"/>
                </a:solidFill>
                <a:effectLst/>
                <a:uLnTx/>
                <a:uFillTx/>
                <a:latin typeface="Meiryo" panose="020B0604030504040204" pitchFamily="34" charset="-128"/>
                <a:ea typeface="Meiryo" panose="020B0604030504040204" pitchFamily="34" charset="-128"/>
              </a:rPr>
              <a:t>パターン</a:t>
            </a:r>
            <a:r>
              <a:rPr kumimoji="0" lang="en-US" altLang="ja-JP" sz="1200" b="1" i="0" u="none" strike="noStrike" kern="0" cap="none" spc="0" normalizeH="0" baseline="0" noProof="0" dirty="0">
                <a:ln>
                  <a:noFill/>
                </a:ln>
                <a:solidFill>
                  <a:srgbClr val="F5F5F5"/>
                </a:solidFill>
                <a:effectLst/>
                <a:uLnTx/>
                <a:uFillTx/>
                <a:latin typeface="Meiryo" panose="020B0604030504040204" pitchFamily="34" charset="-128"/>
                <a:ea typeface="Meiryo" panose="020B0604030504040204" pitchFamily="34" charset="-128"/>
              </a:rPr>
              <a:t> </a:t>
            </a:r>
            <a:r>
              <a:rPr kumimoji="0" lang="en" altLang="ja-JP" sz="1800" b="1" i="0" u="none" strike="noStrike" kern="0" cap="none" spc="0" normalizeH="0" baseline="0" noProof="0" dirty="0">
                <a:ln>
                  <a:noFill/>
                </a:ln>
                <a:solidFill>
                  <a:srgbClr val="F5F5F5"/>
                </a:solidFill>
                <a:effectLst/>
                <a:uLnTx/>
                <a:uFillTx/>
                <a:latin typeface="Meiryo" panose="020B0604030504040204" pitchFamily="34" charset="-128"/>
                <a:ea typeface="Meiryo" panose="020B0604030504040204" pitchFamily="34" charset="-128"/>
              </a:rPr>
              <a:t>B</a:t>
            </a:r>
            <a:endParaRPr kumimoji="0" lang="ja-JP" altLang="en-US" sz="1800" b="1" i="0" u="none" strike="noStrike" kern="0" cap="none" spc="0" normalizeH="0" baseline="0" noProof="0" dirty="0">
              <a:ln>
                <a:noFill/>
              </a:ln>
              <a:solidFill>
                <a:srgbClr val="F5F5F5"/>
              </a:solidFill>
              <a:effectLst/>
              <a:uLnTx/>
              <a:uFillTx/>
              <a:latin typeface="Meiryo" panose="020B0604030504040204" pitchFamily="34" charset="-128"/>
              <a:ea typeface="Meiryo" panose="020B0604030504040204" pitchFamily="34" charset="-128"/>
              <a:cs typeface="ヒラギノ角ゴ ProN W3"/>
              <a:sym typeface="ヒラギノ角ゴ ProN W3"/>
            </a:endParaRPr>
          </a:p>
        </p:txBody>
      </p:sp>
      <p:sp>
        <p:nvSpPr>
          <p:cNvPr id="60" name="テキスト ボックス 59">
            <a:extLst>
              <a:ext uri="{FF2B5EF4-FFF2-40B4-BE49-F238E27FC236}">
                <a16:creationId xmlns:a16="http://schemas.microsoft.com/office/drawing/2014/main" id="{2218E633-60CB-ECA5-CF68-AE0E0A63B59D}"/>
              </a:ext>
            </a:extLst>
          </p:cNvPr>
          <p:cNvSpPr txBox="1"/>
          <p:nvPr/>
        </p:nvSpPr>
        <p:spPr>
          <a:xfrm>
            <a:off x="5350893" y="2492146"/>
            <a:ext cx="2123620" cy="739980"/>
          </a:xfrm>
          <a:prstGeom prst="roundRect">
            <a:avLst>
              <a:gd name="adj" fmla="val 0"/>
            </a:avLst>
          </a:prstGeom>
          <a:solidFill>
            <a:srgbClr val="F5F5F5"/>
          </a:solidFill>
          <a:ln w="6350" cap="flat">
            <a:noFill/>
            <a:miter lim="400000"/>
          </a:ln>
          <a:effectLst/>
          <a:sp3d/>
        </p:spPr>
        <p:txBody>
          <a:bodyPr rot="0" spcFirstLastPara="1" vertOverflow="overflow" horzOverflow="overflow" vert="horz" wrap="none" lIns="0" tIns="36000" rIns="0" bIns="0" numCol="1" spcCol="38100" rtlCol="0" anchor="ctr">
            <a:noAutofit/>
          </a:bodyPr>
          <a:lstStyle/>
          <a:p>
            <a:pPr marL="0" marR="0" lvl="0" indent="0" algn="ctr" defTabSz="825500" eaLnBrk="1" fontAlgn="auto" latinLnBrk="0" hangingPunct="1">
              <a:lnSpc>
                <a:spcPct val="11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広告色</a:t>
            </a:r>
            <a:r>
              <a:rPr kumimoji="0" lang="ja-JP" altLang="en-US" sz="1400" b="0"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の強い</a:t>
            </a:r>
          </a:p>
          <a:p>
            <a:pPr marL="0" marR="0" lvl="0" indent="0" algn="ctr" defTabSz="825500" eaLnBrk="1" fontAlgn="auto" latinLnBrk="0" hangingPunct="1">
              <a:lnSpc>
                <a:spcPct val="11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価格</a:t>
            </a:r>
            <a:r>
              <a:rPr kumimoji="0" lang="ja-JP" altLang="en-US" sz="1400" b="0"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訴求</a:t>
            </a:r>
            <a:endParaRPr kumimoji="0" lang="ja-JP" altLang="en-US" sz="1400" b="0"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ヒラギノ角ゴ ProN W3"/>
              <a:sym typeface="ヒラギノ角ゴ ProN W3"/>
            </a:endParaRPr>
          </a:p>
        </p:txBody>
      </p:sp>
      <p:sp>
        <p:nvSpPr>
          <p:cNvPr id="61" name="テキスト ボックス 60">
            <a:extLst>
              <a:ext uri="{FF2B5EF4-FFF2-40B4-BE49-F238E27FC236}">
                <a16:creationId xmlns:a16="http://schemas.microsoft.com/office/drawing/2014/main" id="{702217A0-8301-6954-FE0F-6F14E715ABFC}"/>
              </a:ext>
            </a:extLst>
          </p:cNvPr>
          <p:cNvSpPr txBox="1"/>
          <p:nvPr/>
        </p:nvSpPr>
        <p:spPr>
          <a:xfrm>
            <a:off x="5353146" y="2132146"/>
            <a:ext cx="2123620" cy="360000"/>
          </a:xfrm>
          <a:prstGeom prst="roundRect">
            <a:avLst>
              <a:gd name="adj" fmla="val 0"/>
            </a:avLst>
          </a:prstGeom>
          <a:solidFill>
            <a:srgbClr val="CCCCCC"/>
          </a:solidFill>
          <a:ln w="6350" cap="flat">
            <a:noFill/>
            <a:miter lim="400000"/>
          </a:ln>
          <a:effectLst>
            <a:outerShdw dist="25400" dir="2700000" algn="tl" rotWithShape="0">
              <a:srgbClr val="00569B">
                <a:lumMod val="75000"/>
                <a:alpha val="40000"/>
              </a:srgbClr>
            </a:outerShdw>
          </a:effectLst>
          <a:sp3d/>
        </p:spPr>
        <p:txBody>
          <a:bodyPr rot="0" spcFirstLastPara="1" vertOverflow="overflow" horzOverflow="overflow" vert="horz" wrap="none" lIns="216000" tIns="108000" rIns="216000" bIns="72000" numCol="1" spcCol="38100" rtlCol="0" anchor="ctr">
            <a:noAutofit/>
          </a:bodyPr>
          <a:lstStyle/>
          <a:p>
            <a:pPr marL="0" marR="0" lvl="0" indent="0" algn="ctr" defTabSz="8255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パターン</a:t>
            </a:r>
            <a:r>
              <a:rPr kumimoji="0" lang="en-US" altLang="ja-JP" sz="1200" b="1"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 </a:t>
            </a:r>
            <a:r>
              <a:rPr kumimoji="0" lang="en" altLang="ja-JP" sz="1800" b="1"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C</a:t>
            </a:r>
            <a:endParaRPr kumimoji="0" lang="ja-JP" altLang="en-US" sz="1800" b="1"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ヒラギノ角ゴ ProN W3"/>
              <a:sym typeface="ヒラギノ角ゴ ProN W3"/>
            </a:endParaRPr>
          </a:p>
        </p:txBody>
      </p:sp>
      <p:grpSp>
        <p:nvGrpSpPr>
          <p:cNvPr id="62" name="グループ化 61">
            <a:extLst>
              <a:ext uri="{FF2B5EF4-FFF2-40B4-BE49-F238E27FC236}">
                <a16:creationId xmlns:a16="http://schemas.microsoft.com/office/drawing/2014/main" id="{8B0E3696-B017-C91D-204F-EBFA88F4AB4F}"/>
              </a:ext>
            </a:extLst>
          </p:cNvPr>
          <p:cNvGrpSpPr/>
          <p:nvPr/>
        </p:nvGrpSpPr>
        <p:grpSpPr>
          <a:xfrm>
            <a:off x="1290539" y="5435606"/>
            <a:ext cx="1253795" cy="288292"/>
            <a:chOff x="1155559" y="5607947"/>
            <a:chExt cx="1253795" cy="288000"/>
          </a:xfrm>
        </p:grpSpPr>
        <p:pic>
          <p:nvPicPr>
            <p:cNvPr id="63" name="図 62">
              <a:extLst>
                <a:ext uri="{FF2B5EF4-FFF2-40B4-BE49-F238E27FC236}">
                  <a16:creationId xmlns:a16="http://schemas.microsoft.com/office/drawing/2014/main" id="{8BAD9165-6584-6F6F-76A0-6DB1139C3C12}"/>
                </a:ext>
              </a:extLst>
            </p:cNvPr>
            <p:cNvPicPr>
              <a:picLocks noChangeAspect="1"/>
            </p:cNvPicPr>
            <p:nvPr/>
          </p:nvPicPr>
          <p:blipFill rotWithShape="1">
            <a:blip r:embed="rId5"/>
            <a:srcRect t="85488" b="307"/>
            <a:stretch/>
          </p:blipFill>
          <p:spPr>
            <a:xfrm>
              <a:off x="1159445" y="5607947"/>
              <a:ext cx="1210631" cy="288000"/>
            </a:xfrm>
            <a:prstGeom prst="rect">
              <a:avLst/>
            </a:prstGeom>
          </p:spPr>
        </p:pic>
        <p:sp>
          <p:nvSpPr>
            <p:cNvPr id="64" name="正方形/長方形 63">
              <a:extLst>
                <a:ext uri="{FF2B5EF4-FFF2-40B4-BE49-F238E27FC236}">
                  <a16:creationId xmlns:a16="http://schemas.microsoft.com/office/drawing/2014/main" id="{9CA74F20-C7E2-318C-108C-7D96E9F4854A}"/>
                </a:ext>
              </a:extLst>
            </p:cNvPr>
            <p:cNvSpPr/>
            <p:nvPr/>
          </p:nvSpPr>
          <p:spPr>
            <a:xfrm>
              <a:off x="1155559" y="5612486"/>
              <a:ext cx="1253795" cy="283461"/>
            </a:xfrm>
            <a:prstGeom prst="rect">
              <a:avLst/>
            </a:prstGeom>
            <a:solidFill>
              <a:srgbClr val="00569B">
                <a:alpha val="5000"/>
              </a:srgbClr>
            </a:solidFill>
            <a:ln w="12700" cap="flat" cmpd="sng" algn="ctr">
              <a:solidFill>
                <a:srgbClr val="00569B"/>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grpSp>
      <p:grpSp>
        <p:nvGrpSpPr>
          <p:cNvPr id="65" name="グループ化 64">
            <a:extLst>
              <a:ext uri="{FF2B5EF4-FFF2-40B4-BE49-F238E27FC236}">
                <a16:creationId xmlns:a16="http://schemas.microsoft.com/office/drawing/2014/main" id="{37E97507-AB2C-191E-E443-65745A8E146B}"/>
              </a:ext>
            </a:extLst>
          </p:cNvPr>
          <p:cNvGrpSpPr/>
          <p:nvPr/>
        </p:nvGrpSpPr>
        <p:grpSpPr>
          <a:xfrm>
            <a:off x="5778365" y="5443550"/>
            <a:ext cx="1253795" cy="288000"/>
            <a:chOff x="5296024" y="5607947"/>
            <a:chExt cx="1253795" cy="288000"/>
          </a:xfrm>
        </p:grpSpPr>
        <p:pic>
          <p:nvPicPr>
            <p:cNvPr id="66" name="図 65">
              <a:extLst>
                <a:ext uri="{FF2B5EF4-FFF2-40B4-BE49-F238E27FC236}">
                  <a16:creationId xmlns:a16="http://schemas.microsoft.com/office/drawing/2014/main" id="{1D83BEB8-B08F-33DF-C69F-28C7EBDB2566}"/>
                </a:ext>
              </a:extLst>
            </p:cNvPr>
            <p:cNvPicPr>
              <a:picLocks noChangeAspect="1"/>
            </p:cNvPicPr>
            <p:nvPr/>
          </p:nvPicPr>
          <p:blipFill rotWithShape="1">
            <a:blip r:embed="rId6">
              <a:extLst>
                <a:ext uri="{28A0092B-C50C-407E-A947-70E740481C1C}">
                  <a14:useLocalDpi xmlns:a14="http://schemas.microsoft.com/office/drawing/2010/main" val="0"/>
                </a:ext>
              </a:extLst>
            </a:blip>
            <a:srcRect t="86007" b="205"/>
            <a:stretch/>
          </p:blipFill>
          <p:spPr>
            <a:xfrm>
              <a:off x="5306541" y="5607947"/>
              <a:ext cx="1210631" cy="288000"/>
            </a:xfrm>
            <a:prstGeom prst="rect">
              <a:avLst/>
            </a:prstGeom>
          </p:spPr>
        </p:pic>
        <p:sp>
          <p:nvSpPr>
            <p:cNvPr id="67" name="正方形/長方形 66">
              <a:extLst>
                <a:ext uri="{FF2B5EF4-FFF2-40B4-BE49-F238E27FC236}">
                  <a16:creationId xmlns:a16="http://schemas.microsoft.com/office/drawing/2014/main" id="{76358F67-EE51-7FEA-716C-4BC40D54DF43}"/>
                </a:ext>
              </a:extLst>
            </p:cNvPr>
            <p:cNvSpPr/>
            <p:nvPr/>
          </p:nvSpPr>
          <p:spPr>
            <a:xfrm>
              <a:off x="5296024" y="5612486"/>
              <a:ext cx="1253795" cy="283461"/>
            </a:xfrm>
            <a:prstGeom prst="rect">
              <a:avLst/>
            </a:prstGeom>
            <a:solidFill>
              <a:srgbClr val="00569B">
                <a:alpha val="5000"/>
              </a:srgbClr>
            </a:solidFill>
            <a:ln w="12700" cap="flat" cmpd="sng" algn="ctr">
              <a:solidFill>
                <a:srgbClr val="00569B"/>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grpSp>
      <p:pic>
        <p:nvPicPr>
          <p:cNvPr id="68" name="図 67">
            <a:extLst>
              <a:ext uri="{FF2B5EF4-FFF2-40B4-BE49-F238E27FC236}">
                <a16:creationId xmlns:a16="http://schemas.microsoft.com/office/drawing/2014/main" id="{42447A6C-5256-4174-84B8-B5311E7AB3E6}"/>
              </a:ext>
            </a:extLst>
          </p:cNvPr>
          <p:cNvPicPr>
            <a:picLocks noChangeAspect="1"/>
          </p:cNvPicPr>
          <p:nvPr/>
        </p:nvPicPr>
        <p:blipFill rotWithShape="1">
          <a:blip r:embed="rId5"/>
          <a:srcRect t="85488" b="307"/>
          <a:stretch/>
        </p:blipFill>
        <p:spPr>
          <a:xfrm>
            <a:off x="850940" y="4213817"/>
            <a:ext cx="2132993" cy="507423"/>
          </a:xfrm>
          <a:prstGeom prst="rect">
            <a:avLst/>
          </a:prstGeom>
          <a:ln w="12700">
            <a:solidFill>
              <a:srgbClr val="00569B"/>
            </a:solidFill>
          </a:ln>
          <a:effectLst>
            <a:outerShdw blurRad="38100" dist="25400" dir="2700000" algn="tl" rotWithShape="0">
              <a:srgbClr val="00569B">
                <a:lumMod val="75000"/>
                <a:alpha val="40000"/>
              </a:srgbClr>
            </a:outerShdw>
          </a:effectLst>
        </p:spPr>
      </p:pic>
      <p:pic>
        <p:nvPicPr>
          <p:cNvPr id="69" name="図 68">
            <a:extLst>
              <a:ext uri="{FF2B5EF4-FFF2-40B4-BE49-F238E27FC236}">
                <a16:creationId xmlns:a16="http://schemas.microsoft.com/office/drawing/2014/main" id="{C04D34D4-5954-E5F6-9F89-F99B7C68BF14}"/>
              </a:ext>
            </a:extLst>
          </p:cNvPr>
          <p:cNvPicPr>
            <a:picLocks noChangeAspect="1"/>
          </p:cNvPicPr>
          <p:nvPr/>
        </p:nvPicPr>
        <p:blipFill rotWithShape="1">
          <a:blip r:embed="rId4">
            <a:extLst>
              <a:ext uri="{28A0092B-C50C-407E-A947-70E740481C1C}">
                <a14:useLocalDpi xmlns:a14="http://schemas.microsoft.com/office/drawing/2010/main" val="0"/>
              </a:ext>
            </a:extLst>
          </a:blip>
          <a:srcRect t="85556" b="754"/>
          <a:stretch/>
        </p:blipFill>
        <p:spPr>
          <a:xfrm>
            <a:off x="3097419" y="4213817"/>
            <a:ext cx="2132993" cy="507423"/>
          </a:xfrm>
          <a:prstGeom prst="rect">
            <a:avLst/>
          </a:prstGeom>
          <a:ln w="12700">
            <a:solidFill>
              <a:srgbClr val="00569B"/>
            </a:solidFill>
          </a:ln>
          <a:effectLst>
            <a:outerShdw blurRad="38100" dist="25400" dir="2700000" algn="tl" rotWithShape="0">
              <a:srgbClr val="00569B">
                <a:lumMod val="75000"/>
                <a:alpha val="40000"/>
              </a:srgbClr>
            </a:outerShdw>
          </a:effectLst>
        </p:spPr>
      </p:pic>
      <p:pic>
        <p:nvPicPr>
          <p:cNvPr id="70" name="図 69">
            <a:extLst>
              <a:ext uri="{FF2B5EF4-FFF2-40B4-BE49-F238E27FC236}">
                <a16:creationId xmlns:a16="http://schemas.microsoft.com/office/drawing/2014/main" id="{F85BE6F2-B50B-2890-C23D-DC984592F07D}"/>
              </a:ext>
            </a:extLst>
          </p:cNvPr>
          <p:cNvPicPr>
            <a:picLocks noChangeAspect="1"/>
          </p:cNvPicPr>
          <p:nvPr/>
        </p:nvPicPr>
        <p:blipFill rotWithShape="1">
          <a:blip r:embed="rId6">
            <a:extLst>
              <a:ext uri="{28A0092B-C50C-407E-A947-70E740481C1C}">
                <a14:useLocalDpi xmlns:a14="http://schemas.microsoft.com/office/drawing/2010/main" val="0"/>
              </a:ext>
            </a:extLst>
          </a:blip>
          <a:srcRect t="86007" b="205"/>
          <a:stretch/>
        </p:blipFill>
        <p:spPr>
          <a:xfrm>
            <a:off x="5343773" y="4213816"/>
            <a:ext cx="2132993" cy="507423"/>
          </a:xfrm>
          <a:prstGeom prst="rect">
            <a:avLst/>
          </a:prstGeom>
          <a:ln w="12700">
            <a:solidFill>
              <a:srgbClr val="00569B"/>
            </a:solidFill>
          </a:ln>
          <a:effectLst>
            <a:outerShdw blurRad="38100" dist="25400" dir="2700000" algn="tl" rotWithShape="0">
              <a:srgbClr val="00569B">
                <a:lumMod val="75000"/>
                <a:alpha val="40000"/>
              </a:srgbClr>
            </a:outerShdw>
          </a:effectLst>
        </p:spPr>
      </p:pic>
      <p:sp>
        <p:nvSpPr>
          <p:cNvPr id="71" name="テキスト ボックス 70">
            <a:extLst>
              <a:ext uri="{FF2B5EF4-FFF2-40B4-BE49-F238E27FC236}">
                <a16:creationId xmlns:a16="http://schemas.microsoft.com/office/drawing/2014/main" id="{2B496FD7-15E5-2F88-90F3-1972794F25B2}"/>
              </a:ext>
            </a:extLst>
          </p:cNvPr>
          <p:cNvSpPr txBox="1"/>
          <p:nvPr/>
        </p:nvSpPr>
        <p:spPr>
          <a:xfrm>
            <a:off x="8016593" y="2434973"/>
            <a:ext cx="2860453" cy="511200"/>
          </a:xfrm>
          <a:prstGeom prst="roundRect">
            <a:avLst>
              <a:gd name="adj" fmla="val 50000"/>
            </a:avLst>
          </a:prstGeom>
          <a:solidFill>
            <a:srgbClr val="F5F5F5"/>
          </a:solidFill>
          <a:ln w="6350" cap="flat">
            <a:solidFill>
              <a:srgbClr val="C00000"/>
            </a:solidFill>
            <a:miter lim="400000"/>
          </a:ln>
          <a:effectLst>
            <a:outerShdw dist="25400" dir="2700000" algn="tl" rotWithShape="0">
              <a:srgbClr val="00569B">
                <a:lumMod val="75000"/>
                <a:alpha val="40000"/>
              </a:srgbClr>
            </a:outerShdw>
          </a:effectLst>
          <a:sp3d/>
        </p:spPr>
        <p:txBody>
          <a:bodyPr rot="0" spcFirstLastPara="1" vertOverflow="overflow" horzOverflow="overflow" vert="horz" wrap="none" lIns="216000" tIns="72000" rIns="216000" bIns="36000" numCol="1" spcCol="38100" rtlCol="0" anchor="ctr">
            <a:noAutofit/>
          </a:bodyPr>
          <a:lstStyle/>
          <a:p>
            <a:pPr marL="0" marR="0" lvl="0" indent="0" algn="ctr" defTabSz="8255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広告反応率比較（</a:t>
            </a:r>
            <a:r>
              <a:rPr kumimoji="0" lang="en" altLang="ja-JP" sz="1400" b="1"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vCTR</a:t>
            </a:r>
            <a:r>
              <a:rPr kumimoji="0" lang="ja-JP" altLang="en" sz="1400" b="1"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endParaRPr kumimoji="0" lang="ja-JP" altLang="en-US" sz="1400" b="1"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ヒラギノ角ゴ ProN W3"/>
              <a:sym typeface="ヒラギノ角ゴ ProN W3"/>
            </a:endParaRPr>
          </a:p>
        </p:txBody>
      </p:sp>
      <p:cxnSp>
        <p:nvCxnSpPr>
          <p:cNvPr id="72" name="直線矢印コネクタ 71">
            <a:extLst>
              <a:ext uri="{FF2B5EF4-FFF2-40B4-BE49-F238E27FC236}">
                <a16:creationId xmlns:a16="http://schemas.microsoft.com/office/drawing/2014/main" id="{B95C5BEE-E321-6AB1-8525-1F65BD914583}"/>
              </a:ext>
            </a:extLst>
          </p:cNvPr>
          <p:cNvCxnSpPr>
            <a:cxnSpLocks/>
          </p:cNvCxnSpPr>
          <p:nvPr/>
        </p:nvCxnSpPr>
        <p:spPr>
          <a:xfrm flipV="1">
            <a:off x="6850025" y="4795550"/>
            <a:ext cx="0" cy="648000"/>
          </a:xfrm>
          <a:prstGeom prst="straightConnector1">
            <a:avLst/>
          </a:prstGeom>
          <a:noFill/>
          <a:ln w="25400" cap="rnd" cmpd="sng" algn="ctr">
            <a:solidFill>
              <a:srgbClr val="00569B"/>
            </a:solidFill>
            <a:prstDash val="sysDot"/>
            <a:tailEnd type="triangle" w="lg" len="med"/>
          </a:ln>
          <a:effectLst/>
        </p:spPr>
      </p:cxnSp>
      <p:cxnSp>
        <p:nvCxnSpPr>
          <p:cNvPr id="73" name="直線矢印コネクタ 72">
            <a:extLst>
              <a:ext uri="{FF2B5EF4-FFF2-40B4-BE49-F238E27FC236}">
                <a16:creationId xmlns:a16="http://schemas.microsoft.com/office/drawing/2014/main" id="{32C61F28-9E2A-4DFC-CFE9-17C48207C1F3}"/>
              </a:ext>
            </a:extLst>
          </p:cNvPr>
          <p:cNvCxnSpPr>
            <a:cxnSpLocks/>
          </p:cNvCxnSpPr>
          <p:nvPr/>
        </p:nvCxnSpPr>
        <p:spPr>
          <a:xfrm flipV="1">
            <a:off x="4593843" y="4795550"/>
            <a:ext cx="0" cy="648000"/>
          </a:xfrm>
          <a:prstGeom prst="straightConnector1">
            <a:avLst/>
          </a:prstGeom>
          <a:noFill/>
          <a:ln w="25400" cap="rnd" cmpd="sng" algn="ctr">
            <a:solidFill>
              <a:srgbClr val="00569B"/>
            </a:solidFill>
            <a:prstDash val="sysDot"/>
            <a:tailEnd type="triangle" w="lg" len="med"/>
          </a:ln>
          <a:effectLst/>
        </p:spPr>
      </p:cxnSp>
      <p:cxnSp>
        <p:nvCxnSpPr>
          <p:cNvPr id="74" name="直線矢印コネクタ 73">
            <a:extLst>
              <a:ext uri="{FF2B5EF4-FFF2-40B4-BE49-F238E27FC236}">
                <a16:creationId xmlns:a16="http://schemas.microsoft.com/office/drawing/2014/main" id="{ED6C58B1-C2A1-1E73-9432-13EC5B7A4959}"/>
              </a:ext>
            </a:extLst>
          </p:cNvPr>
          <p:cNvCxnSpPr>
            <a:cxnSpLocks/>
          </p:cNvCxnSpPr>
          <p:nvPr/>
        </p:nvCxnSpPr>
        <p:spPr>
          <a:xfrm flipV="1">
            <a:off x="2357538" y="4795550"/>
            <a:ext cx="0" cy="648000"/>
          </a:xfrm>
          <a:prstGeom prst="straightConnector1">
            <a:avLst/>
          </a:prstGeom>
          <a:noFill/>
          <a:ln w="25400" cap="rnd" cmpd="sng" algn="ctr">
            <a:solidFill>
              <a:srgbClr val="00569B"/>
            </a:solidFill>
            <a:prstDash val="sysDot"/>
            <a:tailEnd type="triangle" w="lg" len="med"/>
          </a:ln>
          <a:effectLst/>
        </p:spPr>
      </p:cxnSp>
      <p:pic>
        <p:nvPicPr>
          <p:cNvPr id="75" name="図 74">
            <a:extLst>
              <a:ext uri="{FF2B5EF4-FFF2-40B4-BE49-F238E27FC236}">
                <a16:creationId xmlns:a16="http://schemas.microsoft.com/office/drawing/2014/main" id="{AA846778-62D8-DB49-3C24-34496C0DD73B}"/>
              </a:ext>
            </a:extLst>
          </p:cNvPr>
          <p:cNvPicPr>
            <a:picLocks noChangeAspect="1"/>
          </p:cNvPicPr>
          <p:nvPr/>
        </p:nvPicPr>
        <p:blipFill>
          <a:blip r:embed="rId7"/>
          <a:stretch>
            <a:fillRect/>
          </a:stretch>
        </p:blipFill>
        <p:spPr>
          <a:xfrm>
            <a:off x="8201507" y="2228689"/>
            <a:ext cx="2523963" cy="3121423"/>
          </a:xfrm>
          <a:prstGeom prst="rect">
            <a:avLst/>
          </a:prstGeom>
        </p:spPr>
      </p:pic>
      <p:sp>
        <p:nvSpPr>
          <p:cNvPr id="4" name="正方形/長方形 3">
            <a:extLst>
              <a:ext uri="{FF2B5EF4-FFF2-40B4-BE49-F238E27FC236}">
                <a16:creationId xmlns:a16="http://schemas.microsoft.com/office/drawing/2014/main" id="{D871837B-53B6-7A9B-1661-23460D472A5A}"/>
              </a:ext>
            </a:extLst>
          </p:cNvPr>
          <p:cNvSpPr/>
          <p:nvPr/>
        </p:nvSpPr>
        <p:spPr>
          <a:xfrm>
            <a:off x="9164321" y="6059372"/>
            <a:ext cx="2683450" cy="215444"/>
          </a:xfrm>
          <a:prstGeom prst="rect">
            <a:avLst/>
          </a:prstGeom>
        </p:spPr>
        <p:txBody>
          <a:bodyPr wrap="square">
            <a:spAutoFit/>
          </a:bodyPr>
          <a:lstStyle/>
          <a:p>
            <a:r>
              <a:rPr lang="ja-JP" altLang="en-US" sz="800" dirty="0">
                <a:solidFill>
                  <a:srgbClr val="000000"/>
                </a:solidFill>
                <a:latin typeface="+mn-ea"/>
              </a:rPr>
              <a:t>出典：</a:t>
            </a:r>
            <a:r>
              <a:rPr lang="en-US" altLang="ja-JP" sz="800" dirty="0">
                <a:solidFill>
                  <a:srgbClr val="000000"/>
                </a:solidFill>
                <a:latin typeface="+mn-ea"/>
              </a:rPr>
              <a:t>LINE</a:t>
            </a:r>
            <a:r>
              <a:rPr lang="ja-JP" altLang="en-US" sz="800" dirty="0">
                <a:solidFill>
                  <a:srgbClr val="000000"/>
                </a:solidFill>
                <a:latin typeface="+mn-ea"/>
              </a:rPr>
              <a:t>ヤフー自社調べ（トピックス</a:t>
            </a:r>
            <a:r>
              <a:rPr lang="en-US" altLang="ja-JP" sz="800" dirty="0">
                <a:solidFill>
                  <a:srgbClr val="000000"/>
                </a:solidFill>
                <a:latin typeface="+mn-ea"/>
              </a:rPr>
              <a:t>PR SP</a:t>
            </a:r>
            <a:r>
              <a:rPr lang="ja-JP" altLang="en-US" sz="800" dirty="0">
                <a:solidFill>
                  <a:srgbClr val="000000"/>
                </a:solidFill>
                <a:latin typeface="+mn-ea"/>
              </a:rPr>
              <a:t>実績）</a:t>
            </a:r>
          </a:p>
        </p:txBody>
      </p:sp>
    </p:spTree>
    <p:extLst>
      <p:ext uri="{BB962C8B-B14F-4D97-AF65-F5344CB8AC3E}">
        <p14:creationId xmlns:p14="http://schemas.microsoft.com/office/powerpoint/2010/main" val="310683073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ED1DA66-A3B1-7008-6721-4D1446AB3D07}"/>
              </a:ext>
            </a:extLst>
          </p:cNvPr>
          <p:cNvSpPr>
            <a:spLocks noGrp="1"/>
          </p:cNvSpPr>
          <p:nvPr>
            <p:ph type="ctrTitle"/>
          </p:nvPr>
        </p:nvSpPr>
        <p:spPr/>
        <p:txBody>
          <a:bodyPr/>
          <a:lstStyle/>
          <a:p>
            <a:r>
              <a:rPr lang="ja-JP" altLang="en-US" dirty="0"/>
              <a:t>自動車：タイアップ記事の読了率</a:t>
            </a:r>
            <a:br>
              <a:rPr lang="ja-JP" altLang="en-US" dirty="0"/>
            </a:br>
            <a:endParaRPr kumimoji="1" lang="ja-JP" altLang="en-US" dirty="0"/>
          </a:p>
        </p:txBody>
      </p:sp>
      <p:sp>
        <p:nvSpPr>
          <p:cNvPr id="3" name="テキスト プレースホルダー 2">
            <a:extLst>
              <a:ext uri="{FF2B5EF4-FFF2-40B4-BE49-F238E27FC236}">
                <a16:creationId xmlns:a16="http://schemas.microsoft.com/office/drawing/2014/main" id="{3931DC85-D171-FA0C-6BE4-1F0C8254B0F0}"/>
              </a:ext>
            </a:extLst>
          </p:cNvPr>
          <p:cNvSpPr>
            <a:spLocks noGrp="1"/>
          </p:cNvSpPr>
          <p:nvPr>
            <p:ph type="body" sz="quarter" idx="10"/>
          </p:nvPr>
        </p:nvSpPr>
        <p:spPr/>
        <p: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トピックス</a:t>
            </a:r>
            <a:r>
              <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PR</a:t>
            </a: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とディスプレイ広告をそれぞれ同記事を</a:t>
            </a:r>
            <a:r>
              <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LP</a:t>
            </a: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に設定して掲載。</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全体を</a:t>
            </a:r>
            <a:r>
              <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10</a:t>
            </a: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分割し、各誘導枠経由の読了率ごとの残存ユーザーを集計</a:t>
            </a:r>
          </a:p>
          <a:p>
            <a:endParaRPr kumimoji="1" lang="ja-JP" altLang="en-US" dirty="0"/>
          </a:p>
        </p:txBody>
      </p:sp>
      <p:sp>
        <p:nvSpPr>
          <p:cNvPr id="5" name="四角形: 角を丸くする 4">
            <a:extLst>
              <a:ext uri="{FF2B5EF4-FFF2-40B4-BE49-F238E27FC236}">
                <a16:creationId xmlns:a16="http://schemas.microsoft.com/office/drawing/2014/main" id="{CD730348-92B2-7875-118D-84B738B0AD90}"/>
              </a:ext>
            </a:extLst>
          </p:cNvPr>
          <p:cNvSpPr/>
          <p:nvPr/>
        </p:nvSpPr>
        <p:spPr>
          <a:xfrm>
            <a:off x="6188992" y="583184"/>
            <a:ext cx="2930525" cy="390864"/>
          </a:xfrm>
          <a:prstGeom prst="roundRect">
            <a:avLst>
              <a:gd name="adj" fmla="val 50000"/>
            </a:avLst>
          </a:prstGeom>
          <a:solidFill>
            <a:srgbClr val="000048"/>
          </a:solidFill>
          <a:ln w="9525" cap="flat" cmpd="sng" algn="ctr">
            <a:solidFill>
              <a:srgbClr val="000048"/>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5F5F5"/>
                </a:solidFill>
                <a:effectLst/>
                <a:uLnTx/>
                <a:uFillTx/>
                <a:latin typeface="Calibri" panose="020F0502020204030204"/>
                <a:ea typeface="メイリオ" panose="020B0604030504040204" pitchFamily="50" charset="-128"/>
                <a:cs typeface="+mn-cs"/>
              </a:rPr>
              <a:t>ネイティブ性の高さによる効果</a:t>
            </a:r>
          </a:p>
        </p:txBody>
      </p:sp>
      <p:pic>
        <p:nvPicPr>
          <p:cNvPr id="13" name="図 12">
            <a:extLst>
              <a:ext uri="{FF2B5EF4-FFF2-40B4-BE49-F238E27FC236}">
                <a16:creationId xmlns:a16="http://schemas.microsoft.com/office/drawing/2014/main" id="{169B9208-9270-5056-1F7D-CF1A9E63127A}"/>
              </a:ext>
            </a:extLst>
          </p:cNvPr>
          <p:cNvPicPr>
            <a:picLocks noChangeAspect="1"/>
          </p:cNvPicPr>
          <p:nvPr/>
        </p:nvPicPr>
        <p:blipFill>
          <a:blip r:embed="rId2"/>
          <a:stretch>
            <a:fillRect/>
          </a:stretch>
        </p:blipFill>
        <p:spPr>
          <a:xfrm>
            <a:off x="1300971" y="2014418"/>
            <a:ext cx="4402617" cy="4175679"/>
          </a:xfrm>
          <a:prstGeom prst="rect">
            <a:avLst/>
          </a:prstGeom>
        </p:spPr>
      </p:pic>
      <p:sp>
        <p:nvSpPr>
          <p:cNvPr id="14" name="正方形/長方形 13">
            <a:extLst>
              <a:ext uri="{FF2B5EF4-FFF2-40B4-BE49-F238E27FC236}">
                <a16:creationId xmlns:a16="http://schemas.microsoft.com/office/drawing/2014/main" id="{C4455790-8332-5458-BD59-D7DADE1C98BE}"/>
              </a:ext>
            </a:extLst>
          </p:cNvPr>
          <p:cNvSpPr/>
          <p:nvPr/>
        </p:nvSpPr>
        <p:spPr>
          <a:xfrm>
            <a:off x="7480350" y="2023416"/>
            <a:ext cx="4121633" cy="341498"/>
          </a:xfrm>
          <a:prstGeom prst="rect">
            <a:avLst/>
          </a:prstGeom>
          <a:no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rPr>
              <a:t>▽記事ページ（</a:t>
            </a:r>
            <a:r>
              <a:rPr kumimoji="0" lang="en-US" altLang="ja-JP" sz="10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rPr>
              <a:t>Yahoo! JAPAN SDGs</a:t>
            </a:r>
            <a:r>
              <a:rPr kumimoji="0" lang="ja-JP" altLang="en-US" sz="10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rPr>
              <a:t>特集内</a:t>
            </a:r>
            <a:r>
              <a:rPr kumimoji="0" lang="en-US" altLang="ja-JP" sz="10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rPr>
              <a:t>)</a:t>
            </a:r>
            <a:r>
              <a:rPr kumimoji="0" lang="en-US" altLang="ja-JP" sz="6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rPr>
              <a:t>※</a:t>
            </a:r>
            <a:r>
              <a:rPr kumimoji="0" lang="ja-JP" altLang="en-US" sz="6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rPr>
              <a:t>権利の都合上、一部掲載しておりません。</a:t>
            </a:r>
            <a:endParaRPr kumimoji="0" lang="en-US" altLang="ja-JP" sz="10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rPr>
              <a:t>人気ヘッドスパとコラボした</a:t>
            </a:r>
            <a:r>
              <a:rPr kumimoji="0" lang="en-US" altLang="ja-JP" sz="10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rPr>
              <a:t>EV</a:t>
            </a:r>
            <a:r>
              <a:rPr kumimoji="0" lang="ja-JP" altLang="en-US" sz="10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rPr>
              <a:t>車オーナー専用スパ体験記事</a:t>
            </a:r>
            <a:endParaRPr kumimoji="0" lang="en-US" altLang="ja-JP" sz="6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pic>
        <p:nvPicPr>
          <p:cNvPr id="16" name="図 15">
            <a:extLst>
              <a:ext uri="{FF2B5EF4-FFF2-40B4-BE49-F238E27FC236}">
                <a16:creationId xmlns:a16="http://schemas.microsoft.com/office/drawing/2014/main" id="{F770D4B6-27B6-270E-204B-59CA1062D1AB}"/>
              </a:ext>
            </a:extLst>
          </p:cNvPr>
          <p:cNvPicPr>
            <a:picLocks noChangeAspect="1"/>
          </p:cNvPicPr>
          <p:nvPr/>
        </p:nvPicPr>
        <p:blipFill>
          <a:blip r:embed="rId3"/>
          <a:stretch>
            <a:fillRect/>
          </a:stretch>
        </p:blipFill>
        <p:spPr>
          <a:xfrm>
            <a:off x="6297783" y="2031556"/>
            <a:ext cx="1245303" cy="4224719"/>
          </a:xfrm>
          <a:prstGeom prst="rect">
            <a:avLst/>
          </a:prstGeom>
        </p:spPr>
      </p:pic>
      <p:pic>
        <p:nvPicPr>
          <p:cNvPr id="17" name="図 16">
            <a:extLst>
              <a:ext uri="{FF2B5EF4-FFF2-40B4-BE49-F238E27FC236}">
                <a16:creationId xmlns:a16="http://schemas.microsoft.com/office/drawing/2014/main" id="{3E1E8B53-1B57-F90B-BF63-C02B42C6C4AC}"/>
              </a:ext>
            </a:extLst>
          </p:cNvPr>
          <p:cNvPicPr>
            <a:picLocks noChangeAspect="1"/>
          </p:cNvPicPr>
          <p:nvPr/>
        </p:nvPicPr>
        <p:blipFill>
          <a:blip r:embed="rId4"/>
          <a:stretch>
            <a:fillRect/>
          </a:stretch>
        </p:blipFill>
        <p:spPr>
          <a:xfrm>
            <a:off x="7574701" y="2391811"/>
            <a:ext cx="1181135" cy="3855094"/>
          </a:xfrm>
          <a:prstGeom prst="rect">
            <a:avLst/>
          </a:prstGeom>
        </p:spPr>
      </p:pic>
      <p:pic>
        <p:nvPicPr>
          <p:cNvPr id="18" name="図 17">
            <a:extLst>
              <a:ext uri="{FF2B5EF4-FFF2-40B4-BE49-F238E27FC236}">
                <a16:creationId xmlns:a16="http://schemas.microsoft.com/office/drawing/2014/main" id="{60828FBC-2095-36E5-0578-77C1714551C4}"/>
              </a:ext>
            </a:extLst>
          </p:cNvPr>
          <p:cNvPicPr>
            <a:picLocks noChangeAspect="1"/>
          </p:cNvPicPr>
          <p:nvPr/>
        </p:nvPicPr>
        <p:blipFill>
          <a:blip r:embed="rId5"/>
          <a:stretch>
            <a:fillRect/>
          </a:stretch>
        </p:blipFill>
        <p:spPr>
          <a:xfrm>
            <a:off x="8787452" y="2371718"/>
            <a:ext cx="1190162" cy="3884558"/>
          </a:xfrm>
          <a:prstGeom prst="rect">
            <a:avLst/>
          </a:prstGeom>
        </p:spPr>
      </p:pic>
      <p:pic>
        <p:nvPicPr>
          <p:cNvPr id="19" name="図 18">
            <a:extLst>
              <a:ext uri="{FF2B5EF4-FFF2-40B4-BE49-F238E27FC236}">
                <a16:creationId xmlns:a16="http://schemas.microsoft.com/office/drawing/2014/main" id="{2BF103D1-F3EC-A5C3-968F-D0C90B9FBF6B}"/>
              </a:ext>
            </a:extLst>
          </p:cNvPr>
          <p:cNvPicPr>
            <a:picLocks noChangeAspect="1"/>
          </p:cNvPicPr>
          <p:nvPr/>
        </p:nvPicPr>
        <p:blipFill>
          <a:blip r:embed="rId6"/>
          <a:stretch>
            <a:fillRect/>
          </a:stretch>
        </p:blipFill>
        <p:spPr>
          <a:xfrm>
            <a:off x="10000202" y="2371717"/>
            <a:ext cx="1212413" cy="3875187"/>
          </a:xfrm>
          <a:prstGeom prst="rect">
            <a:avLst/>
          </a:prstGeom>
        </p:spPr>
      </p:pic>
    </p:spTree>
    <p:extLst>
      <p:ext uri="{BB962C8B-B14F-4D97-AF65-F5344CB8AC3E}">
        <p14:creationId xmlns:p14="http://schemas.microsoft.com/office/powerpoint/2010/main" val="180294881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772022D-290E-3526-6B32-C798FCDFF78D}"/>
              </a:ext>
            </a:extLst>
          </p:cNvPr>
          <p:cNvSpPr>
            <a:spLocks noGrp="1"/>
          </p:cNvSpPr>
          <p:nvPr>
            <p:ph type="ctrTitle"/>
          </p:nvPr>
        </p:nvSpPr>
        <p:spPr/>
        <p:txBody>
          <a:bodyPr/>
          <a:lstStyle/>
          <a:p>
            <a:r>
              <a:rPr lang="ja-JP" altLang="en-US" dirty="0"/>
              <a:t>自動車：タイアップ記事の読了率</a:t>
            </a:r>
            <a:endParaRPr kumimoji="1" lang="ja-JP" altLang="en-US" dirty="0"/>
          </a:p>
        </p:txBody>
      </p:sp>
      <p:sp>
        <p:nvSpPr>
          <p:cNvPr id="3" name="テキスト プレースホルダー 2">
            <a:extLst>
              <a:ext uri="{FF2B5EF4-FFF2-40B4-BE49-F238E27FC236}">
                <a16:creationId xmlns:a16="http://schemas.microsoft.com/office/drawing/2014/main" id="{2913FB79-89DD-8ECB-DDCE-673AA3181C36}"/>
              </a:ext>
            </a:extLst>
          </p:cNvPr>
          <p:cNvSpPr>
            <a:spLocks noGrp="1"/>
          </p:cNvSpPr>
          <p:nvPr>
            <p:ph type="body" sz="quarter" idx="10"/>
          </p:nvPr>
        </p:nvSpPr>
        <p:spPr/>
        <p: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記事閲覧を目的に訪問される掲載面のため、</a:t>
            </a:r>
            <a:r>
              <a:rPr kumimoji="1" lang="ja-JP" altLang="en-US" sz="1800" b="1"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cs typeface="+mn-cs"/>
              </a:rPr>
              <a:t>トピックス</a:t>
            </a:r>
            <a:r>
              <a:rPr kumimoji="1" lang="en-US" altLang="ja-JP" sz="1800" b="1"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cs typeface="+mn-cs"/>
              </a:rPr>
              <a:t>PR</a:t>
            </a:r>
            <a:r>
              <a:rPr kumimoji="1" lang="ja-JP" altLang="en-US" sz="1800" b="1"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cs typeface="+mn-cs"/>
              </a:rPr>
              <a:t>経由の方が読了率が高い。</a:t>
            </a:r>
            <a:endParaRPr kumimoji="1" lang="en-US" altLang="ja-JP" sz="1800" b="1"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トピックス</a:t>
            </a:r>
            <a:r>
              <a:rPr kumimoji="1" lang="en-US" altLang="ja-JP" sz="18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PR</a:t>
            </a:r>
            <a:r>
              <a:rPr kumimoji="1" lang="ja-JP" altLang="en-US" sz="18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を経由することで</a:t>
            </a:r>
            <a:r>
              <a:rPr kumimoji="1" lang="ja-JP" altLang="en-US" sz="1800" b="1"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cs typeface="+mn-cs"/>
              </a:rPr>
              <a:t>より深いユーザーコミュニケーションが期待できる。</a:t>
            </a:r>
            <a:endParaRPr kumimoji="1" lang="en-US" altLang="ja-JP" sz="1800" b="1"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cs typeface="+mn-cs"/>
            </a:endParaRPr>
          </a:p>
          <a:p>
            <a:endParaRPr kumimoji="1" lang="ja-JP" altLang="en-US" dirty="0"/>
          </a:p>
        </p:txBody>
      </p:sp>
      <p:sp>
        <p:nvSpPr>
          <p:cNvPr id="5" name="四角形: 角を丸くする 4">
            <a:extLst>
              <a:ext uri="{FF2B5EF4-FFF2-40B4-BE49-F238E27FC236}">
                <a16:creationId xmlns:a16="http://schemas.microsoft.com/office/drawing/2014/main" id="{B44F2901-71AD-0313-D490-D76760CDAF21}"/>
              </a:ext>
            </a:extLst>
          </p:cNvPr>
          <p:cNvSpPr/>
          <p:nvPr/>
        </p:nvSpPr>
        <p:spPr>
          <a:xfrm>
            <a:off x="6182269" y="531799"/>
            <a:ext cx="2930525" cy="390864"/>
          </a:xfrm>
          <a:prstGeom prst="roundRect">
            <a:avLst>
              <a:gd name="adj" fmla="val 50000"/>
            </a:avLst>
          </a:prstGeom>
          <a:solidFill>
            <a:srgbClr val="000048"/>
          </a:solidFill>
          <a:ln w="9525" cap="flat" cmpd="sng" algn="ctr">
            <a:solidFill>
              <a:srgbClr val="000048"/>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5F5F5"/>
                </a:solidFill>
                <a:effectLst/>
                <a:uLnTx/>
                <a:uFillTx/>
                <a:latin typeface="Calibri" panose="020F0502020204030204"/>
                <a:ea typeface="メイリオ" panose="020B0604030504040204" pitchFamily="50" charset="-128"/>
                <a:cs typeface="+mn-cs"/>
              </a:rPr>
              <a:t>ネイティブ性の高さによる効果</a:t>
            </a:r>
          </a:p>
        </p:txBody>
      </p:sp>
      <p:pic>
        <p:nvPicPr>
          <p:cNvPr id="14" name="図 13">
            <a:extLst>
              <a:ext uri="{FF2B5EF4-FFF2-40B4-BE49-F238E27FC236}">
                <a16:creationId xmlns:a16="http://schemas.microsoft.com/office/drawing/2014/main" id="{C8E36492-3966-4568-6D01-436595F803E0}"/>
              </a:ext>
            </a:extLst>
          </p:cNvPr>
          <p:cNvPicPr>
            <a:picLocks noChangeAspect="1"/>
          </p:cNvPicPr>
          <p:nvPr/>
        </p:nvPicPr>
        <p:blipFill>
          <a:blip r:embed="rId2"/>
          <a:stretch>
            <a:fillRect/>
          </a:stretch>
        </p:blipFill>
        <p:spPr>
          <a:xfrm>
            <a:off x="4965514" y="2574084"/>
            <a:ext cx="4999410" cy="3185727"/>
          </a:xfrm>
          <a:prstGeom prst="rect">
            <a:avLst/>
          </a:prstGeom>
        </p:spPr>
      </p:pic>
      <p:sp>
        <p:nvSpPr>
          <p:cNvPr id="15" name="正方形/長方形 14">
            <a:extLst>
              <a:ext uri="{FF2B5EF4-FFF2-40B4-BE49-F238E27FC236}">
                <a16:creationId xmlns:a16="http://schemas.microsoft.com/office/drawing/2014/main" id="{53D24178-8919-46DD-BA09-D8916F17C09A}"/>
              </a:ext>
            </a:extLst>
          </p:cNvPr>
          <p:cNvSpPr/>
          <p:nvPr/>
        </p:nvSpPr>
        <p:spPr>
          <a:xfrm>
            <a:off x="472702" y="2013628"/>
            <a:ext cx="5417110" cy="317361"/>
          </a:xfrm>
          <a:prstGeom prst="rect">
            <a:avLst/>
          </a:prstGeom>
          <a:no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rPr>
              <a:t>▽記事ページ（</a:t>
            </a:r>
            <a:r>
              <a:rPr kumimoji="0" lang="en-US" altLang="ja-JP" sz="10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rPr>
              <a:t>Yahoo! JAPAN SDGs</a:t>
            </a:r>
            <a:r>
              <a:rPr kumimoji="0" lang="ja-JP" altLang="en-US" sz="10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rPr>
              <a:t>特集内企画・抜粋）</a:t>
            </a:r>
            <a:r>
              <a:rPr kumimoji="0" lang="en-US" altLang="ja-JP" sz="6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rPr>
              <a:t>※</a:t>
            </a:r>
            <a:r>
              <a:rPr kumimoji="0" lang="ja-JP" altLang="en-US" sz="6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rPr>
              <a:t>権利の都合上、一部掲載しておりません</a:t>
            </a:r>
            <a:r>
              <a:rPr kumimoji="0" lang="ja-JP" altLang="en-US" sz="10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rPr>
              <a:t>。</a:t>
            </a:r>
            <a:endParaRPr kumimoji="0" lang="en-US" altLang="ja-JP" sz="10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rPr>
              <a:t>人気ヘッドスパとコラボした</a:t>
            </a:r>
            <a:r>
              <a:rPr kumimoji="0" lang="en-US" altLang="ja-JP" sz="10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rPr>
              <a:t>EV</a:t>
            </a:r>
            <a:r>
              <a:rPr kumimoji="0" lang="ja-JP" altLang="en-US" sz="10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rPr>
              <a:t>車オーナー専用スパ体験記事</a:t>
            </a:r>
            <a:endParaRPr kumimoji="0" lang="en-US" altLang="ja-JP" sz="6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grpSp>
        <p:nvGrpSpPr>
          <p:cNvPr id="16" name="グループ化 15">
            <a:extLst>
              <a:ext uri="{FF2B5EF4-FFF2-40B4-BE49-F238E27FC236}">
                <a16:creationId xmlns:a16="http://schemas.microsoft.com/office/drawing/2014/main" id="{8E5B1BDD-7D6C-20DE-6E57-20BC5C520301}"/>
              </a:ext>
            </a:extLst>
          </p:cNvPr>
          <p:cNvGrpSpPr/>
          <p:nvPr/>
        </p:nvGrpSpPr>
        <p:grpSpPr>
          <a:xfrm>
            <a:off x="4985686" y="3423156"/>
            <a:ext cx="6493677" cy="2336655"/>
            <a:chOff x="4617745" y="3457820"/>
            <a:chExt cx="7465341" cy="2644757"/>
          </a:xfrm>
        </p:grpSpPr>
        <p:sp>
          <p:nvSpPr>
            <p:cNvPr id="17" name="四角形: 角を丸くする 16">
              <a:extLst>
                <a:ext uri="{FF2B5EF4-FFF2-40B4-BE49-F238E27FC236}">
                  <a16:creationId xmlns:a16="http://schemas.microsoft.com/office/drawing/2014/main" id="{E32F3D98-1B10-7708-A765-D9D4D52CB57A}"/>
                </a:ext>
              </a:extLst>
            </p:cNvPr>
            <p:cNvSpPr/>
            <p:nvPr/>
          </p:nvSpPr>
          <p:spPr>
            <a:xfrm>
              <a:off x="4617745" y="5743371"/>
              <a:ext cx="5698234" cy="359206"/>
            </a:xfrm>
            <a:prstGeom prst="roundRect">
              <a:avLst>
                <a:gd name="adj" fmla="val 0"/>
              </a:avLst>
            </a:prstGeom>
            <a:noFill/>
            <a:ln w="28575" cap="flat" cmpd="sng" algn="ctr">
              <a:solidFill>
                <a:srgbClr val="C0000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18" name="四角形: 角を丸くする 17">
              <a:extLst>
                <a:ext uri="{FF2B5EF4-FFF2-40B4-BE49-F238E27FC236}">
                  <a16:creationId xmlns:a16="http://schemas.microsoft.com/office/drawing/2014/main" id="{2DBAAFE9-9DD4-6E4E-F610-FCE78945CB1C}"/>
                </a:ext>
              </a:extLst>
            </p:cNvPr>
            <p:cNvSpPr/>
            <p:nvPr/>
          </p:nvSpPr>
          <p:spPr>
            <a:xfrm>
              <a:off x="4646622" y="4113348"/>
              <a:ext cx="5669356" cy="359206"/>
            </a:xfrm>
            <a:prstGeom prst="roundRect">
              <a:avLst>
                <a:gd name="adj" fmla="val 0"/>
              </a:avLst>
            </a:prstGeom>
            <a:noFill/>
            <a:ln w="28575" cap="flat" cmpd="sng" algn="ctr">
              <a:solidFill>
                <a:srgbClr val="C0000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19" name="吹き出し: 角を丸めた四角形 18">
              <a:extLst>
                <a:ext uri="{FF2B5EF4-FFF2-40B4-BE49-F238E27FC236}">
                  <a16:creationId xmlns:a16="http://schemas.microsoft.com/office/drawing/2014/main" id="{72077FEA-4C03-0D59-1671-80BE05260B5F}"/>
                </a:ext>
              </a:extLst>
            </p:cNvPr>
            <p:cNvSpPr/>
            <p:nvPr/>
          </p:nvSpPr>
          <p:spPr>
            <a:xfrm>
              <a:off x="10512006" y="3457820"/>
              <a:ext cx="1571080" cy="655528"/>
            </a:xfrm>
            <a:prstGeom prst="wedgeRoundRectCallout">
              <a:avLst>
                <a:gd name="adj1" fmla="val -62490"/>
                <a:gd name="adj2" fmla="val 42722"/>
                <a:gd name="adj3" fmla="val 16667"/>
              </a:avLst>
            </a:prstGeom>
            <a:noFill/>
            <a:ln w="6350" cap="flat" cmpd="sng" algn="ctr">
              <a:solidFill>
                <a:srgbClr val="000000">
                  <a:lumMod val="50000"/>
                  <a:lumOff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cs typeface="+mn-cs"/>
                </a:rPr>
                <a:t>読了率 </a:t>
              </a:r>
              <a:r>
                <a:rPr kumimoji="0" lang="en-US" altLang="ja-JP" sz="16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cs typeface="+mn-cs"/>
                </a:rPr>
                <a:t>4</a:t>
              </a:r>
              <a:r>
                <a:rPr kumimoji="0" lang="ja-JP" altLang="en-US" sz="16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cs typeface="+mn-cs"/>
                </a:rPr>
                <a:t>倍</a:t>
              </a:r>
            </a:p>
          </p:txBody>
        </p:sp>
        <p:sp>
          <p:nvSpPr>
            <p:cNvPr id="20" name="吹き出し: 角を丸めた四角形 19">
              <a:extLst>
                <a:ext uri="{FF2B5EF4-FFF2-40B4-BE49-F238E27FC236}">
                  <a16:creationId xmlns:a16="http://schemas.microsoft.com/office/drawing/2014/main" id="{477897C3-CED5-D322-B32F-1CC51FE6F0DD}"/>
                </a:ext>
              </a:extLst>
            </p:cNvPr>
            <p:cNvSpPr/>
            <p:nvPr/>
          </p:nvSpPr>
          <p:spPr>
            <a:xfrm>
              <a:off x="10512006" y="5087843"/>
              <a:ext cx="1571080" cy="655528"/>
            </a:xfrm>
            <a:prstGeom prst="wedgeRoundRectCallout">
              <a:avLst>
                <a:gd name="adj1" fmla="val -62490"/>
                <a:gd name="adj2" fmla="val 42722"/>
                <a:gd name="adj3" fmla="val 16667"/>
              </a:avLst>
            </a:prstGeom>
            <a:noFill/>
            <a:ln w="6350" cap="flat" cmpd="sng" algn="ctr">
              <a:solidFill>
                <a:srgbClr val="000000">
                  <a:lumMod val="50000"/>
                  <a:lumOff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cs typeface="+mn-cs"/>
                </a:rPr>
                <a:t>読了率 </a:t>
              </a:r>
              <a:r>
                <a:rPr kumimoji="0" lang="en-US" altLang="ja-JP" sz="16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cs typeface="+mn-cs"/>
                </a:rPr>
                <a:t>3</a:t>
              </a:r>
              <a:r>
                <a:rPr kumimoji="0" lang="ja-JP" altLang="en-US" sz="16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cs typeface="+mn-cs"/>
                </a:rPr>
                <a:t>倍</a:t>
              </a:r>
            </a:p>
          </p:txBody>
        </p:sp>
      </p:grpSp>
      <p:pic>
        <p:nvPicPr>
          <p:cNvPr id="21" name="図 20">
            <a:extLst>
              <a:ext uri="{FF2B5EF4-FFF2-40B4-BE49-F238E27FC236}">
                <a16:creationId xmlns:a16="http://schemas.microsoft.com/office/drawing/2014/main" id="{B0810FC2-14A3-4E4B-B402-2F92D4F7C1D9}"/>
              </a:ext>
            </a:extLst>
          </p:cNvPr>
          <p:cNvPicPr>
            <a:picLocks noChangeAspect="1"/>
          </p:cNvPicPr>
          <p:nvPr/>
        </p:nvPicPr>
        <p:blipFill>
          <a:blip r:embed="rId3"/>
          <a:stretch>
            <a:fillRect/>
          </a:stretch>
        </p:blipFill>
        <p:spPr>
          <a:xfrm>
            <a:off x="1091060" y="2330989"/>
            <a:ext cx="3129447" cy="3883531"/>
          </a:xfrm>
          <a:prstGeom prst="rect">
            <a:avLst/>
          </a:prstGeom>
        </p:spPr>
      </p:pic>
      <p:sp>
        <p:nvSpPr>
          <p:cNvPr id="4" name="正方形/長方形 3">
            <a:extLst>
              <a:ext uri="{FF2B5EF4-FFF2-40B4-BE49-F238E27FC236}">
                <a16:creationId xmlns:a16="http://schemas.microsoft.com/office/drawing/2014/main" id="{927308B3-4344-65B3-E219-3915BEAE374C}"/>
              </a:ext>
            </a:extLst>
          </p:cNvPr>
          <p:cNvSpPr/>
          <p:nvPr/>
        </p:nvSpPr>
        <p:spPr>
          <a:xfrm>
            <a:off x="9164321" y="6059372"/>
            <a:ext cx="2683450" cy="215444"/>
          </a:xfrm>
          <a:prstGeom prst="rect">
            <a:avLst/>
          </a:prstGeom>
        </p:spPr>
        <p:txBody>
          <a:bodyPr wrap="square">
            <a:spAutoFit/>
          </a:bodyPr>
          <a:lstStyle/>
          <a:p>
            <a:r>
              <a:rPr lang="ja-JP" altLang="en-US" sz="800" dirty="0">
                <a:solidFill>
                  <a:srgbClr val="000000"/>
                </a:solidFill>
                <a:latin typeface="+mn-ea"/>
              </a:rPr>
              <a:t>出典：</a:t>
            </a:r>
            <a:r>
              <a:rPr lang="en-US" altLang="ja-JP" sz="800" dirty="0">
                <a:solidFill>
                  <a:srgbClr val="000000"/>
                </a:solidFill>
                <a:latin typeface="+mn-ea"/>
              </a:rPr>
              <a:t>LINE</a:t>
            </a:r>
            <a:r>
              <a:rPr lang="ja-JP" altLang="en-US" sz="800" dirty="0">
                <a:solidFill>
                  <a:srgbClr val="000000"/>
                </a:solidFill>
                <a:latin typeface="+mn-ea"/>
              </a:rPr>
              <a:t>ヤフー自社調べ（トピックス</a:t>
            </a:r>
            <a:r>
              <a:rPr lang="en-US" altLang="ja-JP" sz="800" dirty="0">
                <a:solidFill>
                  <a:srgbClr val="000000"/>
                </a:solidFill>
                <a:latin typeface="+mn-ea"/>
              </a:rPr>
              <a:t>PR SP</a:t>
            </a:r>
            <a:r>
              <a:rPr lang="ja-JP" altLang="en-US" sz="800" dirty="0">
                <a:solidFill>
                  <a:srgbClr val="000000"/>
                </a:solidFill>
                <a:latin typeface="+mn-ea"/>
              </a:rPr>
              <a:t>実績）</a:t>
            </a:r>
          </a:p>
        </p:txBody>
      </p:sp>
    </p:spTree>
    <p:extLst>
      <p:ext uri="{BB962C8B-B14F-4D97-AF65-F5344CB8AC3E}">
        <p14:creationId xmlns:p14="http://schemas.microsoft.com/office/powerpoint/2010/main" val="341425267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CB7FA3B7-9E43-15BA-39DF-CA8E870B7E01}"/>
              </a:ext>
            </a:extLst>
          </p:cNvPr>
          <p:cNvPicPr>
            <a:picLocks noChangeAspect="1"/>
          </p:cNvPicPr>
          <p:nvPr/>
        </p:nvPicPr>
        <p:blipFill>
          <a:blip r:embed="rId2"/>
          <a:stretch>
            <a:fillRect/>
          </a:stretch>
        </p:blipFill>
        <p:spPr>
          <a:xfrm>
            <a:off x="6779033" y="3245649"/>
            <a:ext cx="4572396" cy="2743438"/>
          </a:xfrm>
          <a:prstGeom prst="rect">
            <a:avLst/>
          </a:prstGeom>
        </p:spPr>
      </p:pic>
      <p:pic>
        <p:nvPicPr>
          <p:cNvPr id="5" name="図 4">
            <a:extLst>
              <a:ext uri="{FF2B5EF4-FFF2-40B4-BE49-F238E27FC236}">
                <a16:creationId xmlns:a16="http://schemas.microsoft.com/office/drawing/2014/main" id="{4E2B76D0-98A1-7C95-0F2C-029F231CEFA6}"/>
              </a:ext>
            </a:extLst>
          </p:cNvPr>
          <p:cNvPicPr>
            <a:picLocks noChangeAspect="1"/>
          </p:cNvPicPr>
          <p:nvPr/>
        </p:nvPicPr>
        <p:blipFill>
          <a:blip r:embed="rId3"/>
          <a:stretch>
            <a:fillRect/>
          </a:stretch>
        </p:blipFill>
        <p:spPr>
          <a:xfrm>
            <a:off x="1346629" y="3257432"/>
            <a:ext cx="4194412" cy="2737341"/>
          </a:xfrm>
          <a:prstGeom prst="rect">
            <a:avLst/>
          </a:prstGeom>
        </p:spPr>
      </p:pic>
      <p:sp>
        <p:nvSpPr>
          <p:cNvPr id="2" name="タイトル 1">
            <a:extLst>
              <a:ext uri="{FF2B5EF4-FFF2-40B4-BE49-F238E27FC236}">
                <a16:creationId xmlns:a16="http://schemas.microsoft.com/office/drawing/2014/main" id="{E1BB1B1A-D2D0-79F7-1460-471516B417B7}"/>
              </a:ext>
            </a:extLst>
          </p:cNvPr>
          <p:cNvSpPr>
            <a:spLocks noGrp="1"/>
          </p:cNvSpPr>
          <p:nvPr>
            <p:ph type="ctrTitle"/>
          </p:nvPr>
        </p:nvSpPr>
        <p:spPr/>
        <p:txBody>
          <a:bodyPr/>
          <a:lstStyle/>
          <a:p>
            <a:r>
              <a:rPr lang="ja-JP" altLang="en-US" dirty="0"/>
              <a:t>コンテンツ訴求の広告効果事例</a:t>
            </a:r>
            <a:endParaRPr kumimoji="1" lang="ja-JP" altLang="en-US" dirty="0"/>
          </a:p>
        </p:txBody>
      </p:sp>
      <p:sp>
        <p:nvSpPr>
          <p:cNvPr id="87" name="テキスト プレースホルダー 2">
            <a:extLst>
              <a:ext uri="{FF2B5EF4-FFF2-40B4-BE49-F238E27FC236}">
                <a16:creationId xmlns:a16="http://schemas.microsoft.com/office/drawing/2014/main" id="{E764D587-5AAB-0AA2-70DC-82C30071301F}"/>
              </a:ext>
            </a:extLst>
          </p:cNvPr>
          <p:cNvSpPr>
            <a:spLocks noGrp="1"/>
          </p:cNvSpPr>
          <p:nvPr>
            <p:ph type="body" sz="quarter" idx="10"/>
          </p:nvPr>
        </p:nvSpPr>
        <p:spPr/>
        <p: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lang="ja-JP" altLang="en-US" sz="1800" b="1" dirty="0">
                <a:solidFill>
                  <a:srgbClr val="000000">
                    <a:lumMod val="65000"/>
                    <a:lumOff val="35000"/>
                  </a:srgbClr>
                </a:solidFill>
              </a:rPr>
              <a:t>コンテンツ</a:t>
            </a:r>
            <a:r>
              <a:rPr kumimoji="1" lang="ja-JP" altLang="en-US" sz="18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閲覧を目的に訪問される掲載面のため</a:t>
            </a:r>
            <a:endParaRPr kumimoji="1" lang="en-US" altLang="ja-JP" sz="18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cs typeface="+mn-cs"/>
              </a:rPr>
              <a:t>記事や書籍、映像などコンテンツ訴求の場合はより高い広告反応</a:t>
            </a:r>
            <a:r>
              <a:rPr kumimoji="1" lang="ja-JP" altLang="en-US" sz="18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となった。</a:t>
            </a:r>
          </a:p>
        </p:txBody>
      </p:sp>
      <p:sp>
        <p:nvSpPr>
          <p:cNvPr id="9" name="テキスト ボックス 8">
            <a:extLst>
              <a:ext uri="{FF2B5EF4-FFF2-40B4-BE49-F238E27FC236}">
                <a16:creationId xmlns:a16="http://schemas.microsoft.com/office/drawing/2014/main" id="{6B209DC2-2BC3-7FDC-71E1-AF21C6B8B5B8}"/>
              </a:ext>
            </a:extLst>
          </p:cNvPr>
          <p:cNvSpPr txBox="1"/>
          <p:nvPr/>
        </p:nvSpPr>
        <p:spPr>
          <a:xfrm>
            <a:off x="7396481" y="6286693"/>
            <a:ext cx="4313478" cy="369332"/>
          </a:xfrm>
          <a:prstGeom prst="rect">
            <a:avLst/>
          </a:prstGeom>
          <a:noFill/>
        </p:spPr>
        <p:txBody>
          <a:bodyPr wrap="square" rtlCol="0">
            <a:spAutoFit/>
          </a:bodyPr>
          <a:lstStyle/>
          <a:p>
            <a:pPr algn="l"/>
            <a:r>
              <a:rPr lang="en-US" altLang="ja-JP" sz="900" dirty="0">
                <a:latin typeface="+mn-ea"/>
              </a:rPr>
              <a:t>※</a:t>
            </a:r>
            <a:r>
              <a:rPr lang="ja-JP" altLang="en-US" sz="900" dirty="0">
                <a:latin typeface="+mn-ea"/>
              </a:rPr>
              <a:t> </a:t>
            </a:r>
            <a:r>
              <a:rPr lang="en-US" altLang="ja-JP" sz="900" dirty="0">
                <a:latin typeface="+mn-ea"/>
              </a:rPr>
              <a:t>LINE</a:t>
            </a:r>
            <a:r>
              <a:rPr lang="ja-JP" altLang="en-US" sz="900" dirty="0">
                <a:latin typeface="+mn-ea"/>
              </a:rPr>
              <a:t>ヤフー自社調べ（</a:t>
            </a:r>
            <a:r>
              <a:rPr lang="en-US" altLang="ja-JP" sz="900" dirty="0">
                <a:latin typeface="+mn-ea"/>
              </a:rPr>
              <a:t>2024</a:t>
            </a:r>
            <a:r>
              <a:rPr lang="ja-JP" altLang="en-US" sz="900" dirty="0">
                <a:latin typeface="+mn-ea"/>
              </a:rPr>
              <a:t>年</a:t>
            </a:r>
            <a:r>
              <a:rPr lang="en-US" altLang="ja-JP" sz="900" dirty="0">
                <a:latin typeface="+mn-ea"/>
              </a:rPr>
              <a:t>4</a:t>
            </a:r>
            <a:r>
              <a:rPr lang="ja-JP" altLang="en-US" sz="900" dirty="0">
                <a:latin typeface="+mn-ea"/>
              </a:rPr>
              <a:t>月～</a:t>
            </a:r>
            <a:r>
              <a:rPr lang="en-US" altLang="ja-JP" sz="900" dirty="0">
                <a:latin typeface="+mn-ea"/>
              </a:rPr>
              <a:t>2025</a:t>
            </a:r>
            <a:r>
              <a:rPr lang="ja-JP" altLang="en-US" sz="900" dirty="0">
                <a:latin typeface="+mn-ea"/>
              </a:rPr>
              <a:t>年</a:t>
            </a:r>
            <a:r>
              <a:rPr lang="en-US" altLang="ja-JP" sz="900" dirty="0">
                <a:latin typeface="+mn-ea"/>
              </a:rPr>
              <a:t>3</a:t>
            </a:r>
            <a:r>
              <a:rPr lang="ja-JP" altLang="en-US" sz="900" dirty="0">
                <a:latin typeface="+mn-ea"/>
              </a:rPr>
              <a:t>月トピックス</a:t>
            </a:r>
            <a:r>
              <a:rPr lang="en-US" altLang="ja-JP" sz="900" dirty="0">
                <a:latin typeface="+mn-ea"/>
              </a:rPr>
              <a:t>PR SP</a:t>
            </a:r>
            <a:r>
              <a:rPr lang="ja-JP" altLang="en-US" sz="900" dirty="0">
                <a:latin typeface="+mn-ea"/>
              </a:rPr>
              <a:t>実績平均）</a:t>
            </a:r>
            <a:endParaRPr lang="en-US" altLang="ja-JP" sz="900" dirty="0">
              <a:latin typeface="+mn-ea"/>
            </a:endParaRPr>
          </a:p>
          <a:p>
            <a:pPr algn="l"/>
            <a:r>
              <a:rPr lang="en-US" altLang="ja-JP" sz="900" dirty="0">
                <a:latin typeface="+mn-ea"/>
              </a:rPr>
              <a:t>※ </a:t>
            </a:r>
            <a:r>
              <a:rPr lang="ja-JP" altLang="en-US" sz="900" dirty="0">
                <a:latin typeface="+mn-ea"/>
              </a:rPr>
              <a:t>対象業種、訴求：放送、</a:t>
            </a:r>
            <a:r>
              <a:rPr lang="en-US" altLang="ja-JP" sz="900" dirty="0">
                <a:latin typeface="+mn-ea"/>
              </a:rPr>
              <a:t>VOD</a:t>
            </a:r>
            <a:r>
              <a:rPr lang="ja-JP" altLang="en-US" sz="900" dirty="0">
                <a:latin typeface="+mn-ea"/>
              </a:rPr>
              <a:t>、電子書籍、アプリ</a:t>
            </a:r>
            <a:endParaRPr lang="en-US" altLang="ja-JP" sz="900" dirty="0">
              <a:latin typeface="+mn-ea"/>
            </a:endParaRPr>
          </a:p>
        </p:txBody>
      </p:sp>
      <p:sp>
        <p:nvSpPr>
          <p:cNvPr id="12" name="テキスト ボックス 11">
            <a:extLst>
              <a:ext uri="{FF2B5EF4-FFF2-40B4-BE49-F238E27FC236}">
                <a16:creationId xmlns:a16="http://schemas.microsoft.com/office/drawing/2014/main" id="{35F78EF4-C41A-96F6-94D8-CB4B94A547BE}"/>
              </a:ext>
            </a:extLst>
          </p:cNvPr>
          <p:cNvSpPr txBox="1"/>
          <p:nvPr/>
        </p:nvSpPr>
        <p:spPr>
          <a:xfrm>
            <a:off x="584735" y="2147490"/>
            <a:ext cx="5508624" cy="1138773"/>
          </a:xfrm>
          <a:prstGeom prst="rect">
            <a:avLst/>
          </a:prstGeom>
          <a:noFill/>
        </p:spPr>
        <p:txBody>
          <a:bodyPr wrap="square" rtlCol="0">
            <a:spAutoFit/>
          </a:bodyPr>
          <a:lstStyle/>
          <a:p>
            <a:pPr algn="ctr"/>
            <a:r>
              <a:rPr lang="ja-JP" altLang="en-US" sz="1400" b="1" dirty="0">
                <a:solidFill>
                  <a:schemeClr val="tx1">
                    <a:lumMod val="75000"/>
                    <a:lumOff val="25000"/>
                  </a:schemeClr>
                </a:solidFill>
                <a:latin typeface="+mn-ea"/>
              </a:rPr>
              <a:t>コンテンツ訴求キャンペーン</a:t>
            </a:r>
            <a:endParaRPr lang="en-US" altLang="ja-JP" sz="1400" b="1" dirty="0">
              <a:solidFill>
                <a:schemeClr val="tx1">
                  <a:lumMod val="75000"/>
                  <a:lumOff val="25000"/>
                </a:schemeClr>
              </a:solidFill>
              <a:latin typeface="+mn-ea"/>
            </a:endParaRPr>
          </a:p>
          <a:p>
            <a:pPr algn="ctr"/>
            <a:r>
              <a:rPr kumimoji="1" lang="ja-JP" altLang="en-US" b="1" dirty="0">
                <a:solidFill>
                  <a:schemeClr val="tx1">
                    <a:lumMod val="75000"/>
                    <a:lumOff val="25000"/>
                  </a:schemeClr>
                </a:solidFill>
                <a:latin typeface="+mn-ea"/>
              </a:rPr>
              <a:t>平均</a:t>
            </a:r>
            <a:r>
              <a:rPr kumimoji="1" lang="en-US" altLang="ja-JP" b="1" dirty="0" err="1">
                <a:solidFill>
                  <a:schemeClr val="tx1">
                    <a:lumMod val="75000"/>
                    <a:lumOff val="25000"/>
                  </a:schemeClr>
                </a:solidFill>
                <a:latin typeface="+mn-ea"/>
              </a:rPr>
              <a:t>vCTR</a:t>
            </a:r>
            <a:endParaRPr kumimoji="1" lang="en-US" altLang="ja-JP" sz="900" b="1" dirty="0">
              <a:solidFill>
                <a:schemeClr val="tx1">
                  <a:lumMod val="75000"/>
                  <a:lumOff val="25000"/>
                </a:schemeClr>
              </a:solidFill>
              <a:latin typeface="+mn-ea"/>
            </a:endParaRPr>
          </a:p>
          <a:p>
            <a:pPr algn="ctr"/>
            <a:r>
              <a:rPr lang="en-US" altLang="ja-JP" sz="3600" b="1" dirty="0">
                <a:solidFill>
                  <a:srgbClr val="C00000"/>
                </a:solidFill>
                <a:latin typeface="+mn-ea"/>
              </a:rPr>
              <a:t>1</a:t>
            </a:r>
            <a:r>
              <a:rPr kumimoji="1" lang="en-US" altLang="ja-JP" sz="3600" b="1" dirty="0">
                <a:solidFill>
                  <a:srgbClr val="C00000"/>
                </a:solidFill>
                <a:latin typeface="+mn-ea"/>
              </a:rPr>
              <a:t>.</a:t>
            </a:r>
            <a:r>
              <a:rPr lang="en-US" altLang="ja-JP" sz="3600" b="1" dirty="0">
                <a:solidFill>
                  <a:srgbClr val="C00000"/>
                </a:solidFill>
                <a:latin typeface="+mn-ea"/>
              </a:rPr>
              <a:t>25</a:t>
            </a:r>
            <a:r>
              <a:rPr kumimoji="1" lang="ja-JP" altLang="en-US" sz="2800" b="1" dirty="0">
                <a:solidFill>
                  <a:srgbClr val="C00000"/>
                </a:solidFill>
                <a:latin typeface="+mn-ea"/>
              </a:rPr>
              <a:t>％</a:t>
            </a:r>
            <a:endParaRPr kumimoji="1" lang="ja-JP" altLang="en-US" sz="3600" b="1" dirty="0">
              <a:solidFill>
                <a:srgbClr val="C00000"/>
              </a:solidFill>
              <a:latin typeface="+mn-ea"/>
            </a:endParaRPr>
          </a:p>
        </p:txBody>
      </p:sp>
      <p:sp>
        <p:nvSpPr>
          <p:cNvPr id="38" name="テキスト ボックス 37">
            <a:extLst>
              <a:ext uri="{FF2B5EF4-FFF2-40B4-BE49-F238E27FC236}">
                <a16:creationId xmlns:a16="http://schemas.microsoft.com/office/drawing/2014/main" id="{BA241F38-731C-C5A7-7197-51299997A46E}"/>
              </a:ext>
            </a:extLst>
          </p:cNvPr>
          <p:cNvSpPr txBox="1"/>
          <p:nvPr/>
        </p:nvSpPr>
        <p:spPr>
          <a:xfrm>
            <a:off x="6093359" y="2151834"/>
            <a:ext cx="5508624" cy="1138773"/>
          </a:xfrm>
          <a:prstGeom prst="rect">
            <a:avLst/>
          </a:prstGeom>
          <a:noFill/>
        </p:spPr>
        <p:txBody>
          <a:bodyPr wrap="square" rtlCol="0">
            <a:spAutoFit/>
          </a:bodyPr>
          <a:lstStyle/>
          <a:p>
            <a:pPr algn="ctr"/>
            <a:r>
              <a:rPr lang="ja-JP" altLang="en-US" sz="1400" b="1" dirty="0">
                <a:solidFill>
                  <a:schemeClr val="tx1">
                    <a:lumMod val="75000"/>
                    <a:lumOff val="25000"/>
                  </a:schemeClr>
                </a:solidFill>
                <a:latin typeface="+mn-ea"/>
              </a:rPr>
              <a:t>コンテンツ訴求キャンペーン</a:t>
            </a:r>
            <a:endParaRPr lang="en-US" altLang="ja-JP" sz="1400" b="1" dirty="0">
              <a:solidFill>
                <a:schemeClr val="tx1">
                  <a:lumMod val="75000"/>
                  <a:lumOff val="25000"/>
                </a:schemeClr>
              </a:solidFill>
              <a:latin typeface="+mn-ea"/>
            </a:endParaRPr>
          </a:p>
          <a:p>
            <a:pPr algn="ctr"/>
            <a:r>
              <a:rPr kumimoji="1" lang="ja-JP" altLang="en-US" b="1" dirty="0">
                <a:solidFill>
                  <a:schemeClr val="tx1">
                    <a:lumMod val="75000"/>
                    <a:lumOff val="25000"/>
                  </a:schemeClr>
                </a:solidFill>
                <a:latin typeface="+mn-ea"/>
              </a:rPr>
              <a:t>平均</a:t>
            </a:r>
            <a:r>
              <a:rPr kumimoji="1" lang="en-US" altLang="ja-JP" b="1" dirty="0" err="1">
                <a:solidFill>
                  <a:schemeClr val="tx1">
                    <a:lumMod val="75000"/>
                    <a:lumOff val="25000"/>
                  </a:schemeClr>
                </a:solidFill>
                <a:latin typeface="+mn-ea"/>
              </a:rPr>
              <a:t>vCPC</a:t>
            </a:r>
            <a:endParaRPr kumimoji="1" lang="en-US" altLang="ja-JP" sz="900" b="1" dirty="0">
              <a:solidFill>
                <a:schemeClr val="tx1">
                  <a:lumMod val="75000"/>
                  <a:lumOff val="25000"/>
                </a:schemeClr>
              </a:solidFill>
              <a:latin typeface="+mn-ea"/>
            </a:endParaRPr>
          </a:p>
          <a:p>
            <a:pPr algn="ctr"/>
            <a:r>
              <a:rPr lang="en-US" altLang="ja-JP" sz="3600" b="1" dirty="0">
                <a:solidFill>
                  <a:srgbClr val="C00000"/>
                </a:solidFill>
                <a:latin typeface="+mn-ea"/>
              </a:rPr>
              <a:t>74</a:t>
            </a:r>
            <a:r>
              <a:rPr lang="ja-JP" altLang="en-US" sz="2800" b="1" dirty="0">
                <a:solidFill>
                  <a:srgbClr val="C00000"/>
                </a:solidFill>
                <a:latin typeface="+mn-ea"/>
              </a:rPr>
              <a:t>円</a:t>
            </a:r>
            <a:endParaRPr kumimoji="1" lang="ja-JP" altLang="en-US" sz="3600" b="1" dirty="0">
              <a:solidFill>
                <a:srgbClr val="C00000"/>
              </a:solidFill>
              <a:latin typeface="+mn-ea"/>
            </a:endParaRPr>
          </a:p>
        </p:txBody>
      </p:sp>
      <p:grpSp>
        <p:nvGrpSpPr>
          <p:cNvPr id="62" name="グループ化 61">
            <a:extLst>
              <a:ext uri="{FF2B5EF4-FFF2-40B4-BE49-F238E27FC236}">
                <a16:creationId xmlns:a16="http://schemas.microsoft.com/office/drawing/2014/main" id="{DB65191C-89D0-F26D-F0DD-267BEFEE9AC0}"/>
              </a:ext>
            </a:extLst>
          </p:cNvPr>
          <p:cNvGrpSpPr/>
          <p:nvPr/>
        </p:nvGrpSpPr>
        <p:grpSpPr>
          <a:xfrm>
            <a:off x="1654306" y="3587750"/>
            <a:ext cx="3564677" cy="2501192"/>
            <a:chOff x="1654306" y="3587750"/>
            <a:chExt cx="3564677" cy="2501192"/>
          </a:xfrm>
        </p:grpSpPr>
        <p:sp>
          <p:nvSpPr>
            <p:cNvPr id="56" name="テキスト ボックス 1">
              <a:extLst>
                <a:ext uri="{FF2B5EF4-FFF2-40B4-BE49-F238E27FC236}">
                  <a16:creationId xmlns:a16="http://schemas.microsoft.com/office/drawing/2014/main" id="{9235CBC6-C004-46FC-A95E-3E55090361F4}"/>
                </a:ext>
              </a:extLst>
            </p:cNvPr>
            <p:cNvSpPr txBox="1"/>
            <p:nvPr/>
          </p:nvSpPr>
          <p:spPr>
            <a:xfrm>
              <a:off x="1654306" y="5691377"/>
              <a:ext cx="1399429" cy="397565"/>
            </a:xfrm>
            <a:prstGeom prst="rect">
              <a:avLst/>
            </a:prstGeom>
            <a:solidFill>
              <a:schemeClr val="bg1"/>
            </a:solidFill>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ja-JP" altLang="en-US" sz="900" dirty="0"/>
                <a:t>コンテンツ訴求の</a:t>
              </a:r>
              <a:endParaRPr lang="en-US" altLang="ja-JP" sz="900" dirty="0"/>
            </a:p>
            <a:p>
              <a:pPr algn="ctr"/>
              <a:r>
                <a:rPr lang="ja-JP" altLang="en-US" sz="1100" dirty="0"/>
                <a:t>ディスプレイ広告</a:t>
              </a:r>
            </a:p>
          </p:txBody>
        </p:sp>
        <p:sp>
          <p:nvSpPr>
            <p:cNvPr id="58" name="テキスト ボックス 1">
              <a:extLst>
                <a:ext uri="{FF2B5EF4-FFF2-40B4-BE49-F238E27FC236}">
                  <a16:creationId xmlns:a16="http://schemas.microsoft.com/office/drawing/2014/main" id="{BE66CC01-954F-EEC4-2F6D-257C487302D4}"/>
                </a:ext>
              </a:extLst>
            </p:cNvPr>
            <p:cNvSpPr txBox="1"/>
            <p:nvPr/>
          </p:nvSpPr>
          <p:spPr>
            <a:xfrm>
              <a:off x="3614366" y="5691376"/>
              <a:ext cx="1604617" cy="397565"/>
            </a:xfrm>
            <a:prstGeom prst="rect">
              <a:avLst/>
            </a:prstGeom>
            <a:solidFill>
              <a:schemeClr val="bg1"/>
            </a:solidFill>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ja-JP" altLang="en-US" sz="900" b="1" dirty="0">
                  <a:solidFill>
                    <a:srgbClr val="C00000"/>
                  </a:solidFill>
                  <a:latin typeface="+mn-ea"/>
                </a:rPr>
                <a:t>コンテンツ訴求の</a:t>
              </a:r>
              <a:endParaRPr lang="en-US" altLang="ja-JP" sz="900" b="1" dirty="0">
                <a:solidFill>
                  <a:srgbClr val="C00000"/>
                </a:solidFill>
                <a:latin typeface="+mn-ea"/>
              </a:endParaRPr>
            </a:p>
            <a:p>
              <a:pPr algn="ctr"/>
              <a:r>
                <a:rPr lang="ja-JP" altLang="en-US" b="1" dirty="0">
                  <a:solidFill>
                    <a:srgbClr val="C00000"/>
                  </a:solidFill>
                  <a:latin typeface="+mn-ea"/>
                </a:rPr>
                <a:t>トピックス</a:t>
              </a:r>
              <a:r>
                <a:rPr lang="en-US" altLang="ja-JP" b="1" dirty="0">
                  <a:solidFill>
                    <a:srgbClr val="C00000"/>
                  </a:solidFill>
                  <a:latin typeface="+mn-ea"/>
                </a:rPr>
                <a:t>PR</a:t>
              </a:r>
              <a:endParaRPr lang="ja-JP" altLang="en-US" sz="1100" b="1" dirty="0">
                <a:solidFill>
                  <a:srgbClr val="C00000"/>
                </a:solidFill>
                <a:latin typeface="+mn-ea"/>
              </a:endParaRPr>
            </a:p>
          </p:txBody>
        </p:sp>
        <p:sp>
          <p:nvSpPr>
            <p:cNvPr id="59" name="正方形/長方形 58">
              <a:extLst>
                <a:ext uri="{FF2B5EF4-FFF2-40B4-BE49-F238E27FC236}">
                  <a16:creationId xmlns:a16="http://schemas.microsoft.com/office/drawing/2014/main" id="{2BFAB2A9-5B2B-0C4C-F435-241A4778C0A9}"/>
                </a:ext>
              </a:extLst>
            </p:cNvPr>
            <p:cNvSpPr/>
            <p:nvPr/>
          </p:nvSpPr>
          <p:spPr>
            <a:xfrm>
              <a:off x="2204363" y="4965479"/>
              <a:ext cx="594715" cy="276999"/>
            </a:xfrm>
            <a:prstGeom prst="rect">
              <a:avLst/>
            </a:prstGeom>
          </p:spPr>
          <p:txBody>
            <a:bodyPr wrap="none" lIns="0" tIns="0" rIns="0" bIns="0">
              <a:spAutoFit/>
            </a:bodyPr>
            <a:lstStyle/>
            <a:p>
              <a:pPr algn="ctr"/>
              <a:r>
                <a:rPr lang="en-US" altLang="ja-JP" b="1" dirty="0">
                  <a:solidFill>
                    <a:schemeClr val="bg1"/>
                  </a:solidFill>
                  <a:latin typeface="Segoe UI" panose="020B0502040204020203" pitchFamily="34" charset="0"/>
                  <a:cs typeface="Segoe UI" panose="020B0502040204020203" pitchFamily="34" charset="0"/>
                </a:rPr>
                <a:t>0.45</a:t>
              </a:r>
              <a:r>
                <a:rPr lang="en-US" altLang="ja-JP" sz="1200" b="1" dirty="0">
                  <a:solidFill>
                    <a:schemeClr val="bg1"/>
                  </a:solidFill>
                  <a:latin typeface="Segoe UI" panose="020B0502040204020203" pitchFamily="34" charset="0"/>
                  <a:cs typeface="Segoe UI" panose="020B0502040204020203" pitchFamily="34" charset="0"/>
                </a:rPr>
                <a:t>%</a:t>
              </a:r>
              <a:endParaRPr lang="ja-JP" altLang="en-US" sz="1200" b="1" dirty="0">
                <a:solidFill>
                  <a:schemeClr val="bg1"/>
                </a:solidFill>
                <a:latin typeface="Segoe UI" panose="020B0502040204020203" pitchFamily="34" charset="0"/>
                <a:cs typeface="Segoe UI" panose="020B0502040204020203" pitchFamily="34" charset="0"/>
              </a:endParaRPr>
            </a:p>
          </p:txBody>
        </p:sp>
        <p:sp>
          <p:nvSpPr>
            <p:cNvPr id="61" name="正方形/長方形 60">
              <a:extLst>
                <a:ext uri="{FF2B5EF4-FFF2-40B4-BE49-F238E27FC236}">
                  <a16:creationId xmlns:a16="http://schemas.microsoft.com/office/drawing/2014/main" id="{79679B9A-CC63-AB2C-E26B-167D672DE18A}"/>
                </a:ext>
              </a:extLst>
            </p:cNvPr>
            <p:cNvSpPr/>
            <p:nvPr/>
          </p:nvSpPr>
          <p:spPr>
            <a:xfrm>
              <a:off x="4119315" y="3587750"/>
              <a:ext cx="594715" cy="276999"/>
            </a:xfrm>
            <a:prstGeom prst="rect">
              <a:avLst/>
            </a:prstGeom>
          </p:spPr>
          <p:txBody>
            <a:bodyPr wrap="none" lIns="0" tIns="0" rIns="0" bIns="0">
              <a:spAutoFit/>
            </a:bodyPr>
            <a:lstStyle/>
            <a:p>
              <a:pPr algn="ctr"/>
              <a:r>
                <a:rPr lang="en-US" altLang="ja-JP" b="1" dirty="0">
                  <a:solidFill>
                    <a:schemeClr val="bg1"/>
                  </a:solidFill>
                  <a:latin typeface="Segoe UI" panose="020B0502040204020203" pitchFamily="34" charset="0"/>
                  <a:cs typeface="Segoe UI" panose="020B0502040204020203" pitchFamily="34" charset="0"/>
                </a:rPr>
                <a:t>1.25</a:t>
              </a:r>
              <a:r>
                <a:rPr lang="en-US" altLang="ja-JP" sz="1200" b="1" dirty="0">
                  <a:solidFill>
                    <a:schemeClr val="bg1"/>
                  </a:solidFill>
                  <a:latin typeface="Segoe UI" panose="020B0502040204020203" pitchFamily="34" charset="0"/>
                  <a:cs typeface="Segoe UI" panose="020B0502040204020203" pitchFamily="34" charset="0"/>
                </a:rPr>
                <a:t>%</a:t>
              </a:r>
              <a:endParaRPr lang="ja-JP" altLang="en-US" sz="1200" b="1" dirty="0">
                <a:solidFill>
                  <a:schemeClr val="bg1"/>
                </a:solidFill>
                <a:latin typeface="Segoe UI" panose="020B0502040204020203" pitchFamily="34" charset="0"/>
                <a:cs typeface="Segoe UI" panose="020B0502040204020203" pitchFamily="34" charset="0"/>
              </a:endParaRPr>
            </a:p>
          </p:txBody>
        </p:sp>
      </p:grpSp>
      <p:sp>
        <p:nvSpPr>
          <p:cNvPr id="66" name="テキスト ボックス 1">
            <a:extLst>
              <a:ext uri="{FF2B5EF4-FFF2-40B4-BE49-F238E27FC236}">
                <a16:creationId xmlns:a16="http://schemas.microsoft.com/office/drawing/2014/main" id="{966FD588-A5E8-01B4-8317-FE99EB16CBD1}"/>
              </a:ext>
            </a:extLst>
          </p:cNvPr>
          <p:cNvSpPr txBox="1"/>
          <p:nvPr/>
        </p:nvSpPr>
        <p:spPr>
          <a:xfrm>
            <a:off x="9333027" y="5707566"/>
            <a:ext cx="1604617" cy="397565"/>
          </a:xfrm>
          <a:prstGeom prst="rect">
            <a:avLst/>
          </a:prstGeom>
          <a:solidFill>
            <a:schemeClr val="bg1"/>
          </a:solidFill>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ja-JP" altLang="en-US" sz="900" b="1" dirty="0">
                <a:solidFill>
                  <a:srgbClr val="C00000"/>
                </a:solidFill>
                <a:latin typeface="+mn-ea"/>
              </a:rPr>
              <a:t>コンテンツ訴求の</a:t>
            </a:r>
            <a:endParaRPr lang="en-US" altLang="ja-JP" sz="900" b="1" dirty="0">
              <a:solidFill>
                <a:srgbClr val="C00000"/>
              </a:solidFill>
              <a:latin typeface="+mn-ea"/>
            </a:endParaRPr>
          </a:p>
          <a:p>
            <a:pPr algn="ctr"/>
            <a:r>
              <a:rPr lang="ja-JP" altLang="en-US" b="1" dirty="0">
                <a:solidFill>
                  <a:srgbClr val="C00000"/>
                </a:solidFill>
                <a:latin typeface="+mn-ea"/>
              </a:rPr>
              <a:t>トピックス</a:t>
            </a:r>
            <a:r>
              <a:rPr lang="en-US" altLang="ja-JP" b="1" dirty="0">
                <a:solidFill>
                  <a:srgbClr val="C00000"/>
                </a:solidFill>
                <a:latin typeface="+mn-ea"/>
              </a:rPr>
              <a:t>PR</a:t>
            </a:r>
            <a:endParaRPr lang="ja-JP" altLang="en-US" sz="1100" b="1" dirty="0">
              <a:solidFill>
                <a:srgbClr val="C00000"/>
              </a:solidFill>
              <a:latin typeface="+mn-ea"/>
            </a:endParaRPr>
          </a:p>
        </p:txBody>
      </p:sp>
      <p:sp>
        <p:nvSpPr>
          <p:cNvPr id="67" name="正方形/長方形 66">
            <a:extLst>
              <a:ext uri="{FF2B5EF4-FFF2-40B4-BE49-F238E27FC236}">
                <a16:creationId xmlns:a16="http://schemas.microsoft.com/office/drawing/2014/main" id="{CCF645AA-56B5-A111-89D7-2B3696F7EB5D}"/>
              </a:ext>
            </a:extLst>
          </p:cNvPr>
          <p:cNvSpPr/>
          <p:nvPr/>
        </p:nvSpPr>
        <p:spPr>
          <a:xfrm>
            <a:off x="7681966" y="3811486"/>
            <a:ext cx="553037" cy="276999"/>
          </a:xfrm>
          <a:prstGeom prst="rect">
            <a:avLst/>
          </a:prstGeom>
        </p:spPr>
        <p:txBody>
          <a:bodyPr wrap="none" lIns="0" tIns="0" rIns="0" bIns="0">
            <a:spAutoFit/>
          </a:bodyPr>
          <a:lstStyle/>
          <a:p>
            <a:pPr algn="ctr"/>
            <a:r>
              <a:rPr lang="en-US" altLang="ja-JP" b="1" dirty="0">
                <a:solidFill>
                  <a:schemeClr val="bg1"/>
                </a:solidFill>
                <a:latin typeface="Segoe UI" panose="020B0502040204020203" pitchFamily="34" charset="0"/>
                <a:cs typeface="Segoe UI" panose="020B0502040204020203" pitchFamily="34" charset="0"/>
              </a:rPr>
              <a:t>176</a:t>
            </a:r>
            <a:r>
              <a:rPr lang="ja-JP" altLang="en-US" sz="1200" b="1" dirty="0">
                <a:solidFill>
                  <a:schemeClr val="bg1"/>
                </a:solidFill>
                <a:latin typeface="Segoe UI" panose="020B0502040204020203" pitchFamily="34" charset="0"/>
                <a:cs typeface="Segoe UI" panose="020B0502040204020203" pitchFamily="34" charset="0"/>
              </a:rPr>
              <a:t>円</a:t>
            </a:r>
          </a:p>
        </p:txBody>
      </p:sp>
      <p:sp>
        <p:nvSpPr>
          <p:cNvPr id="69" name="正方形/長方形 68">
            <a:extLst>
              <a:ext uri="{FF2B5EF4-FFF2-40B4-BE49-F238E27FC236}">
                <a16:creationId xmlns:a16="http://schemas.microsoft.com/office/drawing/2014/main" id="{8490C24D-1484-F177-835C-64034E203DDA}"/>
              </a:ext>
            </a:extLst>
          </p:cNvPr>
          <p:cNvSpPr/>
          <p:nvPr/>
        </p:nvSpPr>
        <p:spPr>
          <a:xfrm>
            <a:off x="9925341" y="4986028"/>
            <a:ext cx="419988" cy="276999"/>
          </a:xfrm>
          <a:prstGeom prst="rect">
            <a:avLst/>
          </a:prstGeom>
        </p:spPr>
        <p:txBody>
          <a:bodyPr wrap="none" lIns="0" tIns="0" rIns="0" bIns="0">
            <a:spAutoFit/>
          </a:bodyPr>
          <a:lstStyle/>
          <a:p>
            <a:pPr algn="ctr"/>
            <a:r>
              <a:rPr lang="en-US" altLang="ja-JP" b="1" dirty="0">
                <a:solidFill>
                  <a:schemeClr val="bg1"/>
                </a:solidFill>
                <a:latin typeface="Segoe UI" panose="020B0502040204020203" pitchFamily="34" charset="0"/>
                <a:cs typeface="Segoe UI" panose="020B0502040204020203" pitchFamily="34" charset="0"/>
              </a:rPr>
              <a:t>74</a:t>
            </a:r>
            <a:r>
              <a:rPr lang="ja-JP" altLang="en-US" sz="1200" b="1" dirty="0">
                <a:solidFill>
                  <a:schemeClr val="bg1"/>
                </a:solidFill>
                <a:latin typeface="Segoe UI" panose="020B0502040204020203" pitchFamily="34" charset="0"/>
                <a:cs typeface="Segoe UI" panose="020B0502040204020203" pitchFamily="34" charset="0"/>
              </a:rPr>
              <a:t>円</a:t>
            </a:r>
          </a:p>
        </p:txBody>
      </p:sp>
      <p:sp>
        <p:nvSpPr>
          <p:cNvPr id="80" name="テキスト ボックス 1">
            <a:extLst>
              <a:ext uri="{FF2B5EF4-FFF2-40B4-BE49-F238E27FC236}">
                <a16:creationId xmlns:a16="http://schemas.microsoft.com/office/drawing/2014/main" id="{690092C4-AF3A-B6F8-8780-AD1FC1918797}"/>
              </a:ext>
            </a:extLst>
          </p:cNvPr>
          <p:cNvSpPr txBox="1"/>
          <p:nvPr/>
        </p:nvSpPr>
        <p:spPr>
          <a:xfrm>
            <a:off x="7236947" y="5691376"/>
            <a:ext cx="1399429" cy="397565"/>
          </a:xfrm>
          <a:prstGeom prst="rect">
            <a:avLst/>
          </a:prstGeom>
          <a:solidFill>
            <a:schemeClr val="bg1"/>
          </a:solidFill>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ja-JP" altLang="en-US" sz="900" dirty="0"/>
              <a:t>コンテンツ訴求の</a:t>
            </a:r>
            <a:endParaRPr lang="en-US" altLang="ja-JP" sz="900" dirty="0"/>
          </a:p>
          <a:p>
            <a:pPr algn="ctr"/>
            <a:r>
              <a:rPr lang="ja-JP" altLang="en-US" sz="1100" dirty="0"/>
              <a:t>ディスプレイ広告</a:t>
            </a:r>
          </a:p>
        </p:txBody>
      </p:sp>
    </p:spTree>
    <p:extLst>
      <p:ext uri="{BB962C8B-B14F-4D97-AF65-F5344CB8AC3E}">
        <p14:creationId xmlns:p14="http://schemas.microsoft.com/office/powerpoint/2010/main" val="222364130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2C7E3D0-6D47-05B8-8F80-28C8F416D53C}"/>
              </a:ext>
            </a:extLst>
          </p:cNvPr>
          <p:cNvSpPr>
            <a:spLocks noGrp="1"/>
          </p:cNvSpPr>
          <p:nvPr>
            <p:ph type="ctrTitle"/>
          </p:nvPr>
        </p:nvSpPr>
        <p:spPr/>
        <p:txBody>
          <a:bodyPr/>
          <a:lstStyle/>
          <a:p>
            <a:r>
              <a:rPr lang="ja-JP" altLang="en-US" dirty="0">
                <a:latin typeface="+mn-ea"/>
              </a:rPr>
              <a:t>放送局：特定日の訴求</a:t>
            </a:r>
            <a:endParaRPr kumimoji="1" lang="ja-JP" altLang="en-US" dirty="0"/>
          </a:p>
        </p:txBody>
      </p:sp>
      <p:sp>
        <p:nvSpPr>
          <p:cNvPr id="3" name="テキスト プレースホルダー 2">
            <a:extLst>
              <a:ext uri="{FF2B5EF4-FFF2-40B4-BE49-F238E27FC236}">
                <a16:creationId xmlns:a16="http://schemas.microsoft.com/office/drawing/2014/main" id="{D519DBD6-009C-232F-EA32-1FFC4BE92991}"/>
              </a:ext>
            </a:extLst>
          </p:cNvPr>
          <p:cNvSpPr>
            <a:spLocks noGrp="1"/>
          </p:cNvSpPr>
          <p:nvPr>
            <p:ph type="body" sz="quarter" idx="10"/>
          </p:nvPr>
        </p:nvSpPr>
        <p:spPr/>
        <p: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特定日（スポーツイベント放送当日）に掲出することで</a:t>
            </a:r>
            <a:r>
              <a:rPr kumimoji="1" lang="ja-JP" altLang="en-US" sz="1800" b="1"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cs typeface="+mn-cs"/>
              </a:rPr>
              <a:t>高い関心を集める。</a:t>
            </a:r>
            <a:endParaRPr kumimoji="1" lang="en-US" altLang="ja-JP" sz="1800" b="1"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cs typeface="+mn-cs"/>
              </a:rPr>
              <a:t>時間帯によって異なる訴求内容にする</a:t>
            </a: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ことでユーザーは</a:t>
            </a:r>
            <a:r>
              <a:rPr kumimoji="1" lang="ja-JP" altLang="en-US" sz="1800" b="1"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cs typeface="+mn-cs"/>
              </a:rPr>
              <a:t>より反応をしている。</a:t>
            </a:r>
          </a:p>
          <a:p>
            <a:endParaRPr kumimoji="1" lang="ja-JP" altLang="en-US" dirty="0"/>
          </a:p>
        </p:txBody>
      </p:sp>
      <p:sp>
        <p:nvSpPr>
          <p:cNvPr id="5" name="四角形: 角を丸くする 4">
            <a:extLst>
              <a:ext uri="{FF2B5EF4-FFF2-40B4-BE49-F238E27FC236}">
                <a16:creationId xmlns:a16="http://schemas.microsoft.com/office/drawing/2014/main" id="{0C655BAD-223D-1827-218B-C08235F24054}"/>
              </a:ext>
            </a:extLst>
          </p:cNvPr>
          <p:cNvSpPr/>
          <p:nvPr/>
        </p:nvSpPr>
        <p:spPr>
          <a:xfrm>
            <a:off x="4474387" y="583184"/>
            <a:ext cx="3243225" cy="390864"/>
          </a:xfrm>
          <a:prstGeom prst="roundRect">
            <a:avLst>
              <a:gd name="adj" fmla="val 50000"/>
            </a:avLst>
          </a:prstGeom>
          <a:solidFill>
            <a:srgbClr val="000048"/>
          </a:solidFill>
          <a:ln w="9525" cap="flat" cmpd="sng" algn="ctr">
            <a:solidFill>
              <a:srgbClr val="000048"/>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世の中ゴトを表す掲載面による効果</a:t>
            </a:r>
          </a:p>
        </p:txBody>
      </p:sp>
      <p:pic>
        <p:nvPicPr>
          <p:cNvPr id="6" name="図 5">
            <a:extLst>
              <a:ext uri="{FF2B5EF4-FFF2-40B4-BE49-F238E27FC236}">
                <a16:creationId xmlns:a16="http://schemas.microsoft.com/office/drawing/2014/main" id="{38417E69-5174-F94D-B4FA-B9542F93B827}"/>
              </a:ext>
            </a:extLst>
          </p:cNvPr>
          <p:cNvPicPr>
            <a:picLocks noChangeAspect="1"/>
          </p:cNvPicPr>
          <p:nvPr/>
        </p:nvPicPr>
        <p:blipFill>
          <a:blip r:embed="rId2"/>
          <a:stretch>
            <a:fillRect/>
          </a:stretch>
        </p:blipFill>
        <p:spPr>
          <a:xfrm>
            <a:off x="7166668" y="2649539"/>
            <a:ext cx="4096867" cy="2743438"/>
          </a:xfrm>
          <a:prstGeom prst="rect">
            <a:avLst/>
          </a:prstGeom>
        </p:spPr>
      </p:pic>
      <p:pic>
        <p:nvPicPr>
          <p:cNvPr id="7" name="図 6">
            <a:extLst>
              <a:ext uri="{FF2B5EF4-FFF2-40B4-BE49-F238E27FC236}">
                <a16:creationId xmlns:a16="http://schemas.microsoft.com/office/drawing/2014/main" id="{2B1C44BE-518C-531A-11D5-439A7766CC2C}"/>
              </a:ext>
            </a:extLst>
          </p:cNvPr>
          <p:cNvPicPr>
            <a:picLocks noChangeAspect="1"/>
          </p:cNvPicPr>
          <p:nvPr/>
        </p:nvPicPr>
        <p:blipFill>
          <a:blip r:embed="rId3"/>
          <a:stretch>
            <a:fillRect/>
          </a:stretch>
        </p:blipFill>
        <p:spPr>
          <a:xfrm>
            <a:off x="869390" y="2278885"/>
            <a:ext cx="1851820" cy="3703641"/>
          </a:xfrm>
          <a:prstGeom prst="rect">
            <a:avLst/>
          </a:prstGeom>
        </p:spPr>
      </p:pic>
      <p:cxnSp>
        <p:nvCxnSpPr>
          <p:cNvPr id="8" name="直線矢印コネクタ 7">
            <a:extLst>
              <a:ext uri="{FF2B5EF4-FFF2-40B4-BE49-F238E27FC236}">
                <a16:creationId xmlns:a16="http://schemas.microsoft.com/office/drawing/2014/main" id="{352DD139-D200-BB8D-6E8E-33FC24DC61AF}"/>
              </a:ext>
            </a:extLst>
          </p:cNvPr>
          <p:cNvCxnSpPr>
            <a:cxnSpLocks/>
          </p:cNvCxnSpPr>
          <p:nvPr/>
        </p:nvCxnSpPr>
        <p:spPr>
          <a:xfrm flipV="1">
            <a:off x="2238983" y="3839537"/>
            <a:ext cx="790273" cy="1242681"/>
          </a:xfrm>
          <a:prstGeom prst="straightConnector1">
            <a:avLst/>
          </a:prstGeom>
          <a:ln w="25400" cap="rnd">
            <a:solidFill>
              <a:srgbClr val="C00000"/>
            </a:solidFill>
            <a:prstDash val="sysDot"/>
            <a:tailEnd type="triangle" w="lg" len="med"/>
          </a:ln>
        </p:spPr>
        <p:style>
          <a:lnRef idx="1">
            <a:schemeClr val="accent1"/>
          </a:lnRef>
          <a:fillRef idx="0">
            <a:schemeClr val="accent1"/>
          </a:fillRef>
          <a:effectRef idx="0">
            <a:schemeClr val="accent1"/>
          </a:effectRef>
          <a:fontRef idx="minor">
            <a:schemeClr val="tx1"/>
          </a:fontRef>
        </p:style>
      </p:cxnSp>
      <p:sp>
        <p:nvSpPr>
          <p:cNvPr id="9" name="正方形/長方形 8">
            <a:extLst>
              <a:ext uri="{FF2B5EF4-FFF2-40B4-BE49-F238E27FC236}">
                <a16:creationId xmlns:a16="http://schemas.microsoft.com/office/drawing/2014/main" id="{6857F87F-090E-CED0-ADAB-815E26C0234E}"/>
              </a:ext>
            </a:extLst>
          </p:cNvPr>
          <p:cNvSpPr/>
          <p:nvPr/>
        </p:nvSpPr>
        <p:spPr>
          <a:xfrm>
            <a:off x="1006531" y="5086843"/>
            <a:ext cx="1582310" cy="413467"/>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0" name="図 9">
            <a:extLst>
              <a:ext uri="{FF2B5EF4-FFF2-40B4-BE49-F238E27FC236}">
                <a16:creationId xmlns:a16="http://schemas.microsoft.com/office/drawing/2014/main" id="{5C176F46-CE6C-E3B7-8CFC-DE2830C95C42}"/>
              </a:ext>
            </a:extLst>
          </p:cNvPr>
          <p:cNvPicPr>
            <a:picLocks noChangeAspect="1"/>
          </p:cNvPicPr>
          <p:nvPr/>
        </p:nvPicPr>
        <p:blipFill>
          <a:blip r:embed="rId4"/>
          <a:stretch>
            <a:fillRect/>
          </a:stretch>
        </p:blipFill>
        <p:spPr>
          <a:xfrm>
            <a:off x="3443201" y="2428838"/>
            <a:ext cx="3226046" cy="1033652"/>
          </a:xfrm>
          <a:prstGeom prst="rect">
            <a:avLst/>
          </a:prstGeom>
          <a:ln w="19050">
            <a:solidFill>
              <a:srgbClr val="C00000"/>
            </a:solidFill>
          </a:ln>
        </p:spPr>
      </p:pic>
      <p:sp>
        <p:nvSpPr>
          <p:cNvPr id="11" name="正方形/長方形 10">
            <a:extLst>
              <a:ext uri="{FF2B5EF4-FFF2-40B4-BE49-F238E27FC236}">
                <a16:creationId xmlns:a16="http://schemas.microsoft.com/office/drawing/2014/main" id="{5583AE05-690C-5114-3572-7AB08C5D5100}"/>
              </a:ext>
            </a:extLst>
          </p:cNvPr>
          <p:cNvSpPr/>
          <p:nvPr/>
        </p:nvSpPr>
        <p:spPr>
          <a:xfrm>
            <a:off x="7684378" y="3771327"/>
            <a:ext cx="461665" cy="707886"/>
          </a:xfrm>
          <a:prstGeom prst="rect">
            <a:avLst/>
          </a:prstGeom>
        </p:spPr>
        <p:txBody>
          <a:bodyPr wrap="none" lIns="0" tIns="0" rIns="0" bIns="0">
            <a:spAutoFit/>
          </a:bodyPr>
          <a:lstStyle/>
          <a:p>
            <a:pPr algn="ctr"/>
            <a:r>
              <a:rPr lang="ja-JP" altLang="en-US" sz="1400" b="1" dirty="0">
                <a:solidFill>
                  <a:schemeClr val="bg1"/>
                </a:solidFill>
                <a:latin typeface="Segoe UI" panose="020B0502040204020203" pitchFamily="34" charset="0"/>
                <a:cs typeface="Segoe UI" panose="020B0502040204020203" pitchFamily="34" charset="0"/>
              </a:rPr>
              <a:t>全体</a:t>
            </a:r>
            <a:endParaRPr lang="en-US" altLang="ja-JP" sz="1400" b="1" dirty="0">
              <a:solidFill>
                <a:schemeClr val="bg1"/>
              </a:solidFill>
              <a:latin typeface="Segoe UI" panose="020B0502040204020203" pitchFamily="34" charset="0"/>
              <a:cs typeface="Segoe UI" panose="020B0502040204020203" pitchFamily="34" charset="0"/>
            </a:endParaRPr>
          </a:p>
          <a:p>
            <a:pPr algn="ctr"/>
            <a:r>
              <a:rPr lang="ja-JP" altLang="en-US" sz="1400" b="1" dirty="0">
                <a:solidFill>
                  <a:schemeClr val="bg1"/>
                </a:solidFill>
                <a:latin typeface="Segoe UI" panose="020B0502040204020203" pitchFamily="34" charset="0"/>
                <a:cs typeface="Segoe UI" panose="020B0502040204020203" pitchFamily="34" charset="0"/>
              </a:rPr>
              <a:t>平均</a:t>
            </a:r>
            <a:endParaRPr lang="en-US" altLang="ja-JP" sz="1400" b="1" dirty="0">
              <a:solidFill>
                <a:schemeClr val="bg1"/>
              </a:solidFill>
              <a:latin typeface="Segoe UI" panose="020B0502040204020203" pitchFamily="34" charset="0"/>
              <a:cs typeface="Segoe UI" panose="020B0502040204020203" pitchFamily="34" charset="0"/>
            </a:endParaRPr>
          </a:p>
          <a:p>
            <a:pPr algn="ctr"/>
            <a:r>
              <a:rPr lang="en-US" altLang="ja-JP" b="1" dirty="0">
                <a:solidFill>
                  <a:schemeClr val="bg1"/>
                </a:solidFill>
                <a:latin typeface="Segoe UI" panose="020B0502040204020203" pitchFamily="34" charset="0"/>
                <a:cs typeface="Segoe UI" panose="020B0502040204020203" pitchFamily="34" charset="0"/>
              </a:rPr>
              <a:t>1.0</a:t>
            </a:r>
            <a:r>
              <a:rPr lang="en-US" altLang="ja-JP" sz="1200" b="1" dirty="0">
                <a:solidFill>
                  <a:schemeClr val="bg1"/>
                </a:solidFill>
                <a:latin typeface="Segoe UI" panose="020B0502040204020203" pitchFamily="34" charset="0"/>
                <a:cs typeface="Segoe UI" panose="020B0502040204020203" pitchFamily="34" charset="0"/>
              </a:rPr>
              <a:t>%</a:t>
            </a:r>
            <a:endParaRPr lang="ja-JP" altLang="en-US" sz="1200" b="1" dirty="0">
              <a:solidFill>
                <a:schemeClr val="bg1"/>
              </a:solidFill>
              <a:latin typeface="Segoe UI" panose="020B0502040204020203" pitchFamily="34" charset="0"/>
              <a:cs typeface="Segoe UI" panose="020B0502040204020203" pitchFamily="34" charset="0"/>
            </a:endParaRPr>
          </a:p>
        </p:txBody>
      </p:sp>
      <p:sp>
        <p:nvSpPr>
          <p:cNvPr id="12" name="正方形/長方形 11">
            <a:extLst>
              <a:ext uri="{FF2B5EF4-FFF2-40B4-BE49-F238E27FC236}">
                <a16:creationId xmlns:a16="http://schemas.microsoft.com/office/drawing/2014/main" id="{AF1D120C-2AE6-14D6-D401-B7B362EA21FE}"/>
              </a:ext>
            </a:extLst>
          </p:cNvPr>
          <p:cNvSpPr/>
          <p:nvPr/>
        </p:nvSpPr>
        <p:spPr>
          <a:xfrm>
            <a:off x="10268499" y="3041148"/>
            <a:ext cx="461665" cy="523220"/>
          </a:xfrm>
          <a:prstGeom prst="rect">
            <a:avLst/>
          </a:prstGeom>
        </p:spPr>
        <p:txBody>
          <a:bodyPr wrap="none" lIns="0" tIns="0" rIns="0" bIns="0">
            <a:spAutoFit/>
          </a:bodyPr>
          <a:lstStyle/>
          <a:p>
            <a:pPr algn="ctr"/>
            <a:r>
              <a:rPr lang="en-US" altLang="ja-JP" sz="1600" b="1" dirty="0">
                <a:solidFill>
                  <a:schemeClr val="bg1"/>
                </a:solidFill>
                <a:latin typeface="Segoe UI" panose="020B0502040204020203" pitchFamily="34" charset="0"/>
                <a:cs typeface="Segoe UI" panose="020B0502040204020203" pitchFamily="34" charset="0"/>
              </a:rPr>
              <a:t>A</a:t>
            </a:r>
          </a:p>
          <a:p>
            <a:pPr algn="ctr"/>
            <a:r>
              <a:rPr lang="en-US" altLang="ja-JP" b="1" dirty="0">
                <a:solidFill>
                  <a:schemeClr val="bg1"/>
                </a:solidFill>
                <a:latin typeface="Segoe UI" panose="020B0502040204020203" pitchFamily="34" charset="0"/>
                <a:cs typeface="Segoe UI" panose="020B0502040204020203" pitchFamily="34" charset="0"/>
              </a:rPr>
              <a:t>1.5</a:t>
            </a:r>
            <a:r>
              <a:rPr lang="en-US" altLang="ja-JP" sz="1200" b="1" dirty="0">
                <a:solidFill>
                  <a:schemeClr val="bg1"/>
                </a:solidFill>
                <a:latin typeface="Segoe UI" panose="020B0502040204020203" pitchFamily="34" charset="0"/>
                <a:cs typeface="Segoe UI" panose="020B0502040204020203" pitchFamily="34" charset="0"/>
              </a:rPr>
              <a:t>%</a:t>
            </a:r>
            <a:endParaRPr lang="ja-JP" altLang="en-US" sz="1200" b="1" dirty="0">
              <a:solidFill>
                <a:schemeClr val="bg1"/>
              </a:solidFill>
              <a:latin typeface="Segoe UI" panose="020B0502040204020203" pitchFamily="34" charset="0"/>
              <a:cs typeface="Segoe UI" panose="020B0502040204020203" pitchFamily="34" charset="0"/>
            </a:endParaRPr>
          </a:p>
        </p:txBody>
      </p:sp>
      <p:pic>
        <p:nvPicPr>
          <p:cNvPr id="13" name="図 12">
            <a:extLst>
              <a:ext uri="{FF2B5EF4-FFF2-40B4-BE49-F238E27FC236}">
                <a16:creationId xmlns:a16="http://schemas.microsoft.com/office/drawing/2014/main" id="{9E91A63E-95D5-C5A6-B72D-54FACBCBF5C0}"/>
              </a:ext>
            </a:extLst>
          </p:cNvPr>
          <p:cNvPicPr>
            <a:picLocks noChangeAspect="1"/>
          </p:cNvPicPr>
          <p:nvPr/>
        </p:nvPicPr>
        <p:blipFill>
          <a:blip r:embed="rId5"/>
          <a:stretch>
            <a:fillRect/>
          </a:stretch>
        </p:blipFill>
        <p:spPr>
          <a:xfrm>
            <a:off x="3427225" y="4004359"/>
            <a:ext cx="3226046" cy="1053537"/>
          </a:xfrm>
          <a:prstGeom prst="rect">
            <a:avLst/>
          </a:prstGeom>
          <a:ln w="19050">
            <a:solidFill>
              <a:srgbClr val="C00000"/>
            </a:solidFill>
          </a:ln>
        </p:spPr>
      </p:pic>
      <p:sp>
        <p:nvSpPr>
          <p:cNvPr id="14" name="テキスト ボックス 13">
            <a:extLst>
              <a:ext uri="{FF2B5EF4-FFF2-40B4-BE49-F238E27FC236}">
                <a16:creationId xmlns:a16="http://schemas.microsoft.com/office/drawing/2014/main" id="{18F80404-8435-1FC3-9A3C-1E5437E0E7A7}"/>
              </a:ext>
            </a:extLst>
          </p:cNvPr>
          <p:cNvSpPr txBox="1"/>
          <p:nvPr/>
        </p:nvSpPr>
        <p:spPr>
          <a:xfrm>
            <a:off x="3093374" y="2014418"/>
            <a:ext cx="2132993" cy="360000"/>
          </a:xfrm>
          <a:prstGeom prst="roundRect">
            <a:avLst>
              <a:gd name="adj" fmla="val 0"/>
            </a:avLst>
          </a:prstGeom>
          <a:solidFill>
            <a:srgbClr val="C00000"/>
          </a:solidFill>
          <a:ln w="6350" cap="flat">
            <a:noFill/>
            <a:miter lim="400000"/>
          </a:ln>
          <a:effectLst>
            <a:outerShdw dist="25400" dir="2700000" algn="tl" rotWithShape="0">
              <a:schemeClr val="accent5">
                <a:lumMod val="75000"/>
                <a:alpha val="40000"/>
              </a:schemeClr>
            </a:outerShdw>
          </a:effectLst>
          <a:sp3d/>
        </p:spPr>
        <p:txBody>
          <a:bodyPr rot="0" spcFirstLastPara="1" vertOverflow="overflow" horzOverflow="overflow" vert="horz" wrap="none" lIns="216000" tIns="108000" rIns="216000" bIns="72000" numCol="1" spcCol="38100" rtlCol="0" anchor="ctr">
            <a:noAutofit/>
          </a:bodyPr>
          <a:lstStyle/>
          <a:p>
            <a:pPr marL="0" marR="0" lvl="0" indent="0" algn="ctr" defTabSz="825500" eaLnBrk="1" fontAlgn="auto" latinLnBrk="0" hangingPunct="0">
              <a:lnSpc>
                <a:spcPct val="100000"/>
              </a:lnSpc>
              <a:spcBef>
                <a:spcPts val="0"/>
              </a:spcBef>
              <a:spcAft>
                <a:spcPts val="0"/>
              </a:spcAft>
              <a:buClrTx/>
              <a:buSzTx/>
              <a:buFontTx/>
              <a:buNone/>
              <a:tabLst/>
              <a:defRPr/>
            </a:pPr>
            <a:r>
              <a:rPr kumimoji="0" lang="en" altLang="ja-JP" sz="1400" b="1" i="0" u="none" strike="noStrike" kern="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rPr>
              <a:t>A</a:t>
            </a:r>
            <a:r>
              <a:rPr kumimoji="0" lang="ja-JP" altLang="en-US" sz="1400" b="1" i="0" u="none" strike="noStrike" kern="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rPr>
              <a:t>：放送直前</a:t>
            </a:r>
            <a:endParaRPr kumimoji="0" lang="ja-JP" altLang="en-US" sz="1400" b="1" i="0" u="none" strike="noStrike" kern="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ヒラギノ角ゴ ProN W3"/>
              <a:sym typeface="ヒラギノ角ゴ ProN W3"/>
            </a:endParaRPr>
          </a:p>
        </p:txBody>
      </p:sp>
      <p:sp>
        <p:nvSpPr>
          <p:cNvPr id="15" name="テキスト ボックス 14">
            <a:extLst>
              <a:ext uri="{FF2B5EF4-FFF2-40B4-BE49-F238E27FC236}">
                <a16:creationId xmlns:a16="http://schemas.microsoft.com/office/drawing/2014/main" id="{5EA42DB4-B484-323E-7451-8226ACA3F5B0}"/>
              </a:ext>
            </a:extLst>
          </p:cNvPr>
          <p:cNvSpPr txBox="1"/>
          <p:nvPr/>
        </p:nvSpPr>
        <p:spPr>
          <a:xfrm>
            <a:off x="3100062" y="3530195"/>
            <a:ext cx="2126305" cy="360000"/>
          </a:xfrm>
          <a:prstGeom prst="roundRect">
            <a:avLst>
              <a:gd name="adj" fmla="val 0"/>
            </a:avLst>
          </a:prstGeom>
          <a:solidFill>
            <a:srgbClr val="FF466E"/>
          </a:solidFill>
          <a:ln w="6350" cap="flat">
            <a:noFill/>
            <a:miter lim="400000"/>
          </a:ln>
          <a:effectLst>
            <a:outerShdw dist="25400" dir="2700000" algn="tl" rotWithShape="0">
              <a:schemeClr val="accent5">
                <a:lumMod val="75000"/>
                <a:alpha val="40000"/>
              </a:schemeClr>
            </a:outerShdw>
          </a:effectLst>
          <a:sp3d/>
        </p:spPr>
        <p:txBody>
          <a:bodyPr rot="0" spcFirstLastPara="1" vertOverflow="overflow" horzOverflow="overflow" vert="horz" wrap="none" lIns="216000" tIns="108000" rIns="216000" bIns="72000" numCol="1" spcCol="38100" rtlCol="0" anchor="ctr">
            <a:noAutofit/>
          </a:bodyPr>
          <a:lstStyle/>
          <a:p>
            <a:pPr marL="0" marR="0" lvl="0" indent="0" algn="ctr" defTabSz="825500" eaLnBrk="1" fontAlgn="auto" latinLnBrk="0" hangingPunct="0">
              <a:lnSpc>
                <a:spcPct val="100000"/>
              </a:lnSpc>
              <a:spcBef>
                <a:spcPts val="0"/>
              </a:spcBef>
              <a:spcAft>
                <a:spcPts val="0"/>
              </a:spcAft>
              <a:buClrTx/>
              <a:buSzTx/>
              <a:buFontTx/>
              <a:buNone/>
              <a:tabLst/>
              <a:defRPr/>
            </a:pPr>
            <a:r>
              <a:rPr kumimoji="0" lang="en" altLang="ja-JP" sz="1400" b="1" i="0" u="none" strike="noStrike" kern="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rPr>
              <a:t>B</a:t>
            </a:r>
            <a:r>
              <a:rPr kumimoji="0" lang="ja-JP" altLang="en-US" sz="1400" b="1" kern="0" dirty="0">
                <a:solidFill>
                  <a:schemeClr val="bg1"/>
                </a:solidFill>
                <a:latin typeface="Meiryo" panose="020B0604030504040204" pitchFamily="34" charset="-128"/>
                <a:ea typeface="Meiryo" panose="020B0604030504040204" pitchFamily="34" charset="-128"/>
              </a:rPr>
              <a:t>：放送数時間前まで</a:t>
            </a:r>
            <a:endParaRPr kumimoji="0" lang="ja-JP" altLang="en-US" sz="1400" b="1" i="0" u="none" strike="noStrike" kern="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ヒラギノ角ゴ ProN W3"/>
              <a:sym typeface="ヒラギノ角ゴ ProN W3"/>
            </a:endParaRPr>
          </a:p>
        </p:txBody>
      </p:sp>
      <p:pic>
        <p:nvPicPr>
          <p:cNvPr id="16" name="図 15">
            <a:extLst>
              <a:ext uri="{FF2B5EF4-FFF2-40B4-BE49-F238E27FC236}">
                <a16:creationId xmlns:a16="http://schemas.microsoft.com/office/drawing/2014/main" id="{9D56702F-2EB7-F0A0-407A-96F7E89B556C}"/>
              </a:ext>
            </a:extLst>
          </p:cNvPr>
          <p:cNvPicPr>
            <a:picLocks noChangeAspect="1"/>
          </p:cNvPicPr>
          <p:nvPr/>
        </p:nvPicPr>
        <p:blipFill>
          <a:blip r:embed="rId6"/>
          <a:stretch>
            <a:fillRect/>
          </a:stretch>
        </p:blipFill>
        <p:spPr>
          <a:xfrm>
            <a:off x="3427226" y="5117725"/>
            <a:ext cx="3242022" cy="1061025"/>
          </a:xfrm>
          <a:prstGeom prst="rect">
            <a:avLst/>
          </a:prstGeom>
          <a:ln w="19050">
            <a:solidFill>
              <a:srgbClr val="C00000"/>
            </a:solidFill>
          </a:ln>
        </p:spPr>
      </p:pic>
      <p:sp>
        <p:nvSpPr>
          <p:cNvPr id="17" name="正方形/長方形 16">
            <a:extLst>
              <a:ext uri="{FF2B5EF4-FFF2-40B4-BE49-F238E27FC236}">
                <a16:creationId xmlns:a16="http://schemas.microsoft.com/office/drawing/2014/main" id="{FF256506-CBF7-F4B6-3B44-12B3D2F07ACA}"/>
              </a:ext>
            </a:extLst>
          </p:cNvPr>
          <p:cNvSpPr/>
          <p:nvPr/>
        </p:nvSpPr>
        <p:spPr>
          <a:xfrm>
            <a:off x="9013069" y="3454493"/>
            <a:ext cx="461665" cy="523220"/>
          </a:xfrm>
          <a:prstGeom prst="rect">
            <a:avLst/>
          </a:prstGeom>
        </p:spPr>
        <p:txBody>
          <a:bodyPr wrap="none" lIns="0" tIns="0" rIns="0" bIns="0">
            <a:spAutoFit/>
          </a:bodyPr>
          <a:lstStyle/>
          <a:p>
            <a:pPr algn="ctr"/>
            <a:r>
              <a:rPr lang="en-US" altLang="ja-JP" sz="1600" b="1" dirty="0">
                <a:solidFill>
                  <a:schemeClr val="bg1"/>
                </a:solidFill>
                <a:latin typeface="Segoe UI" panose="020B0502040204020203" pitchFamily="34" charset="0"/>
                <a:cs typeface="Segoe UI" panose="020B0502040204020203" pitchFamily="34" charset="0"/>
              </a:rPr>
              <a:t>B</a:t>
            </a:r>
          </a:p>
          <a:p>
            <a:pPr algn="ctr"/>
            <a:r>
              <a:rPr lang="en-US" altLang="ja-JP" b="1" dirty="0">
                <a:solidFill>
                  <a:schemeClr val="bg1"/>
                </a:solidFill>
                <a:latin typeface="Segoe UI" panose="020B0502040204020203" pitchFamily="34" charset="0"/>
                <a:cs typeface="Segoe UI" panose="020B0502040204020203" pitchFamily="34" charset="0"/>
              </a:rPr>
              <a:t>1.2</a:t>
            </a:r>
            <a:r>
              <a:rPr lang="en-US" altLang="ja-JP" sz="1200" b="1" dirty="0">
                <a:solidFill>
                  <a:schemeClr val="bg1"/>
                </a:solidFill>
                <a:latin typeface="Segoe UI" panose="020B0502040204020203" pitchFamily="34" charset="0"/>
                <a:cs typeface="Segoe UI" panose="020B0502040204020203" pitchFamily="34" charset="0"/>
              </a:rPr>
              <a:t>%</a:t>
            </a:r>
            <a:endParaRPr lang="ja-JP" altLang="en-US" sz="1200" b="1" dirty="0">
              <a:solidFill>
                <a:schemeClr val="bg1"/>
              </a:solidFill>
              <a:latin typeface="Segoe UI" panose="020B0502040204020203" pitchFamily="34" charset="0"/>
              <a:cs typeface="Segoe UI" panose="020B0502040204020203" pitchFamily="34" charset="0"/>
            </a:endParaRPr>
          </a:p>
        </p:txBody>
      </p:sp>
      <p:sp>
        <p:nvSpPr>
          <p:cNvPr id="18" name="テキスト ボックス 17">
            <a:extLst>
              <a:ext uri="{FF2B5EF4-FFF2-40B4-BE49-F238E27FC236}">
                <a16:creationId xmlns:a16="http://schemas.microsoft.com/office/drawing/2014/main" id="{3A14CF8B-57B2-6472-F98B-F6E088FE395A}"/>
              </a:ext>
            </a:extLst>
          </p:cNvPr>
          <p:cNvSpPr txBox="1"/>
          <p:nvPr/>
        </p:nvSpPr>
        <p:spPr>
          <a:xfrm>
            <a:off x="8069362" y="2428838"/>
            <a:ext cx="2429969" cy="276999"/>
          </a:xfrm>
          <a:prstGeom prst="rect">
            <a:avLst/>
          </a:prstGeom>
          <a:noFill/>
        </p:spPr>
        <p:txBody>
          <a:bodyPr wrap="square">
            <a:spAutoFit/>
          </a:bodyPr>
          <a:lstStyle/>
          <a:p>
            <a:pPr marL="0" marR="0" lvl="0" indent="0" algn="ctr" defTabSz="825500" eaLnBrk="1" fontAlgn="auto" latinLnBrk="0" hangingPunct="0">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rPr>
              <a:t>広告反応率比較（</a:t>
            </a:r>
            <a:r>
              <a:rPr kumimoji="0" lang="en" altLang="ja-JP" sz="1200" b="1" i="0" u="none" strike="noStrike" kern="0" cap="none" spc="0" normalizeH="0" baseline="0" noProof="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rPr>
              <a:t>vCTR</a:t>
            </a:r>
            <a:r>
              <a:rPr kumimoji="0" lang="ja-JP" altLang="en" sz="1200" b="1" i="0" u="none" strike="noStrike" kern="0" cap="none" spc="0" normalizeH="0" baseline="0" noProof="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rPr>
              <a:t>）</a:t>
            </a:r>
            <a:endParaRPr kumimoji="0" lang="ja-JP" altLang="en-US" sz="1200" b="1" i="0" u="none" strike="noStrike" kern="0" cap="none" spc="0" normalizeH="0" baseline="0" noProof="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ヒラギノ角ゴ ProN W3"/>
              <a:sym typeface="ヒラギノ角ゴ ProN W3"/>
            </a:endParaRPr>
          </a:p>
        </p:txBody>
      </p:sp>
      <p:sp>
        <p:nvSpPr>
          <p:cNvPr id="4" name="正方形/長方形 3">
            <a:extLst>
              <a:ext uri="{FF2B5EF4-FFF2-40B4-BE49-F238E27FC236}">
                <a16:creationId xmlns:a16="http://schemas.microsoft.com/office/drawing/2014/main" id="{EDA3A769-3DC4-9E32-0C18-7DD56C0C2B3C}"/>
              </a:ext>
            </a:extLst>
          </p:cNvPr>
          <p:cNvSpPr/>
          <p:nvPr/>
        </p:nvSpPr>
        <p:spPr>
          <a:xfrm>
            <a:off x="9164321" y="6059372"/>
            <a:ext cx="2683450" cy="215444"/>
          </a:xfrm>
          <a:prstGeom prst="rect">
            <a:avLst/>
          </a:prstGeom>
        </p:spPr>
        <p:txBody>
          <a:bodyPr wrap="square">
            <a:spAutoFit/>
          </a:bodyPr>
          <a:lstStyle/>
          <a:p>
            <a:r>
              <a:rPr lang="ja-JP" altLang="en-US" sz="800" dirty="0">
                <a:solidFill>
                  <a:srgbClr val="000000"/>
                </a:solidFill>
                <a:latin typeface="+mn-ea"/>
              </a:rPr>
              <a:t>出典：</a:t>
            </a:r>
            <a:r>
              <a:rPr lang="en-US" altLang="ja-JP" sz="800" dirty="0">
                <a:solidFill>
                  <a:srgbClr val="000000"/>
                </a:solidFill>
                <a:latin typeface="+mn-ea"/>
              </a:rPr>
              <a:t>LINE</a:t>
            </a:r>
            <a:r>
              <a:rPr lang="ja-JP" altLang="en-US" sz="800" dirty="0">
                <a:solidFill>
                  <a:srgbClr val="000000"/>
                </a:solidFill>
                <a:latin typeface="+mn-ea"/>
              </a:rPr>
              <a:t>ヤフー自社調べ（トピックス</a:t>
            </a:r>
            <a:r>
              <a:rPr lang="en-US" altLang="ja-JP" sz="800" dirty="0">
                <a:solidFill>
                  <a:srgbClr val="000000"/>
                </a:solidFill>
                <a:latin typeface="+mn-ea"/>
              </a:rPr>
              <a:t>PR SP</a:t>
            </a:r>
            <a:r>
              <a:rPr lang="ja-JP" altLang="en-US" sz="800" dirty="0">
                <a:solidFill>
                  <a:srgbClr val="000000"/>
                </a:solidFill>
                <a:latin typeface="+mn-ea"/>
              </a:rPr>
              <a:t>実績）</a:t>
            </a:r>
          </a:p>
        </p:txBody>
      </p:sp>
    </p:spTree>
    <p:extLst>
      <p:ext uri="{BB962C8B-B14F-4D97-AF65-F5344CB8AC3E}">
        <p14:creationId xmlns:p14="http://schemas.microsoft.com/office/powerpoint/2010/main" val="94343595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5294E7A-17B4-2FD1-6C59-4E20AC6FDE51}"/>
              </a:ext>
            </a:extLst>
          </p:cNvPr>
          <p:cNvSpPr>
            <a:spLocks noGrp="1"/>
          </p:cNvSpPr>
          <p:nvPr>
            <p:ph type="ctrTitle"/>
          </p:nvPr>
        </p:nvSpPr>
        <p:spPr/>
        <p:txBody>
          <a:bodyPr/>
          <a:lstStyle/>
          <a:p>
            <a:r>
              <a:rPr lang="ja-JP" altLang="en-US" dirty="0"/>
              <a:t>動画配信サービス：クリエイティブ比較</a:t>
            </a:r>
            <a:endParaRPr kumimoji="1" lang="ja-JP" altLang="en-US" dirty="0"/>
          </a:p>
        </p:txBody>
      </p:sp>
      <p:sp>
        <p:nvSpPr>
          <p:cNvPr id="3" name="テキスト プレースホルダー 2">
            <a:extLst>
              <a:ext uri="{FF2B5EF4-FFF2-40B4-BE49-F238E27FC236}">
                <a16:creationId xmlns:a16="http://schemas.microsoft.com/office/drawing/2014/main" id="{DAE823E3-CE09-1BA0-322C-32D9E42D5599}"/>
              </a:ext>
            </a:extLst>
          </p:cNvPr>
          <p:cNvSpPr>
            <a:spLocks noGrp="1"/>
          </p:cNvSpPr>
          <p:nvPr>
            <p:ph type="body" sz="quarter" idx="10"/>
          </p:nvPr>
        </p:nvSpPr>
        <p:spPr/>
        <p: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掲載クリエイティブの違いにより</a:t>
            </a:r>
            <a:r>
              <a:rPr kumimoji="1" lang="ja-JP" altLang="en-US" sz="1800" b="1"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cs typeface="+mn-cs"/>
              </a:rPr>
              <a:t>クリック率が</a:t>
            </a:r>
            <a:r>
              <a:rPr kumimoji="1" lang="en-US" altLang="ja-JP" sz="1800" b="1"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cs typeface="+mn-cs"/>
              </a:rPr>
              <a:t>1.5</a:t>
            </a:r>
            <a:r>
              <a:rPr kumimoji="1" lang="ja-JP" altLang="en-US" sz="1800" b="1"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cs typeface="+mn-cs"/>
              </a:rPr>
              <a:t>倍</a:t>
            </a:r>
            <a:r>
              <a:rPr kumimoji="1" lang="ja-JP" altLang="en-US" sz="18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に。記事閲覧を目的に訪問される掲載面のため、</a:t>
            </a:r>
            <a:endParaRPr kumimoji="1" lang="en-US" altLang="ja-JP" sz="18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cs typeface="+mn-cs"/>
              </a:rPr>
              <a:t>遷移先が記事コンテンツであることが分かるクリエイティブが好反応</a:t>
            </a:r>
            <a:r>
              <a:rPr kumimoji="1" lang="ja-JP" altLang="en-US" sz="18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となった。</a:t>
            </a:r>
          </a:p>
          <a:p>
            <a:endParaRPr kumimoji="1" lang="ja-JP" altLang="en-US" dirty="0"/>
          </a:p>
        </p:txBody>
      </p:sp>
      <p:sp>
        <p:nvSpPr>
          <p:cNvPr id="7" name="四角形: 角を丸くする 6">
            <a:extLst>
              <a:ext uri="{FF2B5EF4-FFF2-40B4-BE49-F238E27FC236}">
                <a16:creationId xmlns:a16="http://schemas.microsoft.com/office/drawing/2014/main" id="{7E721E70-3582-1156-EF67-0C57BD2FBBE3}"/>
              </a:ext>
            </a:extLst>
          </p:cNvPr>
          <p:cNvSpPr/>
          <p:nvPr/>
        </p:nvSpPr>
        <p:spPr>
          <a:xfrm>
            <a:off x="7183273" y="583184"/>
            <a:ext cx="2930525" cy="390864"/>
          </a:xfrm>
          <a:prstGeom prst="roundRect">
            <a:avLst>
              <a:gd name="adj" fmla="val 50000"/>
            </a:avLst>
          </a:prstGeom>
          <a:solidFill>
            <a:srgbClr val="000048"/>
          </a:solidFill>
          <a:ln w="9525" cap="flat" cmpd="sng" algn="ctr">
            <a:solidFill>
              <a:srgbClr val="000048"/>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5F5F5"/>
                </a:solidFill>
                <a:effectLst/>
                <a:uLnTx/>
                <a:uFillTx/>
                <a:latin typeface="Calibri" panose="020F0502020204030204"/>
                <a:ea typeface="メイリオ" panose="020B0604030504040204" pitchFamily="50" charset="-128"/>
                <a:cs typeface="+mn-cs"/>
              </a:rPr>
              <a:t>ネイティブ性の高さによる効果</a:t>
            </a:r>
          </a:p>
        </p:txBody>
      </p:sp>
      <p:sp>
        <p:nvSpPr>
          <p:cNvPr id="8" name="テキスト ボックス 7">
            <a:extLst>
              <a:ext uri="{FF2B5EF4-FFF2-40B4-BE49-F238E27FC236}">
                <a16:creationId xmlns:a16="http://schemas.microsoft.com/office/drawing/2014/main" id="{664D6618-2133-E321-F04B-3752245828D3}"/>
              </a:ext>
            </a:extLst>
          </p:cNvPr>
          <p:cNvSpPr txBox="1"/>
          <p:nvPr/>
        </p:nvSpPr>
        <p:spPr>
          <a:xfrm>
            <a:off x="7397938" y="2877010"/>
            <a:ext cx="1344672" cy="461665"/>
          </a:xfrm>
          <a:prstGeom prst="rect">
            <a:avLst/>
          </a:prstGeom>
          <a:noFill/>
        </p:spPr>
        <p:txBody>
          <a:bodyPr wrap="square" rtlCol="0">
            <a:spAutoFit/>
          </a:bodyPr>
          <a:lstStyle/>
          <a:p>
            <a:pPr algn="ctr"/>
            <a:r>
              <a:rPr kumimoji="1" lang="en-US" altLang="ja-JP" sz="2400" b="1" dirty="0">
                <a:solidFill>
                  <a:srgbClr val="C00000"/>
                </a:solidFill>
                <a:latin typeface="+mn-ea"/>
              </a:rPr>
              <a:t>1.5</a:t>
            </a:r>
            <a:r>
              <a:rPr kumimoji="1" lang="ja-JP" altLang="en-US" sz="2400" b="1" dirty="0">
                <a:solidFill>
                  <a:srgbClr val="C00000"/>
                </a:solidFill>
                <a:latin typeface="+mn-ea"/>
              </a:rPr>
              <a:t>倍</a:t>
            </a:r>
          </a:p>
        </p:txBody>
      </p:sp>
      <p:sp>
        <p:nvSpPr>
          <p:cNvPr id="9" name="矢印: 右 8">
            <a:extLst>
              <a:ext uri="{FF2B5EF4-FFF2-40B4-BE49-F238E27FC236}">
                <a16:creationId xmlns:a16="http://schemas.microsoft.com/office/drawing/2014/main" id="{BD3FA2C5-728B-B710-763D-01305689BB5C}"/>
              </a:ext>
            </a:extLst>
          </p:cNvPr>
          <p:cNvSpPr/>
          <p:nvPr/>
        </p:nvSpPr>
        <p:spPr>
          <a:xfrm rot="19749080">
            <a:off x="8137244" y="3264395"/>
            <a:ext cx="1214223" cy="245507"/>
          </a:xfrm>
          <a:prstGeom prst="rightArrow">
            <a:avLst>
              <a:gd name="adj1" fmla="val 44852"/>
              <a:gd name="adj2" fmla="val 50000"/>
            </a:avLst>
          </a:prstGeom>
          <a:solidFill>
            <a:schemeClr val="accent6">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10" name="グループ化 9">
            <a:extLst>
              <a:ext uri="{FF2B5EF4-FFF2-40B4-BE49-F238E27FC236}">
                <a16:creationId xmlns:a16="http://schemas.microsoft.com/office/drawing/2014/main" id="{8146ABF1-943E-1566-A9B6-ABC6DDCC4B2A}"/>
              </a:ext>
            </a:extLst>
          </p:cNvPr>
          <p:cNvGrpSpPr/>
          <p:nvPr/>
        </p:nvGrpSpPr>
        <p:grpSpPr>
          <a:xfrm>
            <a:off x="918610" y="2549980"/>
            <a:ext cx="4964832" cy="1021120"/>
            <a:chOff x="600427" y="2046636"/>
            <a:chExt cx="4964832" cy="1021120"/>
          </a:xfrm>
        </p:grpSpPr>
        <p:pic>
          <p:nvPicPr>
            <p:cNvPr id="11" name="図 10" descr="グラフィカル ユーザー インターフェイス, テキスト&#10;&#10;自動的に生成された説明">
              <a:extLst>
                <a:ext uri="{FF2B5EF4-FFF2-40B4-BE49-F238E27FC236}">
                  <a16:creationId xmlns:a16="http://schemas.microsoft.com/office/drawing/2014/main" id="{8BA72A48-AA97-2648-8D62-E20BBDBF90F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49011" y="2046636"/>
              <a:ext cx="2916248" cy="1021120"/>
            </a:xfrm>
            <a:prstGeom prst="rect">
              <a:avLst/>
            </a:prstGeom>
          </p:spPr>
        </p:pic>
        <p:sp>
          <p:nvSpPr>
            <p:cNvPr id="12" name="テキスト ボックス 11">
              <a:extLst>
                <a:ext uri="{FF2B5EF4-FFF2-40B4-BE49-F238E27FC236}">
                  <a16:creationId xmlns:a16="http://schemas.microsoft.com/office/drawing/2014/main" id="{4FA8CAD0-907D-11F7-2D83-DCBDF9830139}"/>
                </a:ext>
              </a:extLst>
            </p:cNvPr>
            <p:cNvSpPr txBox="1"/>
            <p:nvPr/>
          </p:nvSpPr>
          <p:spPr>
            <a:xfrm>
              <a:off x="600427" y="2345483"/>
              <a:ext cx="2374116" cy="369332"/>
            </a:xfrm>
            <a:prstGeom prst="rect">
              <a:avLst/>
            </a:prstGeom>
            <a:noFill/>
          </p:spPr>
          <p:txBody>
            <a:bodyPr wrap="square" rtlCol="0">
              <a:spAutoFit/>
            </a:bodyPr>
            <a:lstStyle/>
            <a:p>
              <a:pPr algn="l"/>
              <a:r>
                <a:rPr lang="ja-JP" altLang="en-US" dirty="0">
                  <a:latin typeface="+mn-ea"/>
                </a:rPr>
                <a:t>クリエイティブ </a:t>
              </a:r>
              <a:r>
                <a:rPr lang="en-US" altLang="ja-JP" dirty="0">
                  <a:latin typeface="+mn-ea"/>
                </a:rPr>
                <a:t>A</a:t>
              </a:r>
              <a:endParaRPr kumimoji="1" lang="ja-JP" altLang="en-US" dirty="0">
                <a:latin typeface="+mn-ea"/>
              </a:endParaRPr>
            </a:p>
          </p:txBody>
        </p:sp>
      </p:grpSp>
      <p:grpSp>
        <p:nvGrpSpPr>
          <p:cNvPr id="13" name="グループ化 12">
            <a:extLst>
              <a:ext uri="{FF2B5EF4-FFF2-40B4-BE49-F238E27FC236}">
                <a16:creationId xmlns:a16="http://schemas.microsoft.com/office/drawing/2014/main" id="{05CCD7BF-9261-F958-C696-F9026DBE76F5}"/>
              </a:ext>
            </a:extLst>
          </p:cNvPr>
          <p:cNvGrpSpPr/>
          <p:nvPr/>
        </p:nvGrpSpPr>
        <p:grpSpPr>
          <a:xfrm>
            <a:off x="870942" y="4452324"/>
            <a:ext cx="4994486" cy="980762"/>
            <a:chOff x="5834346" y="2263758"/>
            <a:chExt cx="4994486" cy="980762"/>
          </a:xfrm>
        </p:grpSpPr>
        <p:pic>
          <p:nvPicPr>
            <p:cNvPr id="14" name="図 13" descr="テキスト&#10;&#10;自動的に生成された説明">
              <a:extLst>
                <a:ext uri="{FF2B5EF4-FFF2-40B4-BE49-F238E27FC236}">
                  <a16:creationId xmlns:a16="http://schemas.microsoft.com/office/drawing/2014/main" id="{B2AEB5C1-10A8-4333-98A7-12EDE3C0A2F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12583" y="2263758"/>
              <a:ext cx="2916249" cy="980762"/>
            </a:xfrm>
            <a:prstGeom prst="rect">
              <a:avLst/>
            </a:prstGeom>
          </p:spPr>
        </p:pic>
        <p:sp>
          <p:nvSpPr>
            <p:cNvPr id="15" name="テキスト ボックス 14">
              <a:extLst>
                <a:ext uri="{FF2B5EF4-FFF2-40B4-BE49-F238E27FC236}">
                  <a16:creationId xmlns:a16="http://schemas.microsoft.com/office/drawing/2014/main" id="{EFA88D9A-1C6F-E469-6713-93DF5FA7B70E}"/>
                </a:ext>
              </a:extLst>
            </p:cNvPr>
            <p:cNvSpPr txBox="1"/>
            <p:nvPr/>
          </p:nvSpPr>
          <p:spPr>
            <a:xfrm>
              <a:off x="5834346" y="2571975"/>
              <a:ext cx="2374116" cy="369332"/>
            </a:xfrm>
            <a:prstGeom prst="rect">
              <a:avLst/>
            </a:prstGeom>
            <a:noFill/>
          </p:spPr>
          <p:txBody>
            <a:bodyPr wrap="square" rtlCol="0">
              <a:spAutoFit/>
            </a:bodyPr>
            <a:lstStyle/>
            <a:p>
              <a:pPr algn="l"/>
              <a:r>
                <a:rPr lang="ja-JP" altLang="en-US" dirty="0">
                  <a:latin typeface="+mn-ea"/>
                </a:rPr>
                <a:t>クリエイティブ </a:t>
              </a:r>
              <a:r>
                <a:rPr lang="en-US" altLang="ja-JP" dirty="0">
                  <a:latin typeface="+mn-ea"/>
                </a:rPr>
                <a:t>B</a:t>
              </a:r>
              <a:endParaRPr kumimoji="1" lang="ja-JP" altLang="en-US" dirty="0">
                <a:latin typeface="+mn-ea"/>
              </a:endParaRPr>
            </a:p>
          </p:txBody>
        </p:sp>
      </p:grpSp>
      <p:sp>
        <p:nvSpPr>
          <p:cNvPr id="16" name="テキスト ボックス 15">
            <a:extLst>
              <a:ext uri="{FF2B5EF4-FFF2-40B4-BE49-F238E27FC236}">
                <a16:creationId xmlns:a16="http://schemas.microsoft.com/office/drawing/2014/main" id="{117D0107-714A-999E-6F2C-AECD81D3D0F1}"/>
              </a:ext>
            </a:extLst>
          </p:cNvPr>
          <p:cNvSpPr txBox="1"/>
          <p:nvPr/>
        </p:nvSpPr>
        <p:spPr>
          <a:xfrm>
            <a:off x="7026023" y="2395452"/>
            <a:ext cx="3756751" cy="307777"/>
          </a:xfrm>
          <a:prstGeom prst="rect">
            <a:avLst/>
          </a:prstGeom>
          <a:noFill/>
        </p:spPr>
        <p:txBody>
          <a:bodyPr wrap="square" rtlCol="0">
            <a:spAutoFit/>
          </a:bodyPr>
          <a:lstStyle/>
          <a:p>
            <a:pPr algn="ctr"/>
            <a:r>
              <a:rPr kumimoji="1" lang="ja-JP" altLang="en-US" sz="1400" b="1" u="sng" dirty="0"/>
              <a:t>クリエイティブ別クリック率</a:t>
            </a:r>
          </a:p>
        </p:txBody>
      </p:sp>
      <p:sp>
        <p:nvSpPr>
          <p:cNvPr id="17" name="正方形/長方形 16">
            <a:extLst>
              <a:ext uri="{FF2B5EF4-FFF2-40B4-BE49-F238E27FC236}">
                <a16:creationId xmlns:a16="http://schemas.microsoft.com/office/drawing/2014/main" id="{C7B6DF01-3D37-9EC7-C982-87378997D299}"/>
              </a:ext>
            </a:extLst>
          </p:cNvPr>
          <p:cNvSpPr/>
          <p:nvPr/>
        </p:nvSpPr>
        <p:spPr>
          <a:xfrm>
            <a:off x="3885017" y="4695363"/>
            <a:ext cx="1839816" cy="25338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18" name="グループ化 17">
            <a:extLst>
              <a:ext uri="{FF2B5EF4-FFF2-40B4-BE49-F238E27FC236}">
                <a16:creationId xmlns:a16="http://schemas.microsoft.com/office/drawing/2014/main" id="{113EC45D-26D4-DFB9-5BCB-799ED159EC3A}"/>
              </a:ext>
            </a:extLst>
          </p:cNvPr>
          <p:cNvGrpSpPr/>
          <p:nvPr/>
        </p:nvGrpSpPr>
        <p:grpSpPr>
          <a:xfrm>
            <a:off x="899803" y="4039963"/>
            <a:ext cx="1845957" cy="412361"/>
            <a:chOff x="303107" y="4509891"/>
            <a:chExt cx="1845957" cy="412361"/>
          </a:xfrm>
        </p:grpSpPr>
        <p:pic>
          <p:nvPicPr>
            <p:cNvPr id="19" name="Picture 2" descr="ひらめくシルエットイラスト／無料イラストなら「イラストAC」">
              <a:extLst>
                <a:ext uri="{FF2B5EF4-FFF2-40B4-BE49-F238E27FC236}">
                  <a16:creationId xmlns:a16="http://schemas.microsoft.com/office/drawing/2014/main" id="{17003175-769E-0CBE-D0F5-2709F75C68A7}"/>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1243" t="6073" r="60109" b="59274"/>
            <a:stretch/>
          </p:blipFill>
          <p:spPr bwMode="auto">
            <a:xfrm rot="1331496">
              <a:off x="1705266" y="4509891"/>
              <a:ext cx="269176" cy="375431"/>
            </a:xfrm>
            <a:prstGeom prst="rect">
              <a:avLst/>
            </a:prstGeom>
            <a:noFill/>
            <a:extLst>
              <a:ext uri="{909E8E84-426E-40DD-AFC4-6F175D3DCCD1}">
                <a14:hiddenFill xmlns:a14="http://schemas.microsoft.com/office/drawing/2010/main">
                  <a:solidFill>
                    <a:srgbClr val="FFFFFF"/>
                  </a:solidFill>
                </a14:hiddenFill>
              </a:ext>
            </a:extLst>
          </p:spPr>
        </p:pic>
        <p:sp>
          <p:nvSpPr>
            <p:cNvPr id="20" name="吹き出し: 角を丸めた四角形 19">
              <a:extLst>
                <a:ext uri="{FF2B5EF4-FFF2-40B4-BE49-F238E27FC236}">
                  <a16:creationId xmlns:a16="http://schemas.microsoft.com/office/drawing/2014/main" id="{AF501661-362B-BE49-8B83-8C507616FD3C}"/>
                </a:ext>
              </a:extLst>
            </p:cNvPr>
            <p:cNvSpPr/>
            <p:nvPr/>
          </p:nvSpPr>
          <p:spPr>
            <a:xfrm>
              <a:off x="303107" y="4520009"/>
              <a:ext cx="1814085" cy="402243"/>
            </a:xfrm>
            <a:prstGeom prst="wedgeRoundRectCallout">
              <a:avLst>
                <a:gd name="adj1" fmla="val 47190"/>
                <a:gd name="adj2" fmla="val 81725"/>
                <a:gd name="adj3" fmla="val 16667"/>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1" name="テキスト ボックス 20">
              <a:extLst>
                <a:ext uri="{FF2B5EF4-FFF2-40B4-BE49-F238E27FC236}">
                  <a16:creationId xmlns:a16="http://schemas.microsoft.com/office/drawing/2014/main" id="{2F648877-057F-4C0F-AAF3-709D79C92033}"/>
                </a:ext>
              </a:extLst>
            </p:cNvPr>
            <p:cNvSpPr txBox="1"/>
            <p:nvPr/>
          </p:nvSpPr>
          <p:spPr>
            <a:xfrm>
              <a:off x="446351" y="4595221"/>
              <a:ext cx="1702713" cy="307777"/>
            </a:xfrm>
            <a:prstGeom prst="rect">
              <a:avLst/>
            </a:prstGeom>
            <a:noFill/>
          </p:spPr>
          <p:txBody>
            <a:bodyPr wrap="square" rtlCol="0">
              <a:spAutoFit/>
            </a:bodyPr>
            <a:lstStyle/>
            <a:p>
              <a:pPr algn="l"/>
              <a:r>
                <a:rPr lang="ja-JP" altLang="en-US" sz="1400" dirty="0">
                  <a:solidFill>
                    <a:srgbClr val="C00000"/>
                  </a:solidFill>
                  <a:latin typeface="+mn-ea"/>
                </a:rPr>
                <a:t>クリック率 良</a:t>
              </a:r>
              <a:endParaRPr kumimoji="1" lang="ja-JP" altLang="en-US" sz="1400" dirty="0">
                <a:solidFill>
                  <a:srgbClr val="C00000"/>
                </a:solidFill>
                <a:latin typeface="+mn-ea"/>
              </a:endParaRPr>
            </a:p>
          </p:txBody>
        </p:sp>
      </p:grpSp>
      <p:pic>
        <p:nvPicPr>
          <p:cNvPr id="22" name="図 21">
            <a:extLst>
              <a:ext uri="{FF2B5EF4-FFF2-40B4-BE49-F238E27FC236}">
                <a16:creationId xmlns:a16="http://schemas.microsoft.com/office/drawing/2014/main" id="{247910CE-78E3-C73C-9140-41B7B2187359}"/>
              </a:ext>
            </a:extLst>
          </p:cNvPr>
          <p:cNvPicPr>
            <a:picLocks noChangeAspect="1"/>
          </p:cNvPicPr>
          <p:nvPr/>
        </p:nvPicPr>
        <p:blipFill>
          <a:blip r:embed="rId5"/>
          <a:stretch>
            <a:fillRect/>
          </a:stretch>
        </p:blipFill>
        <p:spPr>
          <a:xfrm>
            <a:off x="6523401" y="2549340"/>
            <a:ext cx="4596782" cy="3151905"/>
          </a:xfrm>
          <a:prstGeom prst="rect">
            <a:avLst/>
          </a:prstGeom>
        </p:spPr>
      </p:pic>
      <p:sp>
        <p:nvSpPr>
          <p:cNvPr id="4" name="正方形/長方形 3">
            <a:extLst>
              <a:ext uri="{FF2B5EF4-FFF2-40B4-BE49-F238E27FC236}">
                <a16:creationId xmlns:a16="http://schemas.microsoft.com/office/drawing/2014/main" id="{72C9CCDD-B75D-4B0C-9CAA-F283170B9DBE}"/>
              </a:ext>
            </a:extLst>
          </p:cNvPr>
          <p:cNvSpPr/>
          <p:nvPr/>
        </p:nvSpPr>
        <p:spPr>
          <a:xfrm>
            <a:off x="9164321" y="6059372"/>
            <a:ext cx="2683450" cy="215444"/>
          </a:xfrm>
          <a:prstGeom prst="rect">
            <a:avLst/>
          </a:prstGeom>
        </p:spPr>
        <p:txBody>
          <a:bodyPr wrap="square">
            <a:spAutoFit/>
          </a:bodyPr>
          <a:lstStyle/>
          <a:p>
            <a:r>
              <a:rPr lang="ja-JP" altLang="en-US" sz="800" dirty="0">
                <a:solidFill>
                  <a:srgbClr val="000000"/>
                </a:solidFill>
                <a:latin typeface="+mn-ea"/>
              </a:rPr>
              <a:t>出典：</a:t>
            </a:r>
            <a:r>
              <a:rPr lang="en-US" altLang="ja-JP" sz="800" dirty="0">
                <a:solidFill>
                  <a:srgbClr val="000000"/>
                </a:solidFill>
                <a:latin typeface="+mn-ea"/>
              </a:rPr>
              <a:t>LINE</a:t>
            </a:r>
            <a:r>
              <a:rPr lang="ja-JP" altLang="en-US" sz="800" dirty="0">
                <a:solidFill>
                  <a:srgbClr val="000000"/>
                </a:solidFill>
                <a:latin typeface="+mn-ea"/>
              </a:rPr>
              <a:t>ヤフー自社調べ（トピックス</a:t>
            </a:r>
            <a:r>
              <a:rPr lang="en-US" altLang="ja-JP" sz="800" dirty="0">
                <a:solidFill>
                  <a:srgbClr val="000000"/>
                </a:solidFill>
                <a:latin typeface="+mn-ea"/>
              </a:rPr>
              <a:t>PR SP</a:t>
            </a:r>
            <a:r>
              <a:rPr lang="ja-JP" altLang="en-US" sz="800" dirty="0">
                <a:solidFill>
                  <a:srgbClr val="000000"/>
                </a:solidFill>
                <a:latin typeface="+mn-ea"/>
              </a:rPr>
              <a:t>実績）</a:t>
            </a:r>
          </a:p>
        </p:txBody>
      </p:sp>
    </p:spTree>
    <p:extLst>
      <p:ext uri="{BB962C8B-B14F-4D97-AF65-F5344CB8AC3E}">
        <p14:creationId xmlns:p14="http://schemas.microsoft.com/office/powerpoint/2010/main" val="76361620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40644FE-53DE-9BB6-31F3-C29223C41B2A}"/>
              </a:ext>
            </a:extLst>
          </p:cNvPr>
          <p:cNvSpPr>
            <a:spLocks noGrp="1"/>
          </p:cNvSpPr>
          <p:nvPr>
            <p:ph type="ctrTitle"/>
          </p:nvPr>
        </p:nvSpPr>
        <p:spPr/>
        <p:txBody>
          <a:bodyPr/>
          <a:lstStyle/>
          <a:p>
            <a:r>
              <a:rPr lang="ja-JP" altLang="en-US" dirty="0"/>
              <a:t>動画配信サービス：新規訪問の増加</a:t>
            </a:r>
            <a:br>
              <a:rPr kumimoji="1" lang="ja-JP" altLang="en-US" dirty="0"/>
            </a:br>
            <a:endParaRPr kumimoji="1" lang="ja-JP" altLang="en-US" dirty="0"/>
          </a:p>
        </p:txBody>
      </p:sp>
      <p:sp>
        <p:nvSpPr>
          <p:cNvPr id="3" name="テキスト プレースホルダー 2">
            <a:extLst>
              <a:ext uri="{FF2B5EF4-FFF2-40B4-BE49-F238E27FC236}">
                <a16:creationId xmlns:a16="http://schemas.microsoft.com/office/drawing/2014/main" id="{4A125B0D-73E0-E436-5957-609DDF980499}"/>
              </a:ext>
            </a:extLst>
          </p:cNvPr>
          <p:cNvSpPr>
            <a:spLocks noGrp="1"/>
          </p:cNvSpPr>
          <p:nvPr>
            <p:ph type="body" sz="quarter" idx="10"/>
          </p:nvPr>
        </p:nvSpPr>
        <p:spPr/>
        <p: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000000">
                    <a:lumMod val="65000"/>
                    <a:lumOff val="35000"/>
                  </a:srgbClr>
                </a:solidFill>
                <a:effectLst/>
                <a:uLnTx/>
                <a:uFillTx/>
                <a:latin typeface="メイリオ" panose="020B0604030504040204" pitchFamily="50" charset="-128"/>
                <a:ea typeface="メイリオ" panose="020B0604030504040204" pitchFamily="50" charset="-128"/>
                <a:cs typeface="+mn-cs"/>
              </a:rPr>
              <a:t>トピックス</a:t>
            </a:r>
            <a:r>
              <a:rPr kumimoji="1" lang="en-US" altLang="ja-JP" sz="1800" b="1" i="0" u="none" strike="noStrike" kern="1200" cap="none" spc="0" normalizeH="0" baseline="0" noProof="0" dirty="0">
                <a:ln>
                  <a:noFill/>
                </a:ln>
                <a:solidFill>
                  <a:srgbClr val="000000">
                    <a:lumMod val="65000"/>
                    <a:lumOff val="35000"/>
                  </a:srgbClr>
                </a:solidFill>
                <a:effectLst/>
                <a:uLnTx/>
                <a:uFillTx/>
                <a:latin typeface="メイリオ" panose="020B0604030504040204" pitchFamily="50" charset="-128"/>
                <a:ea typeface="メイリオ" panose="020B0604030504040204" pitchFamily="50" charset="-128"/>
                <a:cs typeface="+mn-cs"/>
              </a:rPr>
              <a:t>PR</a:t>
            </a:r>
            <a:r>
              <a:rPr kumimoji="1" lang="ja-JP" altLang="en-US" sz="1800" b="1" i="0" u="none" strike="noStrike" kern="1200" cap="none" spc="0" normalizeH="0" baseline="0" noProof="0" dirty="0">
                <a:ln>
                  <a:noFill/>
                </a:ln>
                <a:solidFill>
                  <a:srgbClr val="000000">
                    <a:lumMod val="65000"/>
                    <a:lumOff val="35000"/>
                  </a:srgbClr>
                </a:solidFill>
                <a:effectLst/>
                <a:uLnTx/>
                <a:uFillTx/>
                <a:latin typeface="メイリオ" panose="020B0604030504040204" pitchFamily="50" charset="-128"/>
                <a:ea typeface="メイリオ" panose="020B0604030504040204" pitchFamily="50" charset="-128"/>
                <a:cs typeface="+mn-cs"/>
              </a:rPr>
              <a:t>掲載日に新規訪問が約</a:t>
            </a:r>
            <a:r>
              <a:rPr kumimoji="1" lang="en-US" altLang="ja-JP" sz="1800" b="1" i="0" u="none" strike="noStrike" kern="1200" cap="none" spc="0" normalizeH="0" baseline="0" noProof="0" dirty="0">
                <a:ln>
                  <a:noFill/>
                </a:ln>
                <a:solidFill>
                  <a:srgbClr val="000000">
                    <a:lumMod val="65000"/>
                    <a:lumOff val="35000"/>
                  </a:srgbClr>
                </a:solidFill>
                <a:effectLst/>
                <a:uLnTx/>
                <a:uFillTx/>
                <a:latin typeface="メイリオ" panose="020B0604030504040204" pitchFamily="50" charset="-128"/>
                <a:ea typeface="メイリオ" panose="020B0604030504040204" pitchFamily="50" charset="-128"/>
                <a:cs typeface="+mn-cs"/>
              </a:rPr>
              <a:t>20</a:t>
            </a:r>
            <a:r>
              <a:rPr kumimoji="1" lang="ja-JP" altLang="en-US" sz="1800" b="1" i="0" u="none" strike="noStrike" kern="1200" cap="none" spc="0" normalizeH="0" baseline="0" noProof="0" dirty="0">
                <a:ln>
                  <a:noFill/>
                </a:ln>
                <a:solidFill>
                  <a:srgbClr val="000000">
                    <a:lumMod val="65000"/>
                    <a:lumOff val="35000"/>
                  </a:srgbClr>
                </a:solidFill>
                <a:effectLst/>
                <a:uLnTx/>
                <a:uFillTx/>
                <a:latin typeface="メイリオ" panose="020B0604030504040204" pitchFamily="50" charset="-128"/>
                <a:ea typeface="メイリオ" panose="020B0604030504040204" pitchFamily="50" charset="-128"/>
                <a:cs typeface="+mn-cs"/>
              </a:rPr>
              <a:t>％増加。</a:t>
            </a:r>
            <a:r>
              <a:rPr kumimoji="1" lang="ja-JP" altLang="en-US" sz="1800" b="1" i="0" u="none" strike="noStrike" kern="120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cs typeface="+mn-cs"/>
              </a:rPr>
              <a:t>狙ったタイミングで新規顧客を得られやすい。</a:t>
            </a:r>
          </a:p>
          <a:p>
            <a:endParaRPr kumimoji="1" lang="ja-JP" altLang="en-US" dirty="0"/>
          </a:p>
        </p:txBody>
      </p:sp>
      <p:sp>
        <p:nvSpPr>
          <p:cNvPr id="5" name="四角形: 角を丸くする 4">
            <a:extLst>
              <a:ext uri="{FF2B5EF4-FFF2-40B4-BE49-F238E27FC236}">
                <a16:creationId xmlns:a16="http://schemas.microsoft.com/office/drawing/2014/main" id="{1721E1B1-9F25-F454-580C-CADFDA79BD24}"/>
              </a:ext>
            </a:extLst>
          </p:cNvPr>
          <p:cNvSpPr/>
          <p:nvPr/>
        </p:nvSpPr>
        <p:spPr>
          <a:xfrm>
            <a:off x="6479670" y="584200"/>
            <a:ext cx="3243225" cy="390864"/>
          </a:xfrm>
          <a:prstGeom prst="roundRect">
            <a:avLst>
              <a:gd name="adj" fmla="val 50000"/>
            </a:avLst>
          </a:prstGeom>
          <a:solidFill>
            <a:srgbClr val="000048"/>
          </a:solidFill>
          <a:ln w="9525" cap="flat" cmpd="sng" algn="ctr">
            <a:solidFill>
              <a:srgbClr val="000048"/>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世の中ゴトを表す掲載面による効果</a:t>
            </a:r>
          </a:p>
        </p:txBody>
      </p:sp>
      <p:pic>
        <p:nvPicPr>
          <p:cNvPr id="6" name="図 5">
            <a:extLst>
              <a:ext uri="{FF2B5EF4-FFF2-40B4-BE49-F238E27FC236}">
                <a16:creationId xmlns:a16="http://schemas.microsoft.com/office/drawing/2014/main" id="{EC7DDAED-39EB-E8D2-F6ED-9A19FAB33769}"/>
              </a:ext>
            </a:extLst>
          </p:cNvPr>
          <p:cNvPicPr>
            <a:picLocks noChangeAspect="1"/>
          </p:cNvPicPr>
          <p:nvPr/>
        </p:nvPicPr>
        <p:blipFill rotWithShape="1">
          <a:blip r:embed="rId2"/>
          <a:srcRect l="4134" t="14895" b="35270"/>
          <a:stretch/>
        </p:blipFill>
        <p:spPr>
          <a:xfrm>
            <a:off x="408050" y="2600149"/>
            <a:ext cx="11233151" cy="2603779"/>
          </a:xfrm>
          <a:prstGeom prst="rect">
            <a:avLst/>
          </a:prstGeom>
        </p:spPr>
      </p:pic>
      <p:sp>
        <p:nvSpPr>
          <p:cNvPr id="7" name="テキスト ボックス 6">
            <a:extLst>
              <a:ext uri="{FF2B5EF4-FFF2-40B4-BE49-F238E27FC236}">
                <a16:creationId xmlns:a16="http://schemas.microsoft.com/office/drawing/2014/main" id="{96C9B06C-3F9F-609D-62B1-19E4A5DA0E46}"/>
              </a:ext>
            </a:extLst>
          </p:cNvPr>
          <p:cNvSpPr txBox="1"/>
          <p:nvPr/>
        </p:nvSpPr>
        <p:spPr>
          <a:xfrm>
            <a:off x="4649824" y="2103785"/>
            <a:ext cx="2892352" cy="338554"/>
          </a:xfrm>
          <a:prstGeom prst="rect">
            <a:avLst/>
          </a:prstGeom>
          <a:noFill/>
        </p:spPr>
        <p:txBody>
          <a:bodyPr wrap="square" rtlCol="0">
            <a:spAutoFit/>
          </a:bodyPr>
          <a:lstStyle/>
          <a:p>
            <a:pPr algn="ctr"/>
            <a:r>
              <a:rPr lang="ja-JP" altLang="en-US" sz="1600" b="1" u="sng" dirty="0">
                <a:solidFill>
                  <a:schemeClr val="tx1">
                    <a:lumMod val="65000"/>
                    <a:lumOff val="35000"/>
                  </a:schemeClr>
                </a:solidFill>
              </a:rPr>
              <a:t>新規率及び新規数の推移</a:t>
            </a:r>
            <a:endParaRPr kumimoji="1" lang="ja-JP" altLang="en-US" sz="1600" b="1" u="sng" dirty="0">
              <a:solidFill>
                <a:schemeClr val="tx1">
                  <a:lumMod val="65000"/>
                  <a:lumOff val="35000"/>
                </a:schemeClr>
              </a:solidFill>
            </a:endParaRPr>
          </a:p>
        </p:txBody>
      </p:sp>
      <p:grpSp>
        <p:nvGrpSpPr>
          <p:cNvPr id="8" name="グループ化 7">
            <a:extLst>
              <a:ext uri="{FF2B5EF4-FFF2-40B4-BE49-F238E27FC236}">
                <a16:creationId xmlns:a16="http://schemas.microsoft.com/office/drawing/2014/main" id="{99ADB2E2-1F23-5CFF-7014-40591BEAD178}"/>
              </a:ext>
            </a:extLst>
          </p:cNvPr>
          <p:cNvGrpSpPr/>
          <p:nvPr/>
        </p:nvGrpSpPr>
        <p:grpSpPr>
          <a:xfrm>
            <a:off x="7696035" y="2775661"/>
            <a:ext cx="1751375" cy="584775"/>
            <a:chOff x="9145225" y="2022592"/>
            <a:chExt cx="1751375" cy="584775"/>
          </a:xfrm>
        </p:grpSpPr>
        <p:cxnSp>
          <p:nvCxnSpPr>
            <p:cNvPr id="9" name="直線コネクタ 8">
              <a:extLst>
                <a:ext uri="{FF2B5EF4-FFF2-40B4-BE49-F238E27FC236}">
                  <a16:creationId xmlns:a16="http://schemas.microsoft.com/office/drawing/2014/main" id="{86C6F50F-8473-1ADB-B9B9-83BE585FFF88}"/>
                </a:ext>
              </a:extLst>
            </p:cNvPr>
            <p:cNvCxnSpPr/>
            <p:nvPr/>
          </p:nvCxnSpPr>
          <p:spPr>
            <a:xfrm>
              <a:off x="9145225" y="2569553"/>
              <a:ext cx="1358900"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0" name="直線コネクタ 9">
              <a:extLst>
                <a:ext uri="{FF2B5EF4-FFF2-40B4-BE49-F238E27FC236}">
                  <a16:creationId xmlns:a16="http://schemas.microsoft.com/office/drawing/2014/main" id="{58BD46F3-4F55-D673-8EB4-7F3EB0B0EF6B}"/>
                </a:ext>
              </a:extLst>
            </p:cNvPr>
            <p:cNvCxnSpPr>
              <a:cxnSpLocks/>
            </p:cNvCxnSpPr>
            <p:nvPr/>
          </p:nvCxnSpPr>
          <p:spPr>
            <a:xfrm flipV="1">
              <a:off x="10504125" y="2250100"/>
              <a:ext cx="392475" cy="319453"/>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テキスト ボックス 10">
              <a:extLst>
                <a:ext uri="{FF2B5EF4-FFF2-40B4-BE49-F238E27FC236}">
                  <a16:creationId xmlns:a16="http://schemas.microsoft.com/office/drawing/2014/main" id="{E0CEC9CB-CB74-C3F0-D679-235A80BBC734}"/>
                </a:ext>
              </a:extLst>
            </p:cNvPr>
            <p:cNvSpPr txBox="1"/>
            <p:nvPr/>
          </p:nvSpPr>
          <p:spPr>
            <a:xfrm>
              <a:off x="9145225" y="2022592"/>
              <a:ext cx="1428750" cy="584775"/>
            </a:xfrm>
            <a:prstGeom prst="rect">
              <a:avLst/>
            </a:prstGeom>
            <a:noFill/>
          </p:spPr>
          <p:txBody>
            <a:bodyPr wrap="square" rtlCol="0">
              <a:spAutoFit/>
            </a:bodyPr>
            <a:lstStyle/>
            <a:p>
              <a:pPr algn="ctr"/>
              <a:r>
                <a:rPr lang="ja-JP" altLang="en-US" sz="1600" b="1" dirty="0">
                  <a:solidFill>
                    <a:schemeClr val="tx1">
                      <a:lumMod val="65000"/>
                      <a:lumOff val="35000"/>
                    </a:schemeClr>
                  </a:solidFill>
                </a:rPr>
                <a:t>トピックス</a:t>
              </a:r>
              <a:r>
                <a:rPr lang="en-US" altLang="ja-JP" sz="1600" b="1" dirty="0">
                  <a:solidFill>
                    <a:schemeClr val="tx1">
                      <a:lumMod val="65000"/>
                      <a:lumOff val="35000"/>
                    </a:schemeClr>
                  </a:solidFill>
                </a:rPr>
                <a:t>PR</a:t>
              </a:r>
              <a:r>
                <a:rPr lang="ja-JP" altLang="en-US" sz="1600" b="1" dirty="0">
                  <a:solidFill>
                    <a:schemeClr val="tx1">
                      <a:lumMod val="65000"/>
                      <a:lumOff val="35000"/>
                    </a:schemeClr>
                  </a:solidFill>
                </a:rPr>
                <a:t>掲載日</a:t>
              </a:r>
              <a:endParaRPr kumimoji="1" lang="ja-JP" altLang="en-US" sz="1600" b="1" dirty="0">
                <a:solidFill>
                  <a:schemeClr val="tx1">
                    <a:lumMod val="65000"/>
                    <a:lumOff val="35000"/>
                  </a:schemeClr>
                </a:solidFill>
              </a:endParaRPr>
            </a:p>
          </p:txBody>
        </p:sp>
      </p:grpSp>
      <p:sp>
        <p:nvSpPr>
          <p:cNvPr id="12" name="正方形/長方形 11">
            <a:extLst>
              <a:ext uri="{FF2B5EF4-FFF2-40B4-BE49-F238E27FC236}">
                <a16:creationId xmlns:a16="http://schemas.microsoft.com/office/drawing/2014/main" id="{0ED4A4A2-83A4-C39F-E53E-D36E66B0C112}"/>
              </a:ext>
            </a:extLst>
          </p:cNvPr>
          <p:cNvSpPr/>
          <p:nvPr/>
        </p:nvSpPr>
        <p:spPr>
          <a:xfrm>
            <a:off x="9460012" y="2613643"/>
            <a:ext cx="578793" cy="2692453"/>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3" name="図 12">
            <a:extLst>
              <a:ext uri="{FF2B5EF4-FFF2-40B4-BE49-F238E27FC236}">
                <a16:creationId xmlns:a16="http://schemas.microsoft.com/office/drawing/2014/main" id="{5F96D893-2733-5A0E-5823-78A16AB9B9D8}"/>
              </a:ext>
            </a:extLst>
          </p:cNvPr>
          <p:cNvPicPr>
            <a:picLocks noChangeAspect="1"/>
          </p:cNvPicPr>
          <p:nvPr/>
        </p:nvPicPr>
        <p:blipFill rotWithShape="1">
          <a:blip r:embed="rId3"/>
          <a:srcRect l="32298" t="83425" r="24902" b="10626"/>
          <a:stretch/>
        </p:blipFill>
        <p:spPr>
          <a:xfrm>
            <a:off x="3873701" y="5654981"/>
            <a:ext cx="4733524" cy="295946"/>
          </a:xfrm>
          <a:prstGeom prst="rect">
            <a:avLst/>
          </a:prstGeom>
        </p:spPr>
      </p:pic>
      <p:sp>
        <p:nvSpPr>
          <p:cNvPr id="4" name="正方形/長方形 3">
            <a:extLst>
              <a:ext uri="{FF2B5EF4-FFF2-40B4-BE49-F238E27FC236}">
                <a16:creationId xmlns:a16="http://schemas.microsoft.com/office/drawing/2014/main" id="{3BD96500-B95D-43A4-FC06-C4C1E07B2D74}"/>
              </a:ext>
            </a:extLst>
          </p:cNvPr>
          <p:cNvSpPr/>
          <p:nvPr/>
        </p:nvSpPr>
        <p:spPr>
          <a:xfrm>
            <a:off x="9164321" y="6059372"/>
            <a:ext cx="2683450" cy="215444"/>
          </a:xfrm>
          <a:prstGeom prst="rect">
            <a:avLst/>
          </a:prstGeom>
        </p:spPr>
        <p:txBody>
          <a:bodyPr wrap="square">
            <a:spAutoFit/>
          </a:bodyPr>
          <a:lstStyle/>
          <a:p>
            <a:r>
              <a:rPr lang="ja-JP" altLang="en-US" sz="800" dirty="0">
                <a:solidFill>
                  <a:srgbClr val="000000"/>
                </a:solidFill>
                <a:latin typeface="+mn-ea"/>
              </a:rPr>
              <a:t>出典：</a:t>
            </a:r>
            <a:r>
              <a:rPr lang="en-US" altLang="ja-JP" sz="800" dirty="0">
                <a:solidFill>
                  <a:srgbClr val="000000"/>
                </a:solidFill>
                <a:latin typeface="+mn-ea"/>
              </a:rPr>
              <a:t>LINE</a:t>
            </a:r>
            <a:r>
              <a:rPr lang="ja-JP" altLang="en-US" sz="800" dirty="0">
                <a:solidFill>
                  <a:srgbClr val="000000"/>
                </a:solidFill>
                <a:latin typeface="+mn-ea"/>
              </a:rPr>
              <a:t>ヤフー自社調べ（トピックス</a:t>
            </a:r>
            <a:r>
              <a:rPr lang="en-US" altLang="ja-JP" sz="800" dirty="0">
                <a:solidFill>
                  <a:srgbClr val="000000"/>
                </a:solidFill>
                <a:latin typeface="+mn-ea"/>
              </a:rPr>
              <a:t>PR SP</a:t>
            </a:r>
            <a:r>
              <a:rPr lang="ja-JP" altLang="en-US" sz="800" dirty="0">
                <a:solidFill>
                  <a:srgbClr val="000000"/>
                </a:solidFill>
                <a:latin typeface="+mn-ea"/>
              </a:rPr>
              <a:t>実績）</a:t>
            </a:r>
          </a:p>
        </p:txBody>
      </p:sp>
    </p:spTree>
    <p:extLst>
      <p:ext uri="{BB962C8B-B14F-4D97-AF65-F5344CB8AC3E}">
        <p14:creationId xmlns:p14="http://schemas.microsoft.com/office/powerpoint/2010/main" val="47048331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図 20">
            <a:extLst>
              <a:ext uri="{FF2B5EF4-FFF2-40B4-BE49-F238E27FC236}">
                <a16:creationId xmlns:a16="http://schemas.microsoft.com/office/drawing/2014/main" id="{29DE761F-3AF5-3380-9192-F44B4D8D986B}"/>
              </a:ext>
            </a:extLst>
          </p:cNvPr>
          <p:cNvPicPr>
            <a:picLocks noChangeAspect="1"/>
          </p:cNvPicPr>
          <p:nvPr/>
        </p:nvPicPr>
        <p:blipFill>
          <a:blip r:embed="rId2"/>
          <a:stretch>
            <a:fillRect/>
          </a:stretch>
        </p:blipFill>
        <p:spPr>
          <a:xfrm>
            <a:off x="6963840" y="3184120"/>
            <a:ext cx="4109060" cy="2822693"/>
          </a:xfrm>
          <a:prstGeom prst="rect">
            <a:avLst/>
          </a:prstGeom>
        </p:spPr>
      </p:pic>
      <p:sp>
        <p:nvSpPr>
          <p:cNvPr id="2" name="タイトル 1">
            <a:extLst>
              <a:ext uri="{FF2B5EF4-FFF2-40B4-BE49-F238E27FC236}">
                <a16:creationId xmlns:a16="http://schemas.microsoft.com/office/drawing/2014/main" id="{22C6128C-FD25-644C-03C4-FBFD0DFBCA26}"/>
              </a:ext>
            </a:extLst>
          </p:cNvPr>
          <p:cNvSpPr>
            <a:spLocks noGrp="1"/>
          </p:cNvSpPr>
          <p:nvPr>
            <p:ph type="ctrTitle"/>
          </p:nvPr>
        </p:nvSpPr>
        <p:spPr/>
        <p:txBody>
          <a:bodyPr/>
          <a:lstStyle/>
          <a:p>
            <a:r>
              <a:rPr kumimoji="1" lang="ja-JP" altLang="en-US" dirty="0"/>
              <a:t>動画配信サービス：検索行動の増加</a:t>
            </a:r>
            <a:br>
              <a:rPr kumimoji="1" lang="ja-JP" altLang="en-US" dirty="0"/>
            </a:br>
            <a:endParaRPr kumimoji="1" lang="ja-JP" altLang="en-US" dirty="0"/>
          </a:p>
        </p:txBody>
      </p:sp>
      <p:sp>
        <p:nvSpPr>
          <p:cNvPr id="3" name="テキスト プレースホルダー 2">
            <a:extLst>
              <a:ext uri="{FF2B5EF4-FFF2-40B4-BE49-F238E27FC236}">
                <a16:creationId xmlns:a16="http://schemas.microsoft.com/office/drawing/2014/main" id="{90C09CFD-31F6-986D-9CB0-95A21FFC6BE8}"/>
              </a:ext>
            </a:extLst>
          </p:cNvPr>
          <p:cNvSpPr>
            <a:spLocks noGrp="1"/>
          </p:cNvSpPr>
          <p:nvPr>
            <p:ph type="body" sz="quarter" idx="10"/>
          </p:nvPr>
        </p:nvSpPr>
        <p:spPr/>
        <p: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トピックス掲載日の</a:t>
            </a:r>
            <a:r>
              <a:rPr kumimoji="1" lang="ja-JP" altLang="en-US" sz="1800" b="1"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cs typeface="+mn-cs"/>
              </a:rPr>
              <a:t>検索数が前日比</a:t>
            </a:r>
            <a:r>
              <a:rPr kumimoji="1" lang="en-US" altLang="ja-JP" sz="1800" b="1"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cs typeface="+mn-cs"/>
              </a:rPr>
              <a:t>135</a:t>
            </a:r>
            <a:r>
              <a:rPr kumimoji="1" lang="ja-JP" altLang="en-US" sz="1800" b="1"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cs typeface="+mn-cs"/>
              </a:rPr>
              <a:t>％</a:t>
            </a: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、トピックス</a:t>
            </a:r>
            <a:r>
              <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PR</a:t>
            </a: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接触者の</a:t>
            </a:r>
            <a:r>
              <a:rPr kumimoji="1" lang="ja-JP" altLang="en-US" sz="1800" b="1"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cs typeface="+mn-cs"/>
              </a:rPr>
              <a:t>検索率</a:t>
            </a: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が非接触者の</a:t>
            </a:r>
            <a:r>
              <a:rPr kumimoji="1" lang="en-US" altLang="ja-JP" sz="1800" b="1"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cs typeface="+mn-cs"/>
              </a:rPr>
              <a:t>1.7</a:t>
            </a:r>
            <a:r>
              <a:rPr kumimoji="1" lang="ja-JP" altLang="en-US" sz="1800" b="1"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cs typeface="+mn-cs"/>
              </a:rPr>
              <a:t>倍</a:t>
            </a:r>
            <a:endParaRPr kumimoji="1" lang="en-US" altLang="ja-JP" sz="1800" b="1"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cs typeface="+mn-cs"/>
              </a:rPr>
              <a:t>トピックス</a:t>
            </a:r>
            <a:r>
              <a:rPr kumimoji="1" lang="en-US" altLang="ja-JP" sz="1800" b="1"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cs typeface="+mn-cs"/>
              </a:rPr>
              <a:t>PR</a:t>
            </a:r>
            <a:r>
              <a:rPr kumimoji="1" lang="ja-JP" altLang="en-US" sz="1800" b="1"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cs typeface="+mn-cs"/>
              </a:rPr>
              <a:t>の接触により検索行動に結びつきやすくなる傾向。</a:t>
            </a:r>
          </a:p>
          <a:p>
            <a:endParaRPr kumimoji="1" lang="ja-JP" altLang="en-US" dirty="0"/>
          </a:p>
        </p:txBody>
      </p:sp>
      <p:sp>
        <p:nvSpPr>
          <p:cNvPr id="7" name="四角形: 角を丸くする 6">
            <a:extLst>
              <a:ext uri="{FF2B5EF4-FFF2-40B4-BE49-F238E27FC236}">
                <a16:creationId xmlns:a16="http://schemas.microsoft.com/office/drawing/2014/main" id="{73F85D53-8120-8019-DC7A-D2E21793E3E2}"/>
              </a:ext>
            </a:extLst>
          </p:cNvPr>
          <p:cNvSpPr/>
          <p:nvPr/>
        </p:nvSpPr>
        <p:spPr>
          <a:xfrm>
            <a:off x="6487478" y="583184"/>
            <a:ext cx="3243225" cy="390864"/>
          </a:xfrm>
          <a:prstGeom prst="roundRect">
            <a:avLst>
              <a:gd name="adj" fmla="val 50000"/>
            </a:avLst>
          </a:prstGeom>
          <a:solidFill>
            <a:srgbClr val="000048"/>
          </a:solidFill>
          <a:ln w="9525" cap="flat" cmpd="sng" algn="ctr">
            <a:solidFill>
              <a:srgbClr val="000048"/>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世の中ゴトを表す掲載面による効果</a:t>
            </a:r>
          </a:p>
        </p:txBody>
      </p:sp>
      <p:pic>
        <p:nvPicPr>
          <p:cNvPr id="8" name="図 7">
            <a:extLst>
              <a:ext uri="{FF2B5EF4-FFF2-40B4-BE49-F238E27FC236}">
                <a16:creationId xmlns:a16="http://schemas.microsoft.com/office/drawing/2014/main" id="{2288D677-0ED5-B9F6-612E-5ECACD70DEB7}"/>
              </a:ext>
            </a:extLst>
          </p:cNvPr>
          <p:cNvPicPr>
            <a:picLocks noChangeAspect="1"/>
          </p:cNvPicPr>
          <p:nvPr/>
        </p:nvPicPr>
        <p:blipFill rotWithShape="1">
          <a:blip r:embed="rId3"/>
          <a:srcRect b="19811"/>
          <a:stretch/>
        </p:blipFill>
        <p:spPr>
          <a:xfrm>
            <a:off x="523906" y="3048925"/>
            <a:ext cx="5309523" cy="2632458"/>
          </a:xfrm>
          <a:prstGeom prst="rect">
            <a:avLst/>
          </a:prstGeom>
        </p:spPr>
      </p:pic>
      <p:grpSp>
        <p:nvGrpSpPr>
          <p:cNvPr id="9" name="グループ化 8">
            <a:extLst>
              <a:ext uri="{FF2B5EF4-FFF2-40B4-BE49-F238E27FC236}">
                <a16:creationId xmlns:a16="http://schemas.microsoft.com/office/drawing/2014/main" id="{E11C0654-45DF-46B9-8C64-2AEDE5261B0F}"/>
              </a:ext>
            </a:extLst>
          </p:cNvPr>
          <p:cNvGrpSpPr/>
          <p:nvPr/>
        </p:nvGrpSpPr>
        <p:grpSpPr>
          <a:xfrm>
            <a:off x="6180573" y="2367242"/>
            <a:ext cx="4945201" cy="702000"/>
            <a:chOff x="3593541" y="1273600"/>
            <a:chExt cx="3565605" cy="702000"/>
          </a:xfrm>
        </p:grpSpPr>
        <p:sp>
          <p:nvSpPr>
            <p:cNvPr id="10" name="角丸四角形 60">
              <a:extLst>
                <a:ext uri="{FF2B5EF4-FFF2-40B4-BE49-F238E27FC236}">
                  <a16:creationId xmlns:a16="http://schemas.microsoft.com/office/drawing/2014/main" id="{D95695CE-A0DA-E429-AB0E-1BF877A220D4}"/>
                </a:ext>
              </a:extLst>
            </p:cNvPr>
            <p:cNvSpPr/>
            <p:nvPr/>
          </p:nvSpPr>
          <p:spPr>
            <a:xfrm>
              <a:off x="3593541" y="1273600"/>
              <a:ext cx="3565605" cy="468000"/>
            </a:xfrm>
            <a:prstGeom prst="roundRect">
              <a:avLst>
                <a:gd name="adj" fmla="val 0"/>
              </a:avLst>
            </a:prstGeom>
            <a:noFill/>
            <a:ln w="9525" cap="flat" cmpd="sng" algn="ctr">
              <a:noFill/>
              <a:prstDash val="solid"/>
            </a:ln>
            <a:effectLst/>
          </p:spPr>
          <p:txBody>
            <a:bodyPr rot="0" spcFirstLastPara="0" vert="horz" wrap="none" lIns="468000" tIns="36000" rIns="0" bIns="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lnSpc>
                  <a:spcPct val="120000"/>
                </a:lnSpc>
                <a:defRPr/>
              </a:pPr>
              <a:r>
                <a:rPr kumimoji="0" lang="ja-JP" altLang="en-US" sz="1600" b="1" u="sng" kern="0" dirty="0">
                  <a:solidFill>
                    <a:schemeClr val="tx1">
                      <a:lumMod val="65000"/>
                      <a:lumOff val="35000"/>
                    </a:schemeClr>
                  </a:solidFill>
                  <a:latin typeface="Meiryo" panose="020B0604030504040204" pitchFamily="34" charset="-128"/>
                  <a:ea typeface="Meiryo" panose="020B0604030504040204" pitchFamily="34" charset="-128"/>
                </a:rPr>
                <a:t>トピックス</a:t>
              </a:r>
              <a:r>
                <a:rPr kumimoji="0" lang="en-US" altLang="ja-JP" sz="1600" b="1" u="sng" kern="0" dirty="0">
                  <a:solidFill>
                    <a:schemeClr val="tx1">
                      <a:lumMod val="65000"/>
                      <a:lumOff val="35000"/>
                    </a:schemeClr>
                  </a:solidFill>
                  <a:latin typeface="Meiryo" panose="020B0604030504040204" pitchFamily="34" charset="-128"/>
                  <a:ea typeface="Meiryo" panose="020B0604030504040204" pitchFamily="34" charset="-128"/>
                </a:rPr>
                <a:t>PR</a:t>
              </a:r>
              <a:r>
                <a:rPr kumimoji="0" lang="ja-JP" altLang="en-US" sz="1600" b="1" u="sng" kern="0" dirty="0">
                  <a:solidFill>
                    <a:schemeClr val="tx1">
                      <a:lumMod val="65000"/>
                      <a:lumOff val="35000"/>
                    </a:schemeClr>
                  </a:solidFill>
                  <a:latin typeface="Meiryo" panose="020B0604030504040204" pitchFamily="34" charset="-128"/>
                  <a:ea typeface="Meiryo" panose="020B0604030504040204" pitchFamily="34" charset="-128"/>
                </a:rPr>
                <a:t>の接触者における検索リフト</a:t>
              </a:r>
              <a:endParaRPr kumimoji="0" lang="en-US" altLang="ja-JP" sz="1600" b="1" u="sng" kern="0" dirty="0">
                <a:solidFill>
                  <a:schemeClr val="tx1">
                    <a:lumMod val="65000"/>
                    <a:lumOff val="35000"/>
                  </a:schemeClr>
                </a:solidFill>
                <a:latin typeface="Meiryo" panose="020B0604030504040204" pitchFamily="34" charset="-128"/>
                <a:ea typeface="Meiryo" panose="020B0604030504040204" pitchFamily="34" charset="-128"/>
              </a:endParaRPr>
            </a:p>
          </p:txBody>
        </p:sp>
        <p:sp>
          <p:nvSpPr>
            <p:cNvPr id="11" name="角丸四角形 60">
              <a:extLst>
                <a:ext uri="{FF2B5EF4-FFF2-40B4-BE49-F238E27FC236}">
                  <a16:creationId xmlns:a16="http://schemas.microsoft.com/office/drawing/2014/main" id="{F1A85CA0-C317-E3DA-8D65-2CAF80E133CD}"/>
                </a:ext>
              </a:extLst>
            </p:cNvPr>
            <p:cNvSpPr/>
            <p:nvPr/>
          </p:nvSpPr>
          <p:spPr>
            <a:xfrm>
              <a:off x="4773875" y="1507600"/>
              <a:ext cx="2079705" cy="468000"/>
            </a:xfrm>
            <a:prstGeom prst="roundRect">
              <a:avLst>
                <a:gd name="adj" fmla="val 0"/>
              </a:avLst>
            </a:prstGeom>
            <a:noFill/>
            <a:ln w="9525" cap="flat" cmpd="sng" algn="ctr">
              <a:noFill/>
              <a:prstDash val="solid"/>
            </a:ln>
            <a:effectLst/>
          </p:spPr>
          <p:txBody>
            <a:bodyPr rot="0" spcFirstLastPara="0" vert="horz" wrap="none" lIns="468000" tIns="36000" rIns="0" bIns="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ct val="120000"/>
                </a:lnSpc>
                <a:defRPr/>
              </a:pPr>
              <a:r>
                <a:rPr kumimoji="0" lang="en-US" altLang="ja-JP" sz="900" kern="0" dirty="0">
                  <a:solidFill>
                    <a:schemeClr val="tx1">
                      <a:lumMod val="65000"/>
                      <a:lumOff val="35000"/>
                    </a:schemeClr>
                  </a:solidFill>
                  <a:latin typeface="Meiryo" panose="020B0604030504040204" pitchFamily="34" charset="-128"/>
                  <a:ea typeface="Meiryo" panose="020B0604030504040204" pitchFamily="34" charset="-128"/>
                </a:rPr>
                <a:t>※</a:t>
              </a:r>
              <a:r>
                <a:rPr kumimoji="0" lang="ja-JP" altLang="en-US" sz="900" kern="0" dirty="0">
                  <a:solidFill>
                    <a:schemeClr val="tx1">
                      <a:lumMod val="65000"/>
                      <a:lumOff val="35000"/>
                    </a:schemeClr>
                  </a:solidFill>
                  <a:latin typeface="Meiryo" panose="020B0604030504040204" pitchFamily="34" charset="-128"/>
                  <a:ea typeface="Meiryo" panose="020B0604030504040204" pitchFamily="34" charset="-128"/>
                </a:rPr>
                <a:t>非接触を</a:t>
              </a:r>
              <a:r>
                <a:rPr kumimoji="0" lang="en-US" altLang="ja-JP" sz="900" kern="0" dirty="0">
                  <a:solidFill>
                    <a:schemeClr val="tx1">
                      <a:lumMod val="65000"/>
                      <a:lumOff val="35000"/>
                    </a:schemeClr>
                  </a:solidFill>
                  <a:latin typeface="Meiryo" panose="020B0604030504040204" pitchFamily="34" charset="-128"/>
                  <a:ea typeface="Meiryo" panose="020B0604030504040204" pitchFamily="34" charset="-128"/>
                </a:rPr>
                <a:t>1</a:t>
              </a:r>
              <a:r>
                <a:rPr kumimoji="0" lang="ja-JP" altLang="en-US" sz="900" kern="0" dirty="0">
                  <a:solidFill>
                    <a:schemeClr val="tx1">
                      <a:lumMod val="65000"/>
                      <a:lumOff val="35000"/>
                    </a:schemeClr>
                  </a:solidFill>
                  <a:latin typeface="Meiryo" panose="020B0604030504040204" pitchFamily="34" charset="-128"/>
                  <a:ea typeface="Meiryo" panose="020B0604030504040204" pitchFamily="34" charset="-128"/>
                </a:rPr>
                <a:t>とした場合</a:t>
              </a:r>
              <a:endParaRPr kumimoji="0" lang="en-US" altLang="ja-JP" sz="900" kern="0" dirty="0">
                <a:solidFill>
                  <a:schemeClr val="tx1">
                    <a:lumMod val="65000"/>
                    <a:lumOff val="35000"/>
                  </a:schemeClr>
                </a:solidFill>
                <a:latin typeface="Meiryo" panose="020B0604030504040204" pitchFamily="34" charset="-128"/>
                <a:ea typeface="Meiryo" panose="020B0604030504040204" pitchFamily="34" charset="-128"/>
              </a:endParaRPr>
            </a:p>
          </p:txBody>
        </p:sp>
      </p:grpSp>
      <p:grpSp>
        <p:nvGrpSpPr>
          <p:cNvPr id="12" name="グループ化 11">
            <a:extLst>
              <a:ext uri="{FF2B5EF4-FFF2-40B4-BE49-F238E27FC236}">
                <a16:creationId xmlns:a16="http://schemas.microsoft.com/office/drawing/2014/main" id="{B301FD9A-6747-E998-8C3F-9F170715BBFF}"/>
              </a:ext>
            </a:extLst>
          </p:cNvPr>
          <p:cNvGrpSpPr/>
          <p:nvPr/>
        </p:nvGrpSpPr>
        <p:grpSpPr>
          <a:xfrm>
            <a:off x="3594638" y="3136612"/>
            <a:ext cx="2111375" cy="584775"/>
            <a:chOff x="9145225" y="2022592"/>
            <a:chExt cx="2111375" cy="584775"/>
          </a:xfrm>
        </p:grpSpPr>
        <p:sp>
          <p:nvSpPr>
            <p:cNvPr id="13" name="楕円 12">
              <a:extLst>
                <a:ext uri="{FF2B5EF4-FFF2-40B4-BE49-F238E27FC236}">
                  <a16:creationId xmlns:a16="http://schemas.microsoft.com/office/drawing/2014/main" id="{6EA60898-2401-7844-40B7-C5EF245B07E1}"/>
                </a:ext>
              </a:extLst>
            </p:cNvPr>
            <p:cNvSpPr/>
            <p:nvPr/>
          </p:nvSpPr>
          <p:spPr>
            <a:xfrm>
              <a:off x="10896600" y="2070100"/>
              <a:ext cx="360000" cy="360000"/>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cxnSp>
          <p:nvCxnSpPr>
            <p:cNvPr id="14" name="直線コネクタ 13">
              <a:extLst>
                <a:ext uri="{FF2B5EF4-FFF2-40B4-BE49-F238E27FC236}">
                  <a16:creationId xmlns:a16="http://schemas.microsoft.com/office/drawing/2014/main" id="{7E67CDF5-3732-9B1E-1122-11CF84ED14DE}"/>
                </a:ext>
              </a:extLst>
            </p:cNvPr>
            <p:cNvCxnSpPr/>
            <p:nvPr/>
          </p:nvCxnSpPr>
          <p:spPr>
            <a:xfrm>
              <a:off x="9145225" y="2569553"/>
              <a:ext cx="1358900"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5" name="直線コネクタ 14">
              <a:extLst>
                <a:ext uri="{FF2B5EF4-FFF2-40B4-BE49-F238E27FC236}">
                  <a16:creationId xmlns:a16="http://schemas.microsoft.com/office/drawing/2014/main" id="{0C5BA7E0-53F8-10CB-8ABA-C9A8B7E31680}"/>
                </a:ext>
              </a:extLst>
            </p:cNvPr>
            <p:cNvCxnSpPr>
              <a:cxnSpLocks/>
            </p:cNvCxnSpPr>
            <p:nvPr/>
          </p:nvCxnSpPr>
          <p:spPr>
            <a:xfrm flipV="1">
              <a:off x="10504125" y="2250100"/>
              <a:ext cx="392475" cy="319453"/>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6" name="テキスト ボックス 15">
              <a:extLst>
                <a:ext uri="{FF2B5EF4-FFF2-40B4-BE49-F238E27FC236}">
                  <a16:creationId xmlns:a16="http://schemas.microsoft.com/office/drawing/2014/main" id="{E78D77D9-9B63-C3F4-7AFF-18F055702D2B}"/>
                </a:ext>
              </a:extLst>
            </p:cNvPr>
            <p:cNvSpPr txBox="1"/>
            <p:nvPr/>
          </p:nvSpPr>
          <p:spPr>
            <a:xfrm>
              <a:off x="9145225" y="2022592"/>
              <a:ext cx="1428750" cy="584775"/>
            </a:xfrm>
            <a:prstGeom prst="rect">
              <a:avLst/>
            </a:prstGeom>
            <a:noFill/>
          </p:spPr>
          <p:txBody>
            <a:bodyPr wrap="square" rtlCol="0">
              <a:spAutoFit/>
            </a:bodyPr>
            <a:lstStyle/>
            <a:p>
              <a:pPr algn="ctr"/>
              <a:r>
                <a:rPr lang="ja-JP" altLang="en-US" sz="1600" b="1" dirty="0">
                  <a:solidFill>
                    <a:schemeClr val="tx1">
                      <a:lumMod val="65000"/>
                      <a:lumOff val="35000"/>
                    </a:schemeClr>
                  </a:solidFill>
                </a:rPr>
                <a:t>トピックス</a:t>
              </a:r>
              <a:r>
                <a:rPr lang="en-US" altLang="ja-JP" sz="1600" b="1" dirty="0">
                  <a:solidFill>
                    <a:schemeClr val="tx1">
                      <a:lumMod val="65000"/>
                      <a:lumOff val="35000"/>
                    </a:schemeClr>
                  </a:solidFill>
                </a:rPr>
                <a:t>PR</a:t>
              </a:r>
              <a:r>
                <a:rPr lang="ja-JP" altLang="en-US" sz="1600" b="1" dirty="0">
                  <a:solidFill>
                    <a:schemeClr val="tx1">
                      <a:lumMod val="65000"/>
                      <a:lumOff val="35000"/>
                    </a:schemeClr>
                  </a:solidFill>
                </a:rPr>
                <a:t>掲載日</a:t>
              </a:r>
              <a:endParaRPr kumimoji="1" lang="ja-JP" altLang="en-US" sz="1600" b="1" dirty="0">
                <a:solidFill>
                  <a:schemeClr val="tx1">
                    <a:lumMod val="65000"/>
                    <a:lumOff val="35000"/>
                  </a:schemeClr>
                </a:solidFill>
              </a:endParaRPr>
            </a:p>
          </p:txBody>
        </p:sp>
      </p:grpSp>
      <p:grpSp>
        <p:nvGrpSpPr>
          <p:cNvPr id="17" name="グループ化 16">
            <a:extLst>
              <a:ext uri="{FF2B5EF4-FFF2-40B4-BE49-F238E27FC236}">
                <a16:creationId xmlns:a16="http://schemas.microsoft.com/office/drawing/2014/main" id="{B8C03780-D922-ED10-5182-134CDB583498}"/>
              </a:ext>
            </a:extLst>
          </p:cNvPr>
          <p:cNvGrpSpPr/>
          <p:nvPr/>
        </p:nvGrpSpPr>
        <p:grpSpPr>
          <a:xfrm>
            <a:off x="1066226" y="2374266"/>
            <a:ext cx="3565605" cy="571818"/>
            <a:chOff x="4168735" y="1713946"/>
            <a:chExt cx="3565605" cy="571818"/>
          </a:xfrm>
        </p:grpSpPr>
        <p:sp>
          <p:nvSpPr>
            <p:cNvPr id="18" name="テキスト ボックス 17">
              <a:extLst>
                <a:ext uri="{FF2B5EF4-FFF2-40B4-BE49-F238E27FC236}">
                  <a16:creationId xmlns:a16="http://schemas.microsoft.com/office/drawing/2014/main" id="{7075A74A-0E96-3EA0-75D8-1ABB68C0B96E}"/>
                </a:ext>
              </a:extLst>
            </p:cNvPr>
            <p:cNvSpPr txBox="1"/>
            <p:nvPr/>
          </p:nvSpPr>
          <p:spPr>
            <a:xfrm>
              <a:off x="5378149" y="2085709"/>
              <a:ext cx="1777865" cy="200055"/>
            </a:xfrm>
            <a:prstGeom prst="rect">
              <a:avLst/>
            </a:prstGeom>
            <a:noFill/>
          </p:spPr>
          <p:txBody>
            <a:bodyPr wrap="square">
              <a:spAutoFit/>
            </a:bodyPr>
            <a:lstStyle/>
            <a:p>
              <a:pPr algn="ctr"/>
              <a:r>
                <a:rPr lang="en-US" altLang="ja-JP" sz="700" dirty="0">
                  <a:solidFill>
                    <a:schemeClr val="tx1">
                      <a:lumMod val="75000"/>
                      <a:lumOff val="25000"/>
                    </a:schemeClr>
                  </a:solidFill>
                  <a:latin typeface="メイリオ" panose="020B0604030504040204" pitchFamily="50" charset="-128"/>
                  <a:ea typeface="メイリオ" panose="020B0604030504040204" pitchFamily="50" charset="-128"/>
                </a:rPr>
                <a:t>※</a:t>
              </a:r>
              <a:r>
                <a:rPr lang="ja-JP" altLang="en-US" sz="700" dirty="0">
                  <a:solidFill>
                    <a:schemeClr val="tx1">
                      <a:lumMod val="75000"/>
                      <a:lumOff val="25000"/>
                    </a:schemeClr>
                  </a:solidFill>
                  <a:latin typeface="メイリオ" panose="020B0604030504040204" pitchFamily="50" charset="-128"/>
                  <a:ea typeface="メイリオ" panose="020B0604030504040204" pitchFamily="50" charset="-128"/>
                </a:rPr>
                <a:t>サービス名（</a:t>
              </a:r>
              <a:r>
                <a:rPr lang="en-US" altLang="ja-JP" sz="700" dirty="0">
                  <a:solidFill>
                    <a:schemeClr val="tx1">
                      <a:lumMod val="75000"/>
                      <a:lumOff val="25000"/>
                    </a:schemeClr>
                  </a:solidFill>
                  <a:latin typeface="メイリオ" panose="020B0604030504040204" pitchFamily="50" charset="-128"/>
                  <a:ea typeface="メイリオ" panose="020B0604030504040204" pitchFamily="50" charset="-128"/>
                </a:rPr>
                <a:t>DMM TV</a:t>
              </a:r>
              <a:r>
                <a:rPr lang="ja-JP" altLang="en-US" sz="700" dirty="0">
                  <a:solidFill>
                    <a:schemeClr val="tx1">
                      <a:lumMod val="75000"/>
                      <a:lumOff val="25000"/>
                    </a:schemeClr>
                  </a:solidFill>
                  <a:latin typeface="メイリオ" panose="020B0604030504040204" pitchFamily="50" charset="-128"/>
                  <a:ea typeface="メイリオ" panose="020B0604030504040204" pitchFamily="50" charset="-128"/>
                </a:rPr>
                <a:t>） 完全一致</a:t>
              </a:r>
              <a:endParaRPr lang="en-US" altLang="ja-JP" sz="700" dirty="0">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19" name="角丸四角形 60">
              <a:extLst>
                <a:ext uri="{FF2B5EF4-FFF2-40B4-BE49-F238E27FC236}">
                  <a16:creationId xmlns:a16="http://schemas.microsoft.com/office/drawing/2014/main" id="{95D76ACB-6F34-33B8-BACB-B62EF7D5030E}"/>
                </a:ext>
              </a:extLst>
            </p:cNvPr>
            <p:cNvSpPr/>
            <p:nvPr/>
          </p:nvSpPr>
          <p:spPr>
            <a:xfrm>
              <a:off x="4168735" y="1713946"/>
              <a:ext cx="3565605" cy="468000"/>
            </a:xfrm>
            <a:prstGeom prst="roundRect">
              <a:avLst>
                <a:gd name="adj" fmla="val 0"/>
              </a:avLst>
            </a:prstGeom>
            <a:noFill/>
            <a:ln w="9525" cap="flat" cmpd="sng" algn="ctr">
              <a:noFill/>
              <a:prstDash val="solid"/>
            </a:ln>
            <a:effectLst/>
          </p:spPr>
          <p:txBody>
            <a:bodyPr rot="0" spcFirstLastPara="0" vert="horz" wrap="none" lIns="468000" tIns="36000" rIns="0" bIns="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lnSpc>
                  <a:spcPct val="120000"/>
                </a:lnSpc>
                <a:defRPr/>
              </a:pPr>
              <a:r>
                <a:rPr kumimoji="0" lang="ja-JP" altLang="en-US" sz="1600" b="1" u="sng" kern="0" dirty="0">
                  <a:solidFill>
                    <a:schemeClr val="tx1">
                      <a:lumMod val="65000"/>
                      <a:lumOff val="35000"/>
                    </a:schemeClr>
                  </a:solidFill>
                  <a:latin typeface="Meiryo" panose="020B0604030504040204" pitchFamily="34" charset="-128"/>
                  <a:ea typeface="Meiryo" panose="020B0604030504040204" pitchFamily="34" charset="-128"/>
                </a:rPr>
                <a:t>検索数推移</a:t>
              </a:r>
              <a:endParaRPr kumimoji="0" lang="en-US" altLang="ja-JP" sz="1600" b="1" u="sng" kern="0" dirty="0">
                <a:solidFill>
                  <a:schemeClr val="tx1">
                    <a:lumMod val="65000"/>
                    <a:lumOff val="35000"/>
                  </a:schemeClr>
                </a:solidFill>
                <a:latin typeface="Meiryo" panose="020B0604030504040204" pitchFamily="34" charset="-128"/>
                <a:ea typeface="Meiryo" panose="020B0604030504040204" pitchFamily="34" charset="-128"/>
              </a:endParaRPr>
            </a:p>
          </p:txBody>
        </p:sp>
      </p:grpSp>
      <p:sp>
        <p:nvSpPr>
          <p:cNvPr id="20" name="矢印: 右 19">
            <a:extLst>
              <a:ext uri="{FF2B5EF4-FFF2-40B4-BE49-F238E27FC236}">
                <a16:creationId xmlns:a16="http://schemas.microsoft.com/office/drawing/2014/main" id="{902068E5-DD20-395A-80A8-BA2D78446FBB}"/>
              </a:ext>
            </a:extLst>
          </p:cNvPr>
          <p:cNvSpPr/>
          <p:nvPr/>
        </p:nvSpPr>
        <p:spPr>
          <a:xfrm rot="19417848">
            <a:off x="8411258" y="3852071"/>
            <a:ext cx="1214223" cy="245507"/>
          </a:xfrm>
          <a:prstGeom prst="rightArrow">
            <a:avLst>
              <a:gd name="adj1" fmla="val 44852"/>
              <a:gd name="adj2" fmla="val 50000"/>
            </a:avLst>
          </a:prstGeom>
          <a:solidFill>
            <a:schemeClr val="accent6">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cxnSp>
        <p:nvCxnSpPr>
          <p:cNvPr id="25" name="直線コネクタ 24">
            <a:extLst>
              <a:ext uri="{FF2B5EF4-FFF2-40B4-BE49-F238E27FC236}">
                <a16:creationId xmlns:a16="http://schemas.microsoft.com/office/drawing/2014/main" id="{B3259A55-BB9D-7D4E-A1FA-14B98B9B6915}"/>
              </a:ext>
            </a:extLst>
          </p:cNvPr>
          <p:cNvCxnSpPr>
            <a:cxnSpLocks/>
          </p:cNvCxnSpPr>
          <p:nvPr/>
        </p:nvCxnSpPr>
        <p:spPr>
          <a:xfrm flipV="1">
            <a:off x="6096000" y="2267828"/>
            <a:ext cx="0" cy="4006988"/>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4" name="正方形/長方形 3">
            <a:extLst>
              <a:ext uri="{FF2B5EF4-FFF2-40B4-BE49-F238E27FC236}">
                <a16:creationId xmlns:a16="http://schemas.microsoft.com/office/drawing/2014/main" id="{B40A5A36-FC84-1805-976B-F5DB36A4AB9E}"/>
              </a:ext>
            </a:extLst>
          </p:cNvPr>
          <p:cNvSpPr/>
          <p:nvPr/>
        </p:nvSpPr>
        <p:spPr>
          <a:xfrm>
            <a:off x="9164321" y="6059372"/>
            <a:ext cx="2683450" cy="215444"/>
          </a:xfrm>
          <a:prstGeom prst="rect">
            <a:avLst/>
          </a:prstGeom>
        </p:spPr>
        <p:txBody>
          <a:bodyPr wrap="square">
            <a:spAutoFit/>
          </a:bodyPr>
          <a:lstStyle/>
          <a:p>
            <a:r>
              <a:rPr lang="ja-JP" altLang="en-US" sz="800" dirty="0">
                <a:solidFill>
                  <a:srgbClr val="000000"/>
                </a:solidFill>
                <a:latin typeface="+mn-ea"/>
              </a:rPr>
              <a:t>出典：</a:t>
            </a:r>
            <a:r>
              <a:rPr lang="en-US" altLang="ja-JP" sz="800" dirty="0">
                <a:solidFill>
                  <a:srgbClr val="000000"/>
                </a:solidFill>
                <a:latin typeface="+mn-ea"/>
              </a:rPr>
              <a:t>LINE</a:t>
            </a:r>
            <a:r>
              <a:rPr lang="ja-JP" altLang="en-US" sz="800" dirty="0">
                <a:solidFill>
                  <a:srgbClr val="000000"/>
                </a:solidFill>
                <a:latin typeface="+mn-ea"/>
              </a:rPr>
              <a:t>ヤフー自社調べ（トピックス</a:t>
            </a:r>
            <a:r>
              <a:rPr lang="en-US" altLang="ja-JP" sz="800" dirty="0">
                <a:solidFill>
                  <a:srgbClr val="000000"/>
                </a:solidFill>
                <a:latin typeface="+mn-ea"/>
              </a:rPr>
              <a:t>PR SP</a:t>
            </a:r>
            <a:r>
              <a:rPr lang="ja-JP" altLang="en-US" sz="800" dirty="0">
                <a:solidFill>
                  <a:srgbClr val="000000"/>
                </a:solidFill>
                <a:latin typeface="+mn-ea"/>
              </a:rPr>
              <a:t>実績）</a:t>
            </a:r>
          </a:p>
        </p:txBody>
      </p:sp>
    </p:spTree>
    <p:extLst>
      <p:ext uri="{BB962C8B-B14F-4D97-AF65-F5344CB8AC3E}">
        <p14:creationId xmlns:p14="http://schemas.microsoft.com/office/powerpoint/2010/main" val="394025231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D865ABE-4680-50D9-DDDE-B96FDC71B1E3}"/>
              </a:ext>
            </a:extLst>
          </p:cNvPr>
          <p:cNvSpPr>
            <a:spLocks noGrp="1"/>
          </p:cNvSpPr>
          <p:nvPr>
            <p:ph type="ctrTitle"/>
          </p:nvPr>
        </p:nvSpPr>
        <p:spPr/>
        <p:txBody>
          <a:bodyPr/>
          <a:lstStyle/>
          <a:p>
            <a:r>
              <a:rPr kumimoji="1" lang="ja-JP" altLang="en-US" dirty="0"/>
              <a:t>参考：ディープリンクの設定について</a:t>
            </a:r>
          </a:p>
        </p:txBody>
      </p:sp>
      <p:sp>
        <p:nvSpPr>
          <p:cNvPr id="3" name="テキスト プレースホルダー 2">
            <a:extLst>
              <a:ext uri="{FF2B5EF4-FFF2-40B4-BE49-F238E27FC236}">
                <a16:creationId xmlns:a16="http://schemas.microsoft.com/office/drawing/2014/main" id="{C9BA7C80-BFF6-819F-C3E1-7496585D5CFF}"/>
              </a:ext>
            </a:extLst>
          </p:cNvPr>
          <p:cNvSpPr>
            <a:spLocks noGrp="1"/>
          </p:cNvSpPr>
          <p:nvPr>
            <p:ph type="body" sz="quarter" idx="10"/>
          </p:nvPr>
        </p:nvSpPr>
        <p:spPr/>
        <p:txBody>
          <a:bodyPr/>
          <a:lstStyle/>
          <a:p>
            <a:pPr algn="l"/>
            <a:r>
              <a:rPr lang="ja-JP" altLang="en-US" b="0" i="0" dirty="0">
                <a:solidFill>
                  <a:srgbClr val="333333"/>
                </a:solidFill>
                <a:effectLst/>
                <a:highlight>
                  <a:srgbClr val="FFFFFF"/>
                </a:highlight>
                <a:latin typeface="+mn-ea"/>
                <a:ea typeface="+mn-ea"/>
              </a:rPr>
              <a:t>ディスプレイ広告では、広告にディープリンク（アプリに直接遷移する</a:t>
            </a:r>
            <a:r>
              <a:rPr lang="en-US" altLang="ja-JP" b="0" i="0" dirty="0">
                <a:solidFill>
                  <a:srgbClr val="333333"/>
                </a:solidFill>
                <a:effectLst/>
                <a:highlight>
                  <a:srgbClr val="FFFFFF"/>
                </a:highlight>
                <a:latin typeface="+mn-ea"/>
                <a:ea typeface="+mn-ea"/>
              </a:rPr>
              <a:t>URL</a:t>
            </a:r>
            <a:r>
              <a:rPr lang="ja-JP" altLang="en-US" b="0" i="0" dirty="0">
                <a:solidFill>
                  <a:srgbClr val="333333"/>
                </a:solidFill>
                <a:effectLst/>
                <a:highlight>
                  <a:srgbClr val="FFFFFF"/>
                </a:highlight>
                <a:latin typeface="+mn-ea"/>
                <a:ea typeface="+mn-ea"/>
              </a:rPr>
              <a:t>）を設定できますのでご活用ください。</a:t>
            </a:r>
            <a:endParaRPr lang="en-US" altLang="ja-JP" b="0" i="0" dirty="0">
              <a:solidFill>
                <a:srgbClr val="333333"/>
              </a:solidFill>
              <a:effectLst/>
              <a:highlight>
                <a:srgbClr val="FFFFFF"/>
              </a:highlight>
              <a:latin typeface="+mn-ea"/>
              <a:ea typeface="+mn-ea"/>
            </a:endParaRPr>
          </a:p>
          <a:p>
            <a:r>
              <a:rPr lang="ja-JP" altLang="en-US" b="0" i="0" dirty="0">
                <a:solidFill>
                  <a:srgbClr val="333333"/>
                </a:solidFill>
                <a:effectLst/>
                <a:highlight>
                  <a:srgbClr val="FFFFFF"/>
                </a:highlight>
                <a:latin typeface="+mn-ea"/>
                <a:ea typeface="+mn-ea"/>
              </a:rPr>
              <a:t>詳細は、</a:t>
            </a:r>
            <a:r>
              <a:rPr lang="en-US" altLang="ja-JP" sz="1400" b="1" dirty="0">
                <a:latin typeface="+mn-ea"/>
                <a:ea typeface="+mn-ea"/>
                <a:hlinkClick r:id="rId2"/>
              </a:rPr>
              <a:t>Yahoo!</a:t>
            </a:r>
            <a:r>
              <a:rPr lang="ja-JP" altLang="en-US" sz="1400" b="1" dirty="0">
                <a:latin typeface="+mn-ea"/>
                <a:ea typeface="+mn-ea"/>
                <a:hlinkClick r:id="rId2"/>
              </a:rPr>
              <a:t>広告ヘルプ　ディープリンクについて</a:t>
            </a:r>
            <a:r>
              <a:rPr lang="ja-JP" altLang="en-US" sz="1400" b="1" dirty="0">
                <a:latin typeface="+mn-ea"/>
                <a:ea typeface="+mn-ea"/>
              </a:rPr>
              <a:t> </a:t>
            </a:r>
            <a:r>
              <a:rPr lang="ja-JP" altLang="en-US" sz="1400" dirty="0">
                <a:latin typeface="+mn-ea"/>
                <a:ea typeface="+mn-ea"/>
              </a:rPr>
              <a:t>をご確認ください。</a:t>
            </a:r>
            <a:endParaRPr lang="en-US" altLang="ja-JP" sz="1400" dirty="0">
              <a:latin typeface="+mn-ea"/>
              <a:ea typeface="+mn-ea"/>
            </a:endParaRPr>
          </a:p>
          <a:p>
            <a:pPr algn="l"/>
            <a:endParaRPr lang="ja-JP" altLang="en-US" b="0" i="0" dirty="0">
              <a:solidFill>
                <a:srgbClr val="333333"/>
              </a:solidFill>
              <a:effectLst/>
              <a:highlight>
                <a:srgbClr val="FFFFFF"/>
              </a:highlight>
              <a:latin typeface="+mn-ea"/>
              <a:ea typeface="+mn-ea"/>
            </a:endParaRPr>
          </a:p>
        </p:txBody>
      </p:sp>
      <p:pic>
        <p:nvPicPr>
          <p:cNvPr id="9" name="図 8">
            <a:extLst>
              <a:ext uri="{FF2B5EF4-FFF2-40B4-BE49-F238E27FC236}">
                <a16:creationId xmlns:a16="http://schemas.microsoft.com/office/drawing/2014/main" id="{9CF14F63-DE7A-1CBF-9F8B-2672458EDE69}"/>
              </a:ext>
            </a:extLst>
          </p:cNvPr>
          <p:cNvPicPr>
            <a:picLocks noChangeAspect="1"/>
          </p:cNvPicPr>
          <p:nvPr/>
        </p:nvPicPr>
        <p:blipFill rotWithShape="1">
          <a:blip r:embed="rId3"/>
          <a:srcRect t="6262" r="5653"/>
          <a:stretch/>
        </p:blipFill>
        <p:spPr>
          <a:xfrm>
            <a:off x="2502942" y="2058495"/>
            <a:ext cx="7186115" cy="4020149"/>
          </a:xfrm>
          <a:prstGeom prst="rect">
            <a:avLst/>
          </a:prstGeom>
        </p:spPr>
      </p:pic>
    </p:spTree>
    <p:extLst>
      <p:ext uri="{BB962C8B-B14F-4D97-AF65-F5344CB8AC3E}">
        <p14:creationId xmlns:p14="http://schemas.microsoft.com/office/powerpoint/2010/main" val="15334210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1693190-013F-08A9-E525-336A46D7EE17}"/>
              </a:ext>
            </a:extLst>
          </p:cNvPr>
          <p:cNvSpPr>
            <a:spLocks noGrp="1"/>
          </p:cNvSpPr>
          <p:nvPr>
            <p:ph type="ctrTitle"/>
          </p:nvPr>
        </p:nvSpPr>
        <p:spPr/>
        <p:txBody>
          <a:bodyPr/>
          <a:lstStyle/>
          <a:p>
            <a:r>
              <a:rPr lang="ja-JP" altLang="en-US" dirty="0"/>
              <a:t>広告費と</a:t>
            </a:r>
            <a:r>
              <a:rPr kumimoji="1" lang="ja-JP" altLang="en-US" dirty="0"/>
              <a:t>認知効率の関係</a:t>
            </a:r>
            <a:br>
              <a:rPr kumimoji="1" lang="ja-JP" altLang="en-US" dirty="0"/>
            </a:br>
            <a:endParaRPr kumimoji="1" lang="ja-JP" altLang="en-US" dirty="0"/>
          </a:p>
        </p:txBody>
      </p:sp>
      <p:sp>
        <p:nvSpPr>
          <p:cNvPr id="3" name="テキスト プレースホルダー 2">
            <a:extLst>
              <a:ext uri="{FF2B5EF4-FFF2-40B4-BE49-F238E27FC236}">
                <a16:creationId xmlns:a16="http://schemas.microsoft.com/office/drawing/2014/main" id="{BB0D3352-F342-1697-3E5A-CDD90F28827D}"/>
              </a:ext>
            </a:extLst>
          </p:cNvPr>
          <p:cNvSpPr>
            <a:spLocks noGrp="1"/>
          </p:cNvSpPr>
          <p:nvPr>
            <p:ph type="body" sz="quarter" idx="10"/>
          </p:nvPr>
        </p:nvSpPr>
        <p:spPr/>
        <p: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広告投下に対する認知効率は</a:t>
            </a:r>
            <a:r>
              <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10</a:t>
            </a: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年前と比較して低下傾向</a:t>
            </a:r>
            <a:endPar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感覚ではなく実際のデータからも効率的に認知を取りづらい時代になっている</a:t>
            </a:r>
          </a:p>
          <a:p>
            <a:endParaRPr kumimoji="1" lang="ja-JP" altLang="en-US" dirty="0"/>
          </a:p>
        </p:txBody>
      </p:sp>
      <p:pic>
        <p:nvPicPr>
          <p:cNvPr id="10" name="図 9">
            <a:extLst>
              <a:ext uri="{FF2B5EF4-FFF2-40B4-BE49-F238E27FC236}">
                <a16:creationId xmlns:a16="http://schemas.microsoft.com/office/drawing/2014/main" id="{7B08D917-37AC-FA95-6E60-A54BB74712A6}"/>
              </a:ext>
            </a:extLst>
          </p:cNvPr>
          <p:cNvPicPr>
            <a:picLocks noChangeAspect="1"/>
          </p:cNvPicPr>
          <p:nvPr/>
        </p:nvPicPr>
        <p:blipFill>
          <a:blip r:embed="rId2"/>
          <a:stretch>
            <a:fillRect/>
          </a:stretch>
        </p:blipFill>
        <p:spPr>
          <a:xfrm>
            <a:off x="2366458" y="2517758"/>
            <a:ext cx="7456440" cy="3756042"/>
          </a:xfrm>
          <a:prstGeom prst="rect">
            <a:avLst/>
          </a:prstGeom>
        </p:spPr>
      </p:pic>
      <p:sp>
        <p:nvSpPr>
          <p:cNvPr id="11" name="テキスト ボックス 10">
            <a:extLst>
              <a:ext uri="{FF2B5EF4-FFF2-40B4-BE49-F238E27FC236}">
                <a16:creationId xmlns:a16="http://schemas.microsoft.com/office/drawing/2014/main" id="{06A888D9-693A-0334-8B30-808CD8D56635}"/>
              </a:ext>
            </a:extLst>
          </p:cNvPr>
          <p:cNvSpPr txBox="1"/>
          <p:nvPr/>
        </p:nvSpPr>
        <p:spPr>
          <a:xfrm>
            <a:off x="3160983" y="2379258"/>
            <a:ext cx="6311560" cy="307777"/>
          </a:xfrm>
          <a:prstGeom prst="rect">
            <a:avLst/>
          </a:prstGeom>
          <a:noFill/>
        </p:spPr>
        <p:txBody>
          <a:bodyPr wrap="square" rtlCol="0">
            <a:spAutoFit/>
          </a:bodyPr>
          <a:lstStyle/>
          <a:p>
            <a:pPr algn="ctr" eaLnBrk="1" fontAlgn="auto" hangingPunct="1">
              <a:spcBef>
                <a:spcPts val="0"/>
              </a:spcBef>
              <a:spcAft>
                <a:spcPts val="0"/>
              </a:spcAft>
            </a:pPr>
            <a:r>
              <a:rPr lang="ja-JP" altLang="en-US" sz="1400" b="1" u="sng" dirty="0">
                <a:solidFill>
                  <a:srgbClr val="545454"/>
                </a:solidFill>
                <a:latin typeface="メイリオ" panose="020B0604030504040204" pitchFamily="50" charset="-128"/>
                <a:ea typeface="メイリオ" panose="020B0604030504040204" pitchFamily="50" charset="-128"/>
              </a:rPr>
              <a:t>広告費と認知効率の比較（</a:t>
            </a:r>
            <a:r>
              <a:rPr lang="en-US" altLang="ja-JP" sz="1400" b="1" u="sng" dirty="0">
                <a:solidFill>
                  <a:srgbClr val="545454"/>
                </a:solidFill>
                <a:latin typeface="メイリオ" panose="020B0604030504040204" pitchFamily="50" charset="-128"/>
                <a:ea typeface="メイリオ" panose="020B0604030504040204" pitchFamily="50" charset="-128"/>
              </a:rPr>
              <a:t>2009</a:t>
            </a:r>
            <a:r>
              <a:rPr lang="ja-JP" altLang="en-US" sz="1400" b="1" u="sng" dirty="0">
                <a:solidFill>
                  <a:srgbClr val="545454"/>
                </a:solidFill>
                <a:latin typeface="メイリオ" panose="020B0604030504040204" pitchFamily="50" charset="-128"/>
                <a:ea typeface="メイリオ" panose="020B0604030504040204" pitchFamily="50" charset="-128"/>
              </a:rPr>
              <a:t>－</a:t>
            </a:r>
            <a:r>
              <a:rPr lang="en-US" altLang="ja-JP" sz="1400" b="1" u="sng" dirty="0">
                <a:solidFill>
                  <a:srgbClr val="545454"/>
                </a:solidFill>
                <a:latin typeface="メイリオ" panose="020B0604030504040204" pitchFamily="50" charset="-128"/>
                <a:ea typeface="メイリオ" panose="020B0604030504040204" pitchFamily="50" charset="-128"/>
              </a:rPr>
              <a:t>2011</a:t>
            </a:r>
            <a:r>
              <a:rPr lang="ja-JP" altLang="en-US" sz="1400" b="1" u="sng" dirty="0">
                <a:solidFill>
                  <a:srgbClr val="545454"/>
                </a:solidFill>
                <a:latin typeface="メイリオ" panose="020B0604030504040204" pitchFamily="50" charset="-128"/>
                <a:ea typeface="メイリオ" panose="020B0604030504040204" pitchFamily="50" charset="-128"/>
              </a:rPr>
              <a:t>年 </a:t>
            </a:r>
            <a:r>
              <a:rPr lang="en-US" altLang="ja-JP" sz="1400" b="1" u="sng" dirty="0">
                <a:solidFill>
                  <a:srgbClr val="545454"/>
                </a:solidFill>
                <a:latin typeface="メイリオ" panose="020B0604030504040204" pitchFamily="50" charset="-128"/>
                <a:ea typeface="メイリオ" panose="020B0604030504040204" pitchFamily="50" charset="-128"/>
              </a:rPr>
              <a:t>vs 2019-2021</a:t>
            </a:r>
            <a:r>
              <a:rPr lang="ja-JP" altLang="en-US" sz="1400" b="1" u="sng" dirty="0">
                <a:solidFill>
                  <a:srgbClr val="545454"/>
                </a:solidFill>
                <a:latin typeface="メイリオ" panose="020B0604030504040204" pitchFamily="50" charset="-128"/>
                <a:ea typeface="メイリオ" panose="020B0604030504040204" pitchFamily="50" charset="-128"/>
              </a:rPr>
              <a:t>年）</a:t>
            </a:r>
          </a:p>
        </p:txBody>
      </p:sp>
      <p:sp>
        <p:nvSpPr>
          <p:cNvPr id="12" name="テキスト ボックス 13">
            <a:extLst>
              <a:ext uri="{FF2B5EF4-FFF2-40B4-BE49-F238E27FC236}">
                <a16:creationId xmlns:a16="http://schemas.microsoft.com/office/drawing/2014/main" id="{78BE48A7-E421-15E7-2FB6-DED2ADE7539A}"/>
              </a:ext>
            </a:extLst>
          </p:cNvPr>
          <p:cNvSpPr txBox="1"/>
          <p:nvPr/>
        </p:nvSpPr>
        <p:spPr>
          <a:xfrm>
            <a:off x="10184044" y="6053998"/>
            <a:ext cx="1417940" cy="215444"/>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fontAlgn="auto">
              <a:spcBef>
                <a:spcPts val="0"/>
              </a:spcBef>
              <a:spcAft>
                <a:spcPts val="0"/>
              </a:spcAft>
            </a:pPr>
            <a:r>
              <a:rPr lang="ja-JP" altLang="en-US" sz="800" dirty="0">
                <a:solidFill>
                  <a:srgbClr val="545454"/>
                </a:solidFill>
                <a:latin typeface="メイリオ" panose="020B0604030504040204" pitchFamily="50" charset="-128"/>
              </a:rPr>
              <a:t>出展：電通調査（</a:t>
            </a:r>
            <a:r>
              <a:rPr lang="en-US" altLang="ja-JP" sz="800" dirty="0">
                <a:solidFill>
                  <a:srgbClr val="545454"/>
                </a:solidFill>
                <a:latin typeface="メイリオ" panose="020B0604030504040204" pitchFamily="50" charset="-128"/>
              </a:rPr>
              <a:t>2022</a:t>
            </a:r>
            <a:r>
              <a:rPr lang="ja-JP" altLang="en-US" sz="800" dirty="0">
                <a:solidFill>
                  <a:srgbClr val="545454"/>
                </a:solidFill>
                <a:latin typeface="メイリオ" panose="020B0604030504040204" pitchFamily="50" charset="-128"/>
              </a:rPr>
              <a:t>）</a:t>
            </a:r>
          </a:p>
        </p:txBody>
      </p:sp>
    </p:spTree>
    <p:extLst>
      <p:ext uri="{BB962C8B-B14F-4D97-AF65-F5344CB8AC3E}">
        <p14:creationId xmlns:p14="http://schemas.microsoft.com/office/powerpoint/2010/main" val="105918902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5003187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4C48E6A-C132-93B0-B540-D1A6A0C40EEB}"/>
              </a:ext>
            </a:extLst>
          </p:cNvPr>
          <p:cNvSpPr>
            <a:spLocks noGrp="1"/>
          </p:cNvSpPr>
          <p:nvPr>
            <p:ph type="ctrTitle"/>
          </p:nvPr>
        </p:nvSpPr>
        <p:spPr/>
        <p:txBody>
          <a:bodyPr/>
          <a:lstStyle/>
          <a:p>
            <a:r>
              <a:rPr kumimoji="1" lang="ja-JP" altLang="en-US" dirty="0"/>
              <a:t>認知効率低下の要因</a:t>
            </a:r>
          </a:p>
        </p:txBody>
      </p:sp>
      <p:sp>
        <p:nvSpPr>
          <p:cNvPr id="3" name="テキスト プレースホルダー 2">
            <a:extLst>
              <a:ext uri="{FF2B5EF4-FFF2-40B4-BE49-F238E27FC236}">
                <a16:creationId xmlns:a16="http://schemas.microsoft.com/office/drawing/2014/main" id="{50628C13-CB32-DECA-594D-42BFDC0D278A}"/>
              </a:ext>
            </a:extLst>
          </p:cNvPr>
          <p:cNvSpPr>
            <a:spLocks noGrp="1"/>
          </p:cNvSpPr>
          <p:nvPr>
            <p:ph type="body" sz="quarter" idx="10"/>
          </p:nvPr>
        </p:nvSpPr>
        <p:spPr/>
        <p: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認知獲得の手段の筆頭であったテレビ</a:t>
            </a:r>
            <a:r>
              <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CM</a:t>
            </a: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でカバーしにくい量が増えている</a:t>
            </a:r>
            <a:endPar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加えて、補完となるデジタルメディアは複雑化しておりプランニングが難しくなっている</a:t>
            </a:r>
          </a:p>
          <a:p>
            <a:endParaRPr kumimoji="1" lang="ja-JP" altLang="en-US" dirty="0"/>
          </a:p>
        </p:txBody>
      </p:sp>
      <p:sp>
        <p:nvSpPr>
          <p:cNvPr id="52" name="四角形: 角を丸くする 51">
            <a:extLst>
              <a:ext uri="{FF2B5EF4-FFF2-40B4-BE49-F238E27FC236}">
                <a16:creationId xmlns:a16="http://schemas.microsoft.com/office/drawing/2014/main" id="{94A1AC4C-58D0-803C-08A1-0506B35B9DE3}"/>
              </a:ext>
            </a:extLst>
          </p:cNvPr>
          <p:cNvSpPr/>
          <p:nvPr/>
        </p:nvSpPr>
        <p:spPr>
          <a:xfrm>
            <a:off x="8113668" y="5113610"/>
            <a:ext cx="1880782" cy="668649"/>
          </a:xfrm>
          <a:prstGeom prst="roundRect">
            <a:avLst/>
          </a:prstGeom>
          <a:solidFill>
            <a:srgbClr val="F5F5F5"/>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1" i="0" u="none" strike="noStrike" kern="0" cap="none" spc="0" normalizeH="0" baseline="0" noProof="0" dirty="0">
              <a:ln>
                <a:noFill/>
              </a:ln>
              <a:solidFill>
                <a:srgbClr val="FCEDED"/>
              </a:solidFill>
              <a:effectLst/>
              <a:uLnTx/>
              <a:uFillTx/>
              <a:latin typeface="Calibri" panose="020F0502020204030204"/>
              <a:ea typeface="メイリオ" panose="020B0604030504040204" pitchFamily="50" charset="-128"/>
              <a:cs typeface="+mn-cs"/>
            </a:endParaRPr>
          </a:p>
        </p:txBody>
      </p:sp>
      <p:sp>
        <p:nvSpPr>
          <p:cNvPr id="53" name="四角形: 角を丸くする 52">
            <a:extLst>
              <a:ext uri="{FF2B5EF4-FFF2-40B4-BE49-F238E27FC236}">
                <a16:creationId xmlns:a16="http://schemas.microsoft.com/office/drawing/2014/main" id="{909038E6-A9FA-A503-5D03-16852B86582A}"/>
              </a:ext>
            </a:extLst>
          </p:cNvPr>
          <p:cNvSpPr/>
          <p:nvPr/>
        </p:nvSpPr>
        <p:spPr>
          <a:xfrm>
            <a:off x="9564824" y="4339377"/>
            <a:ext cx="1880782" cy="668649"/>
          </a:xfrm>
          <a:prstGeom prst="roundRect">
            <a:avLst/>
          </a:prstGeom>
          <a:solidFill>
            <a:srgbClr val="F5F5F5"/>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1" i="0" u="none" strike="noStrike" kern="0" cap="none" spc="0" normalizeH="0" baseline="0" noProof="0" dirty="0">
              <a:ln>
                <a:noFill/>
              </a:ln>
              <a:solidFill>
                <a:srgbClr val="FCEDED"/>
              </a:solidFill>
              <a:effectLst/>
              <a:uLnTx/>
              <a:uFillTx/>
              <a:latin typeface="Calibri" panose="020F0502020204030204"/>
              <a:ea typeface="メイリオ" panose="020B0604030504040204" pitchFamily="50" charset="-128"/>
              <a:cs typeface="+mn-cs"/>
            </a:endParaRPr>
          </a:p>
        </p:txBody>
      </p:sp>
      <p:sp>
        <p:nvSpPr>
          <p:cNvPr id="54" name="四角形: 角を丸くする 53">
            <a:extLst>
              <a:ext uri="{FF2B5EF4-FFF2-40B4-BE49-F238E27FC236}">
                <a16:creationId xmlns:a16="http://schemas.microsoft.com/office/drawing/2014/main" id="{EDA95799-AC37-9180-CB18-5786FD0C36B3}"/>
              </a:ext>
            </a:extLst>
          </p:cNvPr>
          <p:cNvSpPr/>
          <p:nvPr/>
        </p:nvSpPr>
        <p:spPr>
          <a:xfrm>
            <a:off x="6284868" y="4339377"/>
            <a:ext cx="1880782" cy="668649"/>
          </a:xfrm>
          <a:prstGeom prst="roundRect">
            <a:avLst/>
          </a:prstGeom>
          <a:solidFill>
            <a:srgbClr val="F5F5F5"/>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1" i="0" u="none" strike="noStrike" kern="0" cap="none" spc="0" normalizeH="0" baseline="0" noProof="0" dirty="0">
              <a:ln>
                <a:noFill/>
              </a:ln>
              <a:solidFill>
                <a:srgbClr val="FCEDED"/>
              </a:solidFill>
              <a:effectLst/>
              <a:uLnTx/>
              <a:uFillTx/>
              <a:latin typeface="Calibri" panose="020F0502020204030204"/>
              <a:ea typeface="メイリオ" panose="020B0604030504040204" pitchFamily="50" charset="-128"/>
              <a:cs typeface="+mn-cs"/>
            </a:endParaRPr>
          </a:p>
        </p:txBody>
      </p:sp>
      <p:sp>
        <p:nvSpPr>
          <p:cNvPr id="55" name="四角形: 角を丸くする 54">
            <a:extLst>
              <a:ext uri="{FF2B5EF4-FFF2-40B4-BE49-F238E27FC236}">
                <a16:creationId xmlns:a16="http://schemas.microsoft.com/office/drawing/2014/main" id="{6DEE93AC-A203-7F24-C357-2EC4AB4FA698}"/>
              </a:ext>
            </a:extLst>
          </p:cNvPr>
          <p:cNvSpPr/>
          <p:nvPr/>
        </p:nvSpPr>
        <p:spPr>
          <a:xfrm>
            <a:off x="7917448" y="3591838"/>
            <a:ext cx="1880782" cy="668649"/>
          </a:xfrm>
          <a:prstGeom prst="roundRect">
            <a:avLst/>
          </a:prstGeom>
          <a:solidFill>
            <a:srgbClr val="F5F5F5"/>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1" i="0" u="none" strike="noStrike" kern="0" cap="none" spc="0" normalizeH="0" baseline="0" noProof="0" dirty="0">
              <a:ln>
                <a:noFill/>
              </a:ln>
              <a:solidFill>
                <a:srgbClr val="FCEDED"/>
              </a:solidFill>
              <a:effectLst/>
              <a:uLnTx/>
              <a:uFillTx/>
              <a:latin typeface="Calibri" panose="020F0502020204030204"/>
              <a:ea typeface="メイリオ" panose="020B0604030504040204" pitchFamily="50" charset="-128"/>
              <a:cs typeface="+mn-cs"/>
            </a:endParaRPr>
          </a:p>
        </p:txBody>
      </p:sp>
      <p:sp>
        <p:nvSpPr>
          <p:cNvPr id="56" name="四角形: 角を丸くする 55">
            <a:extLst>
              <a:ext uri="{FF2B5EF4-FFF2-40B4-BE49-F238E27FC236}">
                <a16:creationId xmlns:a16="http://schemas.microsoft.com/office/drawing/2014/main" id="{B2F222E3-8719-0AB8-9041-6E43D4ED05A3}"/>
              </a:ext>
            </a:extLst>
          </p:cNvPr>
          <p:cNvSpPr/>
          <p:nvPr/>
        </p:nvSpPr>
        <p:spPr>
          <a:xfrm>
            <a:off x="9555527" y="2839345"/>
            <a:ext cx="1880782" cy="668649"/>
          </a:xfrm>
          <a:prstGeom prst="roundRect">
            <a:avLst/>
          </a:prstGeom>
          <a:solidFill>
            <a:srgbClr val="F5F5F5"/>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1" i="0" u="none" strike="noStrike" kern="0" cap="none" spc="0" normalizeH="0" baseline="0" noProof="0" dirty="0">
              <a:ln>
                <a:noFill/>
              </a:ln>
              <a:solidFill>
                <a:srgbClr val="FCEDED"/>
              </a:solidFill>
              <a:effectLst/>
              <a:uLnTx/>
              <a:uFillTx/>
              <a:latin typeface="Calibri" panose="020F0502020204030204"/>
              <a:ea typeface="メイリオ" panose="020B0604030504040204" pitchFamily="50" charset="-128"/>
              <a:cs typeface="+mn-cs"/>
            </a:endParaRPr>
          </a:p>
        </p:txBody>
      </p:sp>
      <p:sp>
        <p:nvSpPr>
          <p:cNvPr id="57" name="四角形: 角を丸くする 56">
            <a:extLst>
              <a:ext uri="{FF2B5EF4-FFF2-40B4-BE49-F238E27FC236}">
                <a16:creationId xmlns:a16="http://schemas.microsoft.com/office/drawing/2014/main" id="{A2F9F4A2-7BE0-F337-9C5A-EF7C48AAD1A3}"/>
              </a:ext>
            </a:extLst>
          </p:cNvPr>
          <p:cNvSpPr/>
          <p:nvPr/>
        </p:nvSpPr>
        <p:spPr>
          <a:xfrm>
            <a:off x="6266448" y="2839345"/>
            <a:ext cx="1880782" cy="668649"/>
          </a:xfrm>
          <a:prstGeom prst="roundRect">
            <a:avLst/>
          </a:prstGeom>
          <a:solidFill>
            <a:srgbClr val="F5F5F5"/>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1" i="0" u="none" strike="noStrike" kern="0" cap="none" spc="0" normalizeH="0" baseline="0" noProof="0" dirty="0">
              <a:ln>
                <a:noFill/>
              </a:ln>
              <a:solidFill>
                <a:srgbClr val="FCEDED"/>
              </a:solidFill>
              <a:effectLst/>
              <a:uLnTx/>
              <a:uFillTx/>
              <a:latin typeface="Calibri" panose="020F0502020204030204"/>
              <a:ea typeface="メイリオ" panose="020B0604030504040204" pitchFamily="50" charset="-128"/>
              <a:cs typeface="+mn-cs"/>
            </a:endParaRPr>
          </a:p>
        </p:txBody>
      </p:sp>
      <p:sp>
        <p:nvSpPr>
          <p:cNvPr id="58" name="正方形/長方形 57">
            <a:extLst>
              <a:ext uri="{FF2B5EF4-FFF2-40B4-BE49-F238E27FC236}">
                <a16:creationId xmlns:a16="http://schemas.microsoft.com/office/drawing/2014/main" id="{1E25AB6E-385A-F8C6-9578-A30728E3E48C}"/>
              </a:ext>
            </a:extLst>
          </p:cNvPr>
          <p:cNvSpPr/>
          <p:nvPr/>
        </p:nvSpPr>
        <p:spPr>
          <a:xfrm>
            <a:off x="759922" y="2111265"/>
            <a:ext cx="5277316" cy="588033"/>
          </a:xfrm>
          <a:prstGeom prst="rect">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cs typeface="+mn-cs"/>
              </a:rPr>
              <a:t>テレビ</a:t>
            </a:r>
            <a:r>
              <a:rPr kumimoji="0" lang="en-US" altLang="ja-JP" sz="16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cs typeface="+mn-cs"/>
              </a:rPr>
              <a:t>CM</a:t>
            </a:r>
            <a:r>
              <a:rPr kumimoji="0" lang="ja-JP" altLang="en-US" sz="16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cs typeface="+mn-cs"/>
              </a:rPr>
              <a:t>のリーチ効率の低下</a:t>
            </a:r>
          </a:p>
        </p:txBody>
      </p:sp>
      <p:sp>
        <p:nvSpPr>
          <p:cNvPr id="59" name="正方形/長方形 58">
            <a:extLst>
              <a:ext uri="{FF2B5EF4-FFF2-40B4-BE49-F238E27FC236}">
                <a16:creationId xmlns:a16="http://schemas.microsoft.com/office/drawing/2014/main" id="{119A440A-81F7-8B98-C3DF-655F055F5035}"/>
              </a:ext>
            </a:extLst>
          </p:cNvPr>
          <p:cNvSpPr/>
          <p:nvPr/>
        </p:nvSpPr>
        <p:spPr>
          <a:xfrm>
            <a:off x="6168290" y="2111265"/>
            <a:ext cx="5277316" cy="588033"/>
          </a:xfrm>
          <a:prstGeom prst="rect">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cs typeface="+mn-cs"/>
              </a:rPr>
              <a:t>デジタルメディア利用の分散</a:t>
            </a:r>
          </a:p>
        </p:txBody>
      </p:sp>
      <p:grpSp>
        <p:nvGrpSpPr>
          <p:cNvPr id="60" name="Group 88">
            <a:extLst>
              <a:ext uri="{FF2B5EF4-FFF2-40B4-BE49-F238E27FC236}">
                <a16:creationId xmlns:a16="http://schemas.microsoft.com/office/drawing/2014/main" id="{7CF6D6BE-1580-640F-5DFF-198F2E1692DE}"/>
              </a:ext>
            </a:extLst>
          </p:cNvPr>
          <p:cNvGrpSpPr>
            <a:grpSpLocks/>
          </p:cNvGrpSpPr>
          <p:nvPr/>
        </p:nvGrpSpPr>
        <p:grpSpPr bwMode="auto">
          <a:xfrm>
            <a:off x="6413913" y="4392110"/>
            <a:ext cx="597520" cy="535564"/>
            <a:chOff x="372" y="2549"/>
            <a:chExt cx="434" cy="389"/>
          </a:xfrm>
        </p:grpSpPr>
        <p:sp>
          <p:nvSpPr>
            <p:cNvPr id="61" name="Freeform 89">
              <a:extLst>
                <a:ext uri="{FF2B5EF4-FFF2-40B4-BE49-F238E27FC236}">
                  <a16:creationId xmlns:a16="http://schemas.microsoft.com/office/drawing/2014/main" id="{529601A4-6397-DE27-D9AF-D10911B4645C}"/>
                </a:ext>
              </a:extLst>
            </p:cNvPr>
            <p:cNvSpPr>
              <a:spLocks noChangeArrowheads="1"/>
            </p:cNvSpPr>
            <p:nvPr/>
          </p:nvSpPr>
          <p:spPr bwMode="auto">
            <a:xfrm>
              <a:off x="372" y="2549"/>
              <a:ext cx="434" cy="301"/>
            </a:xfrm>
            <a:custGeom>
              <a:avLst/>
              <a:gdLst>
                <a:gd name="T0" fmla="*/ 1864 w 1918"/>
                <a:gd name="T1" fmla="*/ 0 h 1332"/>
                <a:gd name="T2" fmla="*/ 1562 w 1918"/>
                <a:gd name="T3" fmla="*/ 0 h 1332"/>
                <a:gd name="T4" fmla="*/ 1559 w 1918"/>
                <a:gd name="T5" fmla="*/ 0 h 1332"/>
                <a:gd name="T6" fmla="*/ 1502 w 1918"/>
                <a:gd name="T7" fmla="*/ 45 h 1332"/>
                <a:gd name="T8" fmla="*/ 1455 w 1918"/>
                <a:gd name="T9" fmla="*/ 311 h 1332"/>
                <a:gd name="T10" fmla="*/ 56 w 1918"/>
                <a:gd name="T11" fmla="*/ 311 h 1332"/>
                <a:gd name="T12" fmla="*/ 0 w 1918"/>
                <a:gd name="T13" fmla="*/ 367 h 1332"/>
                <a:gd name="T14" fmla="*/ 0 w 1918"/>
                <a:gd name="T15" fmla="*/ 370 h 1332"/>
                <a:gd name="T16" fmla="*/ 0 w 1918"/>
                <a:gd name="T17" fmla="*/ 384 h 1332"/>
                <a:gd name="T18" fmla="*/ 121 w 1918"/>
                <a:gd name="T19" fmla="*/ 1052 h 1332"/>
                <a:gd name="T20" fmla="*/ 155 w 1918"/>
                <a:gd name="T21" fmla="*/ 1094 h 1332"/>
                <a:gd name="T22" fmla="*/ 183 w 1918"/>
                <a:gd name="T23" fmla="*/ 1102 h 1332"/>
                <a:gd name="T24" fmla="*/ 1313 w 1918"/>
                <a:gd name="T25" fmla="*/ 1102 h 1332"/>
                <a:gd name="T26" fmla="*/ 1294 w 1918"/>
                <a:gd name="T27" fmla="*/ 1215 h 1332"/>
                <a:gd name="T28" fmla="*/ 183 w 1918"/>
                <a:gd name="T29" fmla="*/ 1215 h 1332"/>
                <a:gd name="T30" fmla="*/ 127 w 1918"/>
                <a:gd name="T31" fmla="*/ 1272 h 1332"/>
                <a:gd name="T32" fmla="*/ 183 w 1918"/>
                <a:gd name="T33" fmla="*/ 1328 h 1332"/>
                <a:gd name="T34" fmla="*/ 1342 w 1918"/>
                <a:gd name="T35" fmla="*/ 1328 h 1332"/>
                <a:gd name="T36" fmla="*/ 1401 w 1918"/>
                <a:gd name="T37" fmla="*/ 1283 h 1332"/>
                <a:gd name="T38" fmla="*/ 1610 w 1918"/>
                <a:gd name="T39" fmla="*/ 113 h 1332"/>
                <a:gd name="T40" fmla="*/ 1864 w 1918"/>
                <a:gd name="T41" fmla="*/ 113 h 1332"/>
                <a:gd name="T42" fmla="*/ 1917 w 1918"/>
                <a:gd name="T43" fmla="*/ 60 h 1332"/>
                <a:gd name="T44" fmla="*/ 1917 w 1918"/>
                <a:gd name="T45" fmla="*/ 54 h 1332"/>
                <a:gd name="T46" fmla="*/ 1864 w 1918"/>
                <a:gd name="T47" fmla="*/ 0 h 1332"/>
                <a:gd name="T48" fmla="*/ 1333 w 1918"/>
                <a:gd name="T49" fmla="*/ 987 h 1332"/>
                <a:gd name="T50" fmla="*/ 237 w 1918"/>
                <a:gd name="T51" fmla="*/ 987 h 1332"/>
                <a:gd name="T52" fmla="*/ 135 w 1918"/>
                <a:gd name="T53" fmla="*/ 423 h 1332"/>
                <a:gd name="T54" fmla="*/ 1435 w 1918"/>
                <a:gd name="T55" fmla="*/ 423 h 1332"/>
                <a:gd name="T56" fmla="*/ 1333 w 1918"/>
                <a:gd name="T57" fmla="*/ 987 h 1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18" h="1332">
                  <a:moveTo>
                    <a:pt x="1864" y="0"/>
                  </a:moveTo>
                  <a:lnTo>
                    <a:pt x="1562" y="0"/>
                  </a:lnTo>
                  <a:lnTo>
                    <a:pt x="1559" y="0"/>
                  </a:lnTo>
                  <a:cubicBezTo>
                    <a:pt x="1531" y="0"/>
                    <a:pt x="1505" y="17"/>
                    <a:pt x="1502" y="45"/>
                  </a:cubicBezTo>
                  <a:lnTo>
                    <a:pt x="1455" y="311"/>
                  </a:lnTo>
                  <a:lnTo>
                    <a:pt x="56" y="311"/>
                  </a:lnTo>
                  <a:cubicBezTo>
                    <a:pt x="25" y="311"/>
                    <a:pt x="0" y="336"/>
                    <a:pt x="0" y="367"/>
                  </a:cubicBezTo>
                  <a:lnTo>
                    <a:pt x="0" y="370"/>
                  </a:lnTo>
                  <a:cubicBezTo>
                    <a:pt x="0" y="375"/>
                    <a:pt x="0" y="378"/>
                    <a:pt x="0" y="384"/>
                  </a:cubicBezTo>
                  <a:lnTo>
                    <a:pt x="121" y="1052"/>
                  </a:lnTo>
                  <a:cubicBezTo>
                    <a:pt x="124" y="1071"/>
                    <a:pt x="138" y="1085"/>
                    <a:pt x="155" y="1094"/>
                  </a:cubicBezTo>
                  <a:cubicBezTo>
                    <a:pt x="163" y="1100"/>
                    <a:pt x="175" y="1102"/>
                    <a:pt x="183" y="1102"/>
                  </a:cubicBezTo>
                  <a:lnTo>
                    <a:pt x="1313" y="1102"/>
                  </a:lnTo>
                  <a:lnTo>
                    <a:pt x="1294" y="1215"/>
                  </a:lnTo>
                  <a:lnTo>
                    <a:pt x="183" y="1215"/>
                  </a:lnTo>
                  <a:cubicBezTo>
                    <a:pt x="152" y="1215"/>
                    <a:pt x="127" y="1241"/>
                    <a:pt x="127" y="1272"/>
                  </a:cubicBezTo>
                  <a:cubicBezTo>
                    <a:pt x="127" y="1303"/>
                    <a:pt x="152" y="1328"/>
                    <a:pt x="183" y="1328"/>
                  </a:cubicBezTo>
                  <a:lnTo>
                    <a:pt x="1342" y="1328"/>
                  </a:lnTo>
                  <a:cubicBezTo>
                    <a:pt x="1370" y="1331"/>
                    <a:pt x="1395" y="1311"/>
                    <a:pt x="1401" y="1283"/>
                  </a:cubicBezTo>
                  <a:lnTo>
                    <a:pt x="1610" y="113"/>
                  </a:lnTo>
                  <a:lnTo>
                    <a:pt x="1864" y="113"/>
                  </a:lnTo>
                  <a:cubicBezTo>
                    <a:pt x="1892" y="113"/>
                    <a:pt x="1917" y="88"/>
                    <a:pt x="1917" y="60"/>
                  </a:cubicBezTo>
                  <a:lnTo>
                    <a:pt x="1917" y="54"/>
                  </a:lnTo>
                  <a:cubicBezTo>
                    <a:pt x="1917" y="26"/>
                    <a:pt x="1892" y="0"/>
                    <a:pt x="1864" y="0"/>
                  </a:cubicBezTo>
                  <a:close/>
                  <a:moveTo>
                    <a:pt x="1333" y="987"/>
                  </a:moveTo>
                  <a:lnTo>
                    <a:pt x="237" y="987"/>
                  </a:lnTo>
                  <a:lnTo>
                    <a:pt x="135" y="423"/>
                  </a:lnTo>
                  <a:lnTo>
                    <a:pt x="1435" y="423"/>
                  </a:lnTo>
                  <a:lnTo>
                    <a:pt x="1333" y="987"/>
                  </a:ln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62" name="Freeform 90">
              <a:extLst>
                <a:ext uri="{FF2B5EF4-FFF2-40B4-BE49-F238E27FC236}">
                  <a16:creationId xmlns:a16="http://schemas.microsoft.com/office/drawing/2014/main" id="{BAED37F1-F91C-684F-4FDA-5C1E75D198AB}"/>
                </a:ext>
              </a:extLst>
            </p:cNvPr>
            <p:cNvSpPr>
              <a:spLocks noChangeArrowheads="1"/>
            </p:cNvSpPr>
            <p:nvPr/>
          </p:nvSpPr>
          <p:spPr bwMode="auto">
            <a:xfrm>
              <a:off x="443" y="2875"/>
              <a:ext cx="63" cy="63"/>
            </a:xfrm>
            <a:custGeom>
              <a:avLst/>
              <a:gdLst>
                <a:gd name="T0" fmla="*/ 282 w 283"/>
                <a:gd name="T1" fmla="*/ 141 h 283"/>
                <a:gd name="T2" fmla="*/ 263 w 283"/>
                <a:gd name="T3" fmla="*/ 212 h 283"/>
                <a:gd name="T4" fmla="*/ 212 w 283"/>
                <a:gd name="T5" fmla="*/ 263 h 283"/>
                <a:gd name="T6" fmla="*/ 141 w 283"/>
                <a:gd name="T7" fmla="*/ 282 h 283"/>
                <a:gd name="T8" fmla="*/ 71 w 283"/>
                <a:gd name="T9" fmla="*/ 263 h 283"/>
                <a:gd name="T10" fmla="*/ 19 w 283"/>
                <a:gd name="T11" fmla="*/ 212 h 283"/>
                <a:gd name="T12" fmla="*/ 0 w 283"/>
                <a:gd name="T13" fmla="*/ 141 h 283"/>
                <a:gd name="T14" fmla="*/ 19 w 283"/>
                <a:gd name="T15" fmla="*/ 71 h 283"/>
                <a:gd name="T16" fmla="*/ 71 w 283"/>
                <a:gd name="T17" fmla="*/ 19 h 283"/>
                <a:gd name="T18" fmla="*/ 141 w 283"/>
                <a:gd name="T19" fmla="*/ 0 h 283"/>
                <a:gd name="T20" fmla="*/ 212 w 283"/>
                <a:gd name="T21" fmla="*/ 19 h 283"/>
                <a:gd name="T22" fmla="*/ 263 w 283"/>
                <a:gd name="T23" fmla="*/ 71 h 283"/>
                <a:gd name="T24" fmla="*/ 282 w 283"/>
                <a:gd name="T25" fmla="*/ 141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3" h="283">
                  <a:moveTo>
                    <a:pt x="282" y="141"/>
                  </a:moveTo>
                  <a:cubicBezTo>
                    <a:pt x="282" y="167"/>
                    <a:pt x="276" y="190"/>
                    <a:pt x="263" y="212"/>
                  </a:cubicBezTo>
                  <a:cubicBezTo>
                    <a:pt x="250" y="235"/>
                    <a:pt x="234" y="250"/>
                    <a:pt x="212" y="263"/>
                  </a:cubicBezTo>
                  <a:cubicBezTo>
                    <a:pt x="189" y="276"/>
                    <a:pt x="167" y="282"/>
                    <a:pt x="141" y="282"/>
                  </a:cubicBezTo>
                  <a:cubicBezTo>
                    <a:pt x="115" y="282"/>
                    <a:pt x="93" y="276"/>
                    <a:pt x="71" y="263"/>
                  </a:cubicBezTo>
                  <a:cubicBezTo>
                    <a:pt x="48" y="250"/>
                    <a:pt x="32" y="235"/>
                    <a:pt x="19" y="212"/>
                  </a:cubicBezTo>
                  <a:cubicBezTo>
                    <a:pt x="6" y="190"/>
                    <a:pt x="0" y="167"/>
                    <a:pt x="0" y="141"/>
                  </a:cubicBezTo>
                  <a:cubicBezTo>
                    <a:pt x="0" y="115"/>
                    <a:pt x="6" y="94"/>
                    <a:pt x="19" y="71"/>
                  </a:cubicBezTo>
                  <a:cubicBezTo>
                    <a:pt x="32" y="49"/>
                    <a:pt x="48" y="32"/>
                    <a:pt x="71" y="19"/>
                  </a:cubicBezTo>
                  <a:cubicBezTo>
                    <a:pt x="93" y="6"/>
                    <a:pt x="115" y="0"/>
                    <a:pt x="141" y="0"/>
                  </a:cubicBezTo>
                  <a:cubicBezTo>
                    <a:pt x="167" y="0"/>
                    <a:pt x="189" y="6"/>
                    <a:pt x="212" y="19"/>
                  </a:cubicBezTo>
                  <a:cubicBezTo>
                    <a:pt x="234" y="32"/>
                    <a:pt x="250" y="49"/>
                    <a:pt x="263" y="71"/>
                  </a:cubicBezTo>
                  <a:cubicBezTo>
                    <a:pt x="276" y="94"/>
                    <a:pt x="282" y="115"/>
                    <a:pt x="282" y="141"/>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63" name="Freeform 91">
              <a:extLst>
                <a:ext uri="{FF2B5EF4-FFF2-40B4-BE49-F238E27FC236}">
                  <a16:creationId xmlns:a16="http://schemas.microsoft.com/office/drawing/2014/main" id="{5B423B25-5DC3-4944-C543-61C7F30DB791}"/>
                </a:ext>
              </a:extLst>
            </p:cNvPr>
            <p:cNvSpPr>
              <a:spLocks noChangeArrowheads="1"/>
            </p:cNvSpPr>
            <p:nvPr/>
          </p:nvSpPr>
          <p:spPr bwMode="auto">
            <a:xfrm>
              <a:off x="583" y="2875"/>
              <a:ext cx="63" cy="63"/>
            </a:xfrm>
            <a:custGeom>
              <a:avLst/>
              <a:gdLst>
                <a:gd name="T0" fmla="*/ 281 w 282"/>
                <a:gd name="T1" fmla="*/ 141 h 283"/>
                <a:gd name="T2" fmla="*/ 262 w 282"/>
                <a:gd name="T3" fmla="*/ 212 h 283"/>
                <a:gd name="T4" fmla="*/ 210 w 282"/>
                <a:gd name="T5" fmla="*/ 263 h 283"/>
                <a:gd name="T6" fmla="*/ 140 w 282"/>
                <a:gd name="T7" fmla="*/ 282 h 283"/>
                <a:gd name="T8" fmla="*/ 69 w 282"/>
                <a:gd name="T9" fmla="*/ 263 h 283"/>
                <a:gd name="T10" fmla="*/ 19 w 282"/>
                <a:gd name="T11" fmla="*/ 212 h 283"/>
                <a:gd name="T12" fmla="*/ 0 w 282"/>
                <a:gd name="T13" fmla="*/ 141 h 283"/>
                <a:gd name="T14" fmla="*/ 19 w 282"/>
                <a:gd name="T15" fmla="*/ 71 h 283"/>
                <a:gd name="T16" fmla="*/ 69 w 282"/>
                <a:gd name="T17" fmla="*/ 19 h 283"/>
                <a:gd name="T18" fmla="*/ 140 w 282"/>
                <a:gd name="T19" fmla="*/ 0 h 283"/>
                <a:gd name="T20" fmla="*/ 210 w 282"/>
                <a:gd name="T21" fmla="*/ 19 h 283"/>
                <a:gd name="T22" fmla="*/ 262 w 282"/>
                <a:gd name="T23" fmla="*/ 71 h 283"/>
                <a:gd name="T24" fmla="*/ 281 w 282"/>
                <a:gd name="T25" fmla="*/ 141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2" h="283">
                  <a:moveTo>
                    <a:pt x="281" y="141"/>
                  </a:moveTo>
                  <a:cubicBezTo>
                    <a:pt x="281" y="167"/>
                    <a:pt x="275" y="190"/>
                    <a:pt x="262" y="212"/>
                  </a:cubicBezTo>
                  <a:cubicBezTo>
                    <a:pt x="249" y="235"/>
                    <a:pt x="233" y="250"/>
                    <a:pt x="210" y="263"/>
                  </a:cubicBezTo>
                  <a:cubicBezTo>
                    <a:pt x="188" y="276"/>
                    <a:pt x="166" y="282"/>
                    <a:pt x="140" y="282"/>
                  </a:cubicBezTo>
                  <a:cubicBezTo>
                    <a:pt x="114" y="282"/>
                    <a:pt x="92" y="276"/>
                    <a:pt x="69" y="263"/>
                  </a:cubicBezTo>
                  <a:cubicBezTo>
                    <a:pt x="47" y="250"/>
                    <a:pt x="31" y="235"/>
                    <a:pt x="19" y="212"/>
                  </a:cubicBezTo>
                  <a:cubicBezTo>
                    <a:pt x="6" y="190"/>
                    <a:pt x="0" y="167"/>
                    <a:pt x="0" y="141"/>
                  </a:cubicBezTo>
                  <a:cubicBezTo>
                    <a:pt x="0" y="115"/>
                    <a:pt x="6" y="94"/>
                    <a:pt x="19" y="71"/>
                  </a:cubicBezTo>
                  <a:cubicBezTo>
                    <a:pt x="31" y="49"/>
                    <a:pt x="47" y="32"/>
                    <a:pt x="69" y="19"/>
                  </a:cubicBezTo>
                  <a:cubicBezTo>
                    <a:pt x="92" y="6"/>
                    <a:pt x="114" y="0"/>
                    <a:pt x="140" y="0"/>
                  </a:cubicBezTo>
                  <a:cubicBezTo>
                    <a:pt x="166" y="0"/>
                    <a:pt x="188" y="6"/>
                    <a:pt x="210" y="19"/>
                  </a:cubicBezTo>
                  <a:cubicBezTo>
                    <a:pt x="233" y="32"/>
                    <a:pt x="249" y="49"/>
                    <a:pt x="262" y="71"/>
                  </a:cubicBezTo>
                  <a:cubicBezTo>
                    <a:pt x="275" y="94"/>
                    <a:pt x="281" y="115"/>
                    <a:pt x="281" y="141"/>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grpSp>
      <p:grpSp>
        <p:nvGrpSpPr>
          <p:cNvPr id="64" name="Group 84">
            <a:extLst>
              <a:ext uri="{FF2B5EF4-FFF2-40B4-BE49-F238E27FC236}">
                <a16:creationId xmlns:a16="http://schemas.microsoft.com/office/drawing/2014/main" id="{29CFD9D7-705C-B973-8B89-6BA2C10AF92B}"/>
              </a:ext>
            </a:extLst>
          </p:cNvPr>
          <p:cNvGrpSpPr>
            <a:grpSpLocks/>
          </p:cNvGrpSpPr>
          <p:nvPr/>
        </p:nvGrpSpPr>
        <p:grpSpPr bwMode="auto">
          <a:xfrm>
            <a:off x="9819330" y="4542417"/>
            <a:ext cx="769938" cy="261938"/>
            <a:chOff x="3052" y="3190"/>
            <a:chExt cx="485" cy="165"/>
          </a:xfrm>
        </p:grpSpPr>
        <p:sp>
          <p:nvSpPr>
            <p:cNvPr id="65" name="Freeform 85">
              <a:extLst>
                <a:ext uri="{FF2B5EF4-FFF2-40B4-BE49-F238E27FC236}">
                  <a16:creationId xmlns:a16="http://schemas.microsoft.com/office/drawing/2014/main" id="{0E12684C-BC8F-8F63-6BB0-D6F2A312BAAD}"/>
                </a:ext>
              </a:extLst>
            </p:cNvPr>
            <p:cNvSpPr>
              <a:spLocks noChangeArrowheads="1"/>
            </p:cNvSpPr>
            <p:nvPr/>
          </p:nvSpPr>
          <p:spPr bwMode="auto">
            <a:xfrm>
              <a:off x="3052" y="3190"/>
              <a:ext cx="485" cy="165"/>
            </a:xfrm>
            <a:custGeom>
              <a:avLst/>
              <a:gdLst>
                <a:gd name="T0" fmla="*/ 2030 w 2144"/>
                <a:gd name="T1" fmla="*/ 0 h 734"/>
                <a:gd name="T2" fmla="*/ 2143 w 2144"/>
                <a:gd name="T3" fmla="*/ 113 h 734"/>
                <a:gd name="T4" fmla="*/ 2143 w 2144"/>
                <a:gd name="T5" fmla="*/ 620 h 734"/>
                <a:gd name="T6" fmla="*/ 2030 w 2144"/>
                <a:gd name="T7" fmla="*/ 733 h 734"/>
                <a:gd name="T8" fmla="*/ 113 w 2144"/>
                <a:gd name="T9" fmla="*/ 733 h 734"/>
                <a:gd name="T10" fmla="*/ 0 w 2144"/>
                <a:gd name="T11" fmla="*/ 620 h 734"/>
                <a:gd name="T12" fmla="*/ 0 w 2144"/>
                <a:gd name="T13" fmla="*/ 113 h 734"/>
                <a:gd name="T14" fmla="*/ 113 w 2144"/>
                <a:gd name="T15" fmla="*/ 0 h 734"/>
                <a:gd name="T16" fmla="*/ 2030 w 2144"/>
                <a:gd name="T17" fmla="*/ 0 h 734"/>
                <a:gd name="T18" fmla="*/ 1381 w 2144"/>
                <a:gd name="T19" fmla="*/ 620 h 734"/>
                <a:gd name="T20" fmla="*/ 1381 w 2144"/>
                <a:gd name="T21" fmla="*/ 113 h 734"/>
                <a:gd name="T22" fmla="*/ 113 w 2144"/>
                <a:gd name="T23" fmla="*/ 113 h 734"/>
                <a:gd name="T24" fmla="*/ 113 w 2144"/>
                <a:gd name="T25" fmla="*/ 620 h 734"/>
                <a:gd name="T26" fmla="*/ 1381 w 2144"/>
                <a:gd name="T27" fmla="*/ 620 h 734"/>
                <a:gd name="T28" fmla="*/ 2030 w 2144"/>
                <a:gd name="T29" fmla="*/ 592 h 734"/>
                <a:gd name="T30" fmla="*/ 2030 w 2144"/>
                <a:gd name="T31" fmla="*/ 583 h 734"/>
                <a:gd name="T32" fmla="*/ 2027 w 2144"/>
                <a:gd name="T33" fmla="*/ 578 h 734"/>
                <a:gd name="T34" fmla="*/ 1909 w 2144"/>
                <a:gd name="T35" fmla="*/ 459 h 734"/>
                <a:gd name="T36" fmla="*/ 1946 w 2144"/>
                <a:gd name="T37" fmla="*/ 339 h 734"/>
                <a:gd name="T38" fmla="*/ 1720 w 2144"/>
                <a:gd name="T39" fmla="*/ 113 h 734"/>
                <a:gd name="T40" fmla="*/ 1494 w 2144"/>
                <a:gd name="T41" fmla="*/ 339 h 734"/>
                <a:gd name="T42" fmla="*/ 1720 w 2144"/>
                <a:gd name="T43" fmla="*/ 564 h 734"/>
                <a:gd name="T44" fmla="*/ 1875 w 2144"/>
                <a:gd name="T45" fmla="*/ 504 h 734"/>
                <a:gd name="T46" fmla="*/ 1988 w 2144"/>
                <a:gd name="T47" fmla="*/ 617 h 734"/>
                <a:gd name="T48" fmla="*/ 1994 w 2144"/>
                <a:gd name="T49" fmla="*/ 620 h 734"/>
                <a:gd name="T50" fmla="*/ 2005 w 2144"/>
                <a:gd name="T51" fmla="*/ 620 h 734"/>
                <a:gd name="T52" fmla="*/ 2019 w 2144"/>
                <a:gd name="T53" fmla="*/ 611 h 734"/>
                <a:gd name="T54" fmla="*/ 2022 w 2144"/>
                <a:gd name="T55" fmla="*/ 609 h 734"/>
                <a:gd name="T56" fmla="*/ 2030 w 2144"/>
                <a:gd name="T57" fmla="*/ 592 h 7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44" h="734">
                  <a:moveTo>
                    <a:pt x="2030" y="0"/>
                  </a:moveTo>
                  <a:cubicBezTo>
                    <a:pt x="2092" y="0"/>
                    <a:pt x="2143" y="51"/>
                    <a:pt x="2143" y="113"/>
                  </a:cubicBezTo>
                  <a:lnTo>
                    <a:pt x="2143" y="620"/>
                  </a:lnTo>
                  <a:cubicBezTo>
                    <a:pt x="2143" y="682"/>
                    <a:pt x="2092" y="733"/>
                    <a:pt x="2030" y="733"/>
                  </a:cubicBezTo>
                  <a:lnTo>
                    <a:pt x="113" y="733"/>
                  </a:lnTo>
                  <a:cubicBezTo>
                    <a:pt x="51" y="733"/>
                    <a:pt x="0" y="682"/>
                    <a:pt x="0" y="620"/>
                  </a:cubicBezTo>
                  <a:lnTo>
                    <a:pt x="0" y="113"/>
                  </a:lnTo>
                  <a:cubicBezTo>
                    <a:pt x="0" y="51"/>
                    <a:pt x="51" y="0"/>
                    <a:pt x="113" y="0"/>
                  </a:cubicBezTo>
                  <a:lnTo>
                    <a:pt x="2030" y="0"/>
                  </a:lnTo>
                  <a:close/>
                  <a:moveTo>
                    <a:pt x="1381" y="620"/>
                  </a:moveTo>
                  <a:lnTo>
                    <a:pt x="1381" y="113"/>
                  </a:lnTo>
                  <a:lnTo>
                    <a:pt x="113" y="113"/>
                  </a:lnTo>
                  <a:lnTo>
                    <a:pt x="113" y="620"/>
                  </a:lnTo>
                  <a:lnTo>
                    <a:pt x="1381" y="620"/>
                  </a:lnTo>
                  <a:close/>
                  <a:moveTo>
                    <a:pt x="2030" y="592"/>
                  </a:moveTo>
                  <a:cubicBezTo>
                    <a:pt x="2030" y="589"/>
                    <a:pt x="2030" y="586"/>
                    <a:pt x="2030" y="583"/>
                  </a:cubicBezTo>
                  <a:cubicBezTo>
                    <a:pt x="2030" y="580"/>
                    <a:pt x="2030" y="580"/>
                    <a:pt x="2027" y="578"/>
                  </a:cubicBezTo>
                  <a:lnTo>
                    <a:pt x="1909" y="459"/>
                  </a:lnTo>
                  <a:cubicBezTo>
                    <a:pt x="1932" y="425"/>
                    <a:pt x="1946" y="383"/>
                    <a:pt x="1946" y="339"/>
                  </a:cubicBezTo>
                  <a:cubicBezTo>
                    <a:pt x="1946" y="215"/>
                    <a:pt x="1844" y="113"/>
                    <a:pt x="1720" y="113"/>
                  </a:cubicBezTo>
                  <a:cubicBezTo>
                    <a:pt x="1596" y="113"/>
                    <a:pt x="1494" y="215"/>
                    <a:pt x="1494" y="339"/>
                  </a:cubicBezTo>
                  <a:cubicBezTo>
                    <a:pt x="1494" y="462"/>
                    <a:pt x="1596" y="564"/>
                    <a:pt x="1720" y="564"/>
                  </a:cubicBezTo>
                  <a:cubicBezTo>
                    <a:pt x="1779" y="564"/>
                    <a:pt x="1833" y="541"/>
                    <a:pt x="1875" y="504"/>
                  </a:cubicBezTo>
                  <a:lnTo>
                    <a:pt x="1988" y="617"/>
                  </a:lnTo>
                  <a:cubicBezTo>
                    <a:pt x="1991" y="620"/>
                    <a:pt x="1991" y="620"/>
                    <a:pt x="1994" y="620"/>
                  </a:cubicBezTo>
                  <a:cubicBezTo>
                    <a:pt x="1996" y="623"/>
                    <a:pt x="1999" y="620"/>
                    <a:pt x="2005" y="620"/>
                  </a:cubicBezTo>
                  <a:cubicBezTo>
                    <a:pt x="2011" y="617"/>
                    <a:pt x="2016" y="614"/>
                    <a:pt x="2019" y="611"/>
                  </a:cubicBezTo>
                  <a:lnTo>
                    <a:pt x="2022" y="609"/>
                  </a:lnTo>
                  <a:cubicBezTo>
                    <a:pt x="2027" y="603"/>
                    <a:pt x="2030" y="597"/>
                    <a:pt x="2030" y="592"/>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66" name="Freeform 86">
              <a:extLst>
                <a:ext uri="{FF2B5EF4-FFF2-40B4-BE49-F238E27FC236}">
                  <a16:creationId xmlns:a16="http://schemas.microsoft.com/office/drawing/2014/main" id="{25E43C06-350C-5702-8FAD-0096829EE08A}"/>
                </a:ext>
              </a:extLst>
            </p:cNvPr>
            <p:cNvSpPr>
              <a:spLocks noChangeArrowheads="1"/>
            </p:cNvSpPr>
            <p:nvPr/>
          </p:nvSpPr>
          <p:spPr bwMode="auto">
            <a:xfrm>
              <a:off x="3403" y="3228"/>
              <a:ext cx="76" cy="76"/>
            </a:xfrm>
            <a:custGeom>
              <a:avLst/>
              <a:gdLst>
                <a:gd name="T0" fmla="*/ 338 w 339"/>
                <a:gd name="T1" fmla="*/ 169 h 338"/>
                <a:gd name="T2" fmla="*/ 316 w 339"/>
                <a:gd name="T3" fmla="*/ 252 h 338"/>
                <a:gd name="T4" fmla="*/ 254 w 339"/>
                <a:gd name="T5" fmla="*/ 314 h 338"/>
                <a:gd name="T6" fmla="*/ 169 w 339"/>
                <a:gd name="T7" fmla="*/ 337 h 338"/>
                <a:gd name="T8" fmla="*/ 84 w 339"/>
                <a:gd name="T9" fmla="*/ 314 h 338"/>
                <a:gd name="T10" fmla="*/ 22 w 339"/>
                <a:gd name="T11" fmla="*/ 252 h 338"/>
                <a:gd name="T12" fmla="*/ 0 w 339"/>
                <a:gd name="T13" fmla="*/ 169 h 338"/>
                <a:gd name="T14" fmla="*/ 22 w 339"/>
                <a:gd name="T15" fmla="*/ 84 h 338"/>
                <a:gd name="T16" fmla="*/ 84 w 339"/>
                <a:gd name="T17" fmla="*/ 22 h 338"/>
                <a:gd name="T18" fmla="*/ 169 w 339"/>
                <a:gd name="T19" fmla="*/ 0 h 338"/>
                <a:gd name="T20" fmla="*/ 254 w 339"/>
                <a:gd name="T21" fmla="*/ 22 h 338"/>
                <a:gd name="T22" fmla="*/ 316 w 339"/>
                <a:gd name="T23" fmla="*/ 84 h 338"/>
                <a:gd name="T24" fmla="*/ 338 w 339"/>
                <a:gd name="T25" fmla="*/ 169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9" h="338">
                  <a:moveTo>
                    <a:pt x="338" y="169"/>
                  </a:moveTo>
                  <a:cubicBezTo>
                    <a:pt x="338" y="199"/>
                    <a:pt x="332" y="225"/>
                    <a:pt x="316" y="252"/>
                  </a:cubicBezTo>
                  <a:cubicBezTo>
                    <a:pt x="301" y="279"/>
                    <a:pt x="281" y="299"/>
                    <a:pt x="254" y="314"/>
                  </a:cubicBezTo>
                  <a:cubicBezTo>
                    <a:pt x="227" y="330"/>
                    <a:pt x="200" y="337"/>
                    <a:pt x="169" y="337"/>
                  </a:cubicBezTo>
                  <a:cubicBezTo>
                    <a:pt x="138" y="337"/>
                    <a:pt x="111" y="330"/>
                    <a:pt x="84" y="314"/>
                  </a:cubicBezTo>
                  <a:cubicBezTo>
                    <a:pt x="57" y="299"/>
                    <a:pt x="38" y="279"/>
                    <a:pt x="22" y="252"/>
                  </a:cubicBezTo>
                  <a:cubicBezTo>
                    <a:pt x="7" y="225"/>
                    <a:pt x="0" y="199"/>
                    <a:pt x="0" y="169"/>
                  </a:cubicBezTo>
                  <a:cubicBezTo>
                    <a:pt x="0" y="138"/>
                    <a:pt x="7" y="111"/>
                    <a:pt x="22" y="84"/>
                  </a:cubicBezTo>
                  <a:cubicBezTo>
                    <a:pt x="38" y="57"/>
                    <a:pt x="57" y="37"/>
                    <a:pt x="84" y="22"/>
                  </a:cubicBezTo>
                  <a:cubicBezTo>
                    <a:pt x="111" y="6"/>
                    <a:pt x="138" y="0"/>
                    <a:pt x="169" y="0"/>
                  </a:cubicBezTo>
                  <a:cubicBezTo>
                    <a:pt x="200" y="0"/>
                    <a:pt x="227" y="6"/>
                    <a:pt x="254" y="22"/>
                  </a:cubicBezTo>
                  <a:cubicBezTo>
                    <a:pt x="281" y="37"/>
                    <a:pt x="301" y="57"/>
                    <a:pt x="316" y="84"/>
                  </a:cubicBezTo>
                  <a:cubicBezTo>
                    <a:pt x="332" y="111"/>
                    <a:pt x="338" y="138"/>
                    <a:pt x="338" y="169"/>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grpSp>
      <p:sp>
        <p:nvSpPr>
          <p:cNvPr id="67" name="Freeform 57">
            <a:extLst>
              <a:ext uri="{FF2B5EF4-FFF2-40B4-BE49-F238E27FC236}">
                <a16:creationId xmlns:a16="http://schemas.microsoft.com/office/drawing/2014/main" id="{D9A18DA9-7CB9-5F8F-5ABE-870331A3DBF2}"/>
              </a:ext>
            </a:extLst>
          </p:cNvPr>
          <p:cNvSpPr>
            <a:spLocks noChangeArrowheads="1"/>
          </p:cNvSpPr>
          <p:nvPr/>
        </p:nvSpPr>
        <p:spPr bwMode="auto">
          <a:xfrm>
            <a:off x="8273059" y="3666744"/>
            <a:ext cx="642243" cy="506305"/>
          </a:xfrm>
          <a:custGeom>
            <a:avLst/>
            <a:gdLst>
              <a:gd name="T0" fmla="*/ 2030 w 2144"/>
              <a:gd name="T1" fmla="*/ 0 h 1524"/>
              <a:gd name="T2" fmla="*/ 113 w 2144"/>
              <a:gd name="T3" fmla="*/ 0 h 1524"/>
              <a:gd name="T4" fmla="*/ 0 w 2144"/>
              <a:gd name="T5" fmla="*/ 113 h 1524"/>
              <a:gd name="T6" fmla="*/ 0 w 2144"/>
              <a:gd name="T7" fmla="*/ 1410 h 1524"/>
              <a:gd name="T8" fmla="*/ 113 w 2144"/>
              <a:gd name="T9" fmla="*/ 1523 h 1524"/>
              <a:gd name="T10" fmla="*/ 2030 w 2144"/>
              <a:gd name="T11" fmla="*/ 1523 h 1524"/>
              <a:gd name="T12" fmla="*/ 2143 w 2144"/>
              <a:gd name="T13" fmla="*/ 1410 h 1524"/>
              <a:gd name="T14" fmla="*/ 2143 w 2144"/>
              <a:gd name="T15" fmla="*/ 113 h 1524"/>
              <a:gd name="T16" fmla="*/ 2030 w 2144"/>
              <a:gd name="T17" fmla="*/ 0 h 1524"/>
              <a:gd name="T18" fmla="*/ 1319 w 2144"/>
              <a:gd name="T19" fmla="*/ 812 h 1524"/>
              <a:gd name="T20" fmla="*/ 875 w 2144"/>
              <a:gd name="T21" fmla="*/ 1066 h 1524"/>
              <a:gd name="T22" fmla="*/ 790 w 2144"/>
              <a:gd name="T23" fmla="*/ 1018 h 1524"/>
              <a:gd name="T24" fmla="*/ 790 w 2144"/>
              <a:gd name="T25" fmla="*/ 508 h 1524"/>
              <a:gd name="T26" fmla="*/ 875 w 2144"/>
              <a:gd name="T27" fmla="*/ 460 h 1524"/>
              <a:gd name="T28" fmla="*/ 1319 w 2144"/>
              <a:gd name="T29" fmla="*/ 713 h 1524"/>
              <a:gd name="T30" fmla="*/ 1319 w 2144"/>
              <a:gd name="T31" fmla="*/ 812 h 1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44" h="1524">
                <a:moveTo>
                  <a:pt x="2030" y="0"/>
                </a:moveTo>
                <a:lnTo>
                  <a:pt x="113" y="0"/>
                </a:lnTo>
                <a:cubicBezTo>
                  <a:pt x="51" y="0"/>
                  <a:pt x="0" y="51"/>
                  <a:pt x="0" y="113"/>
                </a:cubicBezTo>
                <a:lnTo>
                  <a:pt x="0" y="1410"/>
                </a:lnTo>
                <a:cubicBezTo>
                  <a:pt x="0" y="1472"/>
                  <a:pt x="51" y="1523"/>
                  <a:pt x="113" y="1523"/>
                </a:cubicBezTo>
                <a:lnTo>
                  <a:pt x="2030" y="1523"/>
                </a:lnTo>
                <a:cubicBezTo>
                  <a:pt x="2092" y="1523"/>
                  <a:pt x="2143" y="1472"/>
                  <a:pt x="2143" y="1410"/>
                </a:cubicBezTo>
                <a:lnTo>
                  <a:pt x="2143" y="113"/>
                </a:lnTo>
                <a:cubicBezTo>
                  <a:pt x="2143" y="51"/>
                  <a:pt x="2092" y="0"/>
                  <a:pt x="2030" y="0"/>
                </a:cubicBezTo>
                <a:close/>
                <a:moveTo>
                  <a:pt x="1319" y="812"/>
                </a:moveTo>
                <a:lnTo>
                  <a:pt x="875" y="1066"/>
                </a:lnTo>
                <a:cubicBezTo>
                  <a:pt x="838" y="1088"/>
                  <a:pt x="790" y="1060"/>
                  <a:pt x="790" y="1018"/>
                </a:cubicBezTo>
                <a:lnTo>
                  <a:pt x="790" y="508"/>
                </a:lnTo>
                <a:cubicBezTo>
                  <a:pt x="790" y="466"/>
                  <a:pt x="838" y="437"/>
                  <a:pt x="875" y="460"/>
                </a:cubicBezTo>
                <a:lnTo>
                  <a:pt x="1319" y="713"/>
                </a:lnTo>
                <a:cubicBezTo>
                  <a:pt x="1359" y="735"/>
                  <a:pt x="1359" y="789"/>
                  <a:pt x="1319" y="812"/>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68" name="Freeform 34">
            <a:extLst>
              <a:ext uri="{FF2B5EF4-FFF2-40B4-BE49-F238E27FC236}">
                <a16:creationId xmlns:a16="http://schemas.microsoft.com/office/drawing/2014/main" id="{7FA6197E-C3F1-77E0-4344-B4A9E1C8A49D}"/>
              </a:ext>
            </a:extLst>
          </p:cNvPr>
          <p:cNvSpPr>
            <a:spLocks noChangeArrowheads="1"/>
          </p:cNvSpPr>
          <p:nvPr/>
        </p:nvSpPr>
        <p:spPr bwMode="auto">
          <a:xfrm>
            <a:off x="6393196" y="2940801"/>
            <a:ext cx="626382" cy="500592"/>
          </a:xfrm>
          <a:custGeom>
            <a:avLst/>
            <a:gdLst>
              <a:gd name="T0" fmla="*/ 2149 w 2150"/>
              <a:gd name="T1" fmla="*/ 1235 h 1718"/>
              <a:gd name="T2" fmla="*/ 657 w 2150"/>
              <a:gd name="T3" fmla="*/ 1678 h 1718"/>
              <a:gd name="T4" fmla="*/ 119 w 2150"/>
              <a:gd name="T5" fmla="*/ 1353 h 1718"/>
              <a:gd name="T6" fmla="*/ 119 w 2150"/>
              <a:gd name="T7" fmla="*/ 0 h 1718"/>
              <a:gd name="T8" fmla="*/ 736 w 2150"/>
              <a:gd name="T9" fmla="*/ 770 h 1718"/>
              <a:gd name="T10" fmla="*/ 680 w 2150"/>
              <a:gd name="T11" fmla="*/ 663 h 1718"/>
              <a:gd name="T12" fmla="*/ 556 w 2150"/>
              <a:gd name="T13" fmla="*/ 621 h 1718"/>
              <a:gd name="T14" fmla="*/ 443 w 2150"/>
              <a:gd name="T15" fmla="*/ 581 h 1718"/>
              <a:gd name="T16" fmla="*/ 471 w 2150"/>
              <a:gd name="T17" fmla="*/ 485 h 1718"/>
              <a:gd name="T18" fmla="*/ 609 w 2150"/>
              <a:gd name="T19" fmla="*/ 491 h 1718"/>
              <a:gd name="T20" fmla="*/ 717 w 2150"/>
              <a:gd name="T21" fmla="*/ 491 h 1718"/>
              <a:gd name="T22" fmla="*/ 536 w 2150"/>
              <a:gd name="T23" fmla="*/ 398 h 1718"/>
              <a:gd name="T24" fmla="*/ 367 w 2150"/>
              <a:gd name="T25" fmla="*/ 482 h 1718"/>
              <a:gd name="T26" fmla="*/ 372 w 2150"/>
              <a:gd name="T27" fmla="*/ 626 h 1718"/>
              <a:gd name="T28" fmla="*/ 550 w 2150"/>
              <a:gd name="T29" fmla="*/ 702 h 1718"/>
              <a:gd name="T30" fmla="*/ 655 w 2150"/>
              <a:gd name="T31" fmla="*/ 784 h 1718"/>
              <a:gd name="T32" fmla="*/ 595 w 2150"/>
              <a:gd name="T33" fmla="*/ 854 h 1718"/>
              <a:gd name="T34" fmla="*/ 451 w 2150"/>
              <a:gd name="T35" fmla="*/ 834 h 1718"/>
              <a:gd name="T36" fmla="*/ 322 w 2150"/>
              <a:gd name="T37" fmla="*/ 750 h 1718"/>
              <a:gd name="T38" fmla="*/ 451 w 2150"/>
              <a:gd name="T39" fmla="*/ 921 h 1718"/>
              <a:gd name="T40" fmla="*/ 672 w 2150"/>
              <a:gd name="T41" fmla="*/ 896 h 1718"/>
              <a:gd name="T42" fmla="*/ 1277 w 2150"/>
              <a:gd name="T43" fmla="*/ 921 h 1718"/>
              <a:gd name="T44" fmla="*/ 1193 w 2150"/>
              <a:gd name="T45" fmla="*/ 790 h 1718"/>
              <a:gd name="T46" fmla="*/ 861 w 2150"/>
              <a:gd name="T47" fmla="*/ 412 h 1718"/>
              <a:gd name="T48" fmla="*/ 945 w 2150"/>
              <a:gd name="T49" fmla="*/ 547 h 1718"/>
              <a:gd name="T50" fmla="*/ 1805 w 2150"/>
              <a:gd name="T51" fmla="*/ 845 h 1718"/>
              <a:gd name="T52" fmla="*/ 1799 w 2150"/>
              <a:gd name="T53" fmla="*/ 691 h 1718"/>
              <a:gd name="T54" fmla="*/ 1692 w 2150"/>
              <a:gd name="T55" fmla="*/ 629 h 1718"/>
              <a:gd name="T56" fmla="*/ 1576 w 2150"/>
              <a:gd name="T57" fmla="*/ 601 h 1718"/>
              <a:gd name="T58" fmla="*/ 1523 w 2150"/>
              <a:gd name="T59" fmla="*/ 505 h 1718"/>
              <a:gd name="T60" fmla="*/ 1621 w 2150"/>
              <a:gd name="T61" fmla="*/ 471 h 1718"/>
              <a:gd name="T62" fmla="*/ 1822 w 2150"/>
              <a:gd name="T63" fmla="*/ 561 h 1718"/>
              <a:gd name="T64" fmla="*/ 1700 w 2150"/>
              <a:gd name="T65" fmla="*/ 409 h 1718"/>
              <a:gd name="T66" fmla="*/ 1497 w 2150"/>
              <a:gd name="T67" fmla="*/ 434 h 1718"/>
              <a:gd name="T68" fmla="*/ 1444 w 2150"/>
              <a:gd name="T69" fmla="*/ 589 h 1718"/>
              <a:gd name="T70" fmla="*/ 1548 w 2150"/>
              <a:gd name="T71" fmla="*/ 680 h 1718"/>
              <a:gd name="T72" fmla="*/ 1729 w 2150"/>
              <a:gd name="T73" fmla="*/ 742 h 1718"/>
              <a:gd name="T74" fmla="*/ 1717 w 2150"/>
              <a:gd name="T75" fmla="*/ 837 h 1718"/>
              <a:gd name="T76" fmla="*/ 1582 w 2150"/>
              <a:gd name="T77" fmla="*/ 854 h 1718"/>
              <a:gd name="T78" fmla="*/ 1500 w 2150"/>
              <a:gd name="T79" fmla="*/ 750 h 1718"/>
              <a:gd name="T80" fmla="*/ 1472 w 2150"/>
              <a:gd name="T81" fmla="*/ 888 h 1718"/>
              <a:gd name="T82" fmla="*/ 1695 w 2150"/>
              <a:gd name="T83" fmla="*/ 924 h 1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150" h="1718">
                <a:moveTo>
                  <a:pt x="2028" y="0"/>
                </a:moveTo>
                <a:cubicBezTo>
                  <a:pt x="2093" y="0"/>
                  <a:pt x="2143" y="53"/>
                  <a:pt x="2149" y="118"/>
                </a:cubicBezTo>
                <a:lnTo>
                  <a:pt x="2149" y="1235"/>
                </a:lnTo>
                <a:cubicBezTo>
                  <a:pt x="2149" y="1299"/>
                  <a:pt x="2095" y="1353"/>
                  <a:pt x="2030" y="1353"/>
                </a:cubicBezTo>
                <a:lnTo>
                  <a:pt x="982" y="1353"/>
                </a:lnTo>
                <a:lnTo>
                  <a:pt x="657" y="1678"/>
                </a:lnTo>
                <a:cubicBezTo>
                  <a:pt x="618" y="1717"/>
                  <a:pt x="547" y="1689"/>
                  <a:pt x="547" y="1632"/>
                </a:cubicBezTo>
                <a:lnTo>
                  <a:pt x="547" y="1353"/>
                </a:lnTo>
                <a:lnTo>
                  <a:pt x="119" y="1353"/>
                </a:lnTo>
                <a:cubicBezTo>
                  <a:pt x="54" y="1353"/>
                  <a:pt x="0" y="1299"/>
                  <a:pt x="0" y="1235"/>
                </a:cubicBezTo>
                <a:lnTo>
                  <a:pt x="0" y="118"/>
                </a:lnTo>
                <a:cubicBezTo>
                  <a:pt x="0" y="53"/>
                  <a:pt x="54" y="0"/>
                  <a:pt x="119" y="0"/>
                </a:cubicBezTo>
                <a:lnTo>
                  <a:pt x="2028" y="0"/>
                </a:lnTo>
                <a:close/>
                <a:moveTo>
                  <a:pt x="717" y="845"/>
                </a:moveTo>
                <a:cubicBezTo>
                  <a:pt x="728" y="825"/>
                  <a:pt x="734" y="804"/>
                  <a:pt x="736" y="770"/>
                </a:cubicBezTo>
                <a:cubicBezTo>
                  <a:pt x="736" y="756"/>
                  <a:pt x="734" y="745"/>
                  <a:pt x="731" y="731"/>
                </a:cubicBezTo>
                <a:cubicBezTo>
                  <a:pt x="725" y="719"/>
                  <a:pt x="719" y="705"/>
                  <a:pt x="711" y="694"/>
                </a:cubicBezTo>
                <a:cubicBezTo>
                  <a:pt x="702" y="683"/>
                  <a:pt x="691" y="671"/>
                  <a:pt x="680" y="663"/>
                </a:cubicBezTo>
                <a:cubicBezTo>
                  <a:pt x="669" y="652"/>
                  <a:pt x="655" y="646"/>
                  <a:pt x="638" y="640"/>
                </a:cubicBezTo>
                <a:cubicBezTo>
                  <a:pt x="629" y="637"/>
                  <a:pt x="618" y="635"/>
                  <a:pt x="604" y="632"/>
                </a:cubicBezTo>
                <a:cubicBezTo>
                  <a:pt x="587" y="629"/>
                  <a:pt x="573" y="626"/>
                  <a:pt x="556" y="621"/>
                </a:cubicBezTo>
                <a:cubicBezTo>
                  <a:pt x="539" y="618"/>
                  <a:pt x="525" y="612"/>
                  <a:pt x="511" y="609"/>
                </a:cubicBezTo>
                <a:cubicBezTo>
                  <a:pt x="497" y="606"/>
                  <a:pt x="491" y="604"/>
                  <a:pt x="488" y="604"/>
                </a:cubicBezTo>
                <a:cubicBezTo>
                  <a:pt x="468" y="598"/>
                  <a:pt x="454" y="592"/>
                  <a:pt x="443" y="581"/>
                </a:cubicBezTo>
                <a:cubicBezTo>
                  <a:pt x="432" y="570"/>
                  <a:pt x="426" y="556"/>
                  <a:pt x="426" y="539"/>
                </a:cubicBezTo>
                <a:cubicBezTo>
                  <a:pt x="426" y="525"/>
                  <a:pt x="443" y="513"/>
                  <a:pt x="449" y="505"/>
                </a:cubicBezTo>
                <a:cubicBezTo>
                  <a:pt x="454" y="496"/>
                  <a:pt x="459" y="491"/>
                  <a:pt x="471" y="485"/>
                </a:cubicBezTo>
                <a:cubicBezTo>
                  <a:pt x="482" y="479"/>
                  <a:pt x="493" y="477"/>
                  <a:pt x="502" y="474"/>
                </a:cubicBezTo>
                <a:cubicBezTo>
                  <a:pt x="510" y="471"/>
                  <a:pt x="522" y="471"/>
                  <a:pt x="533" y="471"/>
                </a:cubicBezTo>
                <a:cubicBezTo>
                  <a:pt x="564" y="471"/>
                  <a:pt x="589" y="477"/>
                  <a:pt x="609" y="491"/>
                </a:cubicBezTo>
                <a:cubicBezTo>
                  <a:pt x="628" y="505"/>
                  <a:pt x="641" y="527"/>
                  <a:pt x="643" y="561"/>
                </a:cubicBezTo>
                <a:lnTo>
                  <a:pt x="734" y="561"/>
                </a:lnTo>
                <a:cubicBezTo>
                  <a:pt x="734" y="536"/>
                  <a:pt x="728" y="510"/>
                  <a:pt x="717" y="491"/>
                </a:cubicBezTo>
                <a:cubicBezTo>
                  <a:pt x="705" y="471"/>
                  <a:pt x="691" y="454"/>
                  <a:pt x="674" y="440"/>
                </a:cubicBezTo>
                <a:cubicBezTo>
                  <a:pt x="657" y="426"/>
                  <a:pt x="635" y="415"/>
                  <a:pt x="612" y="409"/>
                </a:cubicBezTo>
                <a:cubicBezTo>
                  <a:pt x="587" y="400"/>
                  <a:pt x="562" y="398"/>
                  <a:pt x="536" y="398"/>
                </a:cubicBezTo>
                <a:cubicBezTo>
                  <a:pt x="514" y="398"/>
                  <a:pt x="490" y="400"/>
                  <a:pt x="468" y="406"/>
                </a:cubicBezTo>
                <a:cubicBezTo>
                  <a:pt x="445" y="412"/>
                  <a:pt x="426" y="423"/>
                  <a:pt x="409" y="434"/>
                </a:cubicBezTo>
                <a:cubicBezTo>
                  <a:pt x="392" y="448"/>
                  <a:pt x="378" y="463"/>
                  <a:pt x="367" y="482"/>
                </a:cubicBezTo>
                <a:cubicBezTo>
                  <a:pt x="356" y="502"/>
                  <a:pt x="350" y="525"/>
                  <a:pt x="350" y="550"/>
                </a:cubicBezTo>
                <a:cubicBezTo>
                  <a:pt x="350" y="564"/>
                  <a:pt x="353" y="574"/>
                  <a:pt x="356" y="589"/>
                </a:cubicBezTo>
                <a:cubicBezTo>
                  <a:pt x="358" y="603"/>
                  <a:pt x="363" y="615"/>
                  <a:pt x="372" y="626"/>
                </a:cubicBezTo>
                <a:cubicBezTo>
                  <a:pt x="380" y="637"/>
                  <a:pt x="392" y="648"/>
                  <a:pt x="406" y="657"/>
                </a:cubicBezTo>
                <a:cubicBezTo>
                  <a:pt x="420" y="665"/>
                  <a:pt x="437" y="674"/>
                  <a:pt x="460" y="680"/>
                </a:cubicBezTo>
                <a:cubicBezTo>
                  <a:pt x="497" y="688"/>
                  <a:pt x="525" y="697"/>
                  <a:pt x="550" y="702"/>
                </a:cubicBezTo>
                <a:cubicBezTo>
                  <a:pt x="573" y="708"/>
                  <a:pt x="595" y="716"/>
                  <a:pt x="612" y="722"/>
                </a:cubicBezTo>
                <a:cubicBezTo>
                  <a:pt x="621" y="725"/>
                  <a:pt x="632" y="733"/>
                  <a:pt x="641" y="742"/>
                </a:cubicBezTo>
                <a:cubicBezTo>
                  <a:pt x="649" y="750"/>
                  <a:pt x="655" y="764"/>
                  <a:pt x="655" y="784"/>
                </a:cubicBezTo>
                <a:cubicBezTo>
                  <a:pt x="655" y="793"/>
                  <a:pt x="652" y="804"/>
                  <a:pt x="649" y="812"/>
                </a:cubicBezTo>
                <a:cubicBezTo>
                  <a:pt x="643" y="823"/>
                  <a:pt x="637" y="832"/>
                  <a:pt x="629" y="837"/>
                </a:cubicBezTo>
                <a:cubicBezTo>
                  <a:pt x="620" y="843"/>
                  <a:pt x="609" y="848"/>
                  <a:pt x="595" y="854"/>
                </a:cubicBezTo>
                <a:cubicBezTo>
                  <a:pt x="581" y="857"/>
                  <a:pt x="564" y="859"/>
                  <a:pt x="545" y="859"/>
                </a:cubicBezTo>
                <a:cubicBezTo>
                  <a:pt x="525" y="859"/>
                  <a:pt x="508" y="857"/>
                  <a:pt x="494" y="854"/>
                </a:cubicBezTo>
                <a:cubicBezTo>
                  <a:pt x="477" y="848"/>
                  <a:pt x="463" y="842"/>
                  <a:pt x="451" y="834"/>
                </a:cubicBezTo>
                <a:cubicBezTo>
                  <a:pt x="440" y="825"/>
                  <a:pt x="429" y="815"/>
                  <a:pt x="423" y="801"/>
                </a:cubicBezTo>
                <a:cubicBezTo>
                  <a:pt x="415" y="787"/>
                  <a:pt x="412" y="770"/>
                  <a:pt x="412" y="750"/>
                </a:cubicBezTo>
                <a:lnTo>
                  <a:pt x="322" y="750"/>
                </a:lnTo>
                <a:cubicBezTo>
                  <a:pt x="322" y="781"/>
                  <a:pt x="327" y="809"/>
                  <a:pt x="339" y="831"/>
                </a:cubicBezTo>
                <a:cubicBezTo>
                  <a:pt x="350" y="854"/>
                  <a:pt x="364" y="873"/>
                  <a:pt x="384" y="888"/>
                </a:cubicBezTo>
                <a:cubicBezTo>
                  <a:pt x="404" y="904"/>
                  <a:pt x="425" y="913"/>
                  <a:pt x="451" y="921"/>
                </a:cubicBezTo>
                <a:cubicBezTo>
                  <a:pt x="476" y="930"/>
                  <a:pt x="505" y="933"/>
                  <a:pt x="533" y="933"/>
                </a:cubicBezTo>
                <a:cubicBezTo>
                  <a:pt x="559" y="933"/>
                  <a:pt x="581" y="930"/>
                  <a:pt x="607" y="924"/>
                </a:cubicBezTo>
                <a:cubicBezTo>
                  <a:pt x="632" y="919"/>
                  <a:pt x="655" y="910"/>
                  <a:pt x="672" y="896"/>
                </a:cubicBezTo>
                <a:cubicBezTo>
                  <a:pt x="688" y="882"/>
                  <a:pt x="705" y="865"/>
                  <a:pt x="717" y="845"/>
                </a:cubicBezTo>
                <a:close/>
                <a:moveTo>
                  <a:pt x="1181" y="921"/>
                </a:moveTo>
                <a:lnTo>
                  <a:pt x="1277" y="921"/>
                </a:lnTo>
                <a:lnTo>
                  <a:pt x="1277" y="412"/>
                </a:lnTo>
                <a:lnTo>
                  <a:pt x="1193" y="412"/>
                </a:lnTo>
                <a:lnTo>
                  <a:pt x="1193" y="790"/>
                </a:lnTo>
                <a:lnTo>
                  <a:pt x="1190" y="790"/>
                </a:lnTo>
                <a:lnTo>
                  <a:pt x="957" y="412"/>
                </a:lnTo>
                <a:lnTo>
                  <a:pt x="861" y="412"/>
                </a:lnTo>
                <a:lnTo>
                  <a:pt x="861" y="921"/>
                </a:lnTo>
                <a:lnTo>
                  <a:pt x="945" y="921"/>
                </a:lnTo>
                <a:lnTo>
                  <a:pt x="945" y="547"/>
                </a:lnTo>
                <a:lnTo>
                  <a:pt x="948" y="547"/>
                </a:lnTo>
                <a:lnTo>
                  <a:pt x="1181" y="921"/>
                </a:lnTo>
                <a:close/>
                <a:moveTo>
                  <a:pt x="1805" y="845"/>
                </a:moveTo>
                <a:cubicBezTo>
                  <a:pt x="1816" y="825"/>
                  <a:pt x="1822" y="804"/>
                  <a:pt x="1825" y="767"/>
                </a:cubicBezTo>
                <a:cubicBezTo>
                  <a:pt x="1825" y="753"/>
                  <a:pt x="1822" y="742"/>
                  <a:pt x="1819" y="728"/>
                </a:cubicBezTo>
                <a:cubicBezTo>
                  <a:pt x="1813" y="716"/>
                  <a:pt x="1808" y="702"/>
                  <a:pt x="1799" y="691"/>
                </a:cubicBezTo>
                <a:cubicBezTo>
                  <a:pt x="1791" y="680"/>
                  <a:pt x="1779" y="668"/>
                  <a:pt x="1768" y="660"/>
                </a:cubicBezTo>
                <a:cubicBezTo>
                  <a:pt x="1757" y="649"/>
                  <a:pt x="1743" y="643"/>
                  <a:pt x="1726" y="637"/>
                </a:cubicBezTo>
                <a:cubicBezTo>
                  <a:pt x="1717" y="635"/>
                  <a:pt x="1706" y="632"/>
                  <a:pt x="1692" y="629"/>
                </a:cubicBezTo>
                <a:cubicBezTo>
                  <a:pt x="1675" y="626"/>
                  <a:pt x="1661" y="623"/>
                  <a:pt x="1644" y="618"/>
                </a:cubicBezTo>
                <a:cubicBezTo>
                  <a:pt x="1627" y="615"/>
                  <a:pt x="1613" y="608"/>
                  <a:pt x="1599" y="606"/>
                </a:cubicBezTo>
                <a:cubicBezTo>
                  <a:pt x="1585" y="603"/>
                  <a:pt x="1579" y="601"/>
                  <a:pt x="1576" y="601"/>
                </a:cubicBezTo>
                <a:cubicBezTo>
                  <a:pt x="1556" y="595"/>
                  <a:pt x="1542" y="589"/>
                  <a:pt x="1531" y="578"/>
                </a:cubicBezTo>
                <a:cubicBezTo>
                  <a:pt x="1520" y="567"/>
                  <a:pt x="1514" y="553"/>
                  <a:pt x="1514" y="536"/>
                </a:cubicBezTo>
                <a:cubicBezTo>
                  <a:pt x="1514" y="525"/>
                  <a:pt x="1518" y="513"/>
                  <a:pt x="1523" y="505"/>
                </a:cubicBezTo>
                <a:cubicBezTo>
                  <a:pt x="1529" y="496"/>
                  <a:pt x="1537" y="491"/>
                  <a:pt x="1545" y="485"/>
                </a:cubicBezTo>
                <a:cubicBezTo>
                  <a:pt x="1554" y="479"/>
                  <a:pt x="1582" y="477"/>
                  <a:pt x="1590" y="474"/>
                </a:cubicBezTo>
                <a:cubicBezTo>
                  <a:pt x="1599" y="471"/>
                  <a:pt x="1610" y="471"/>
                  <a:pt x="1621" y="471"/>
                </a:cubicBezTo>
                <a:cubicBezTo>
                  <a:pt x="1652" y="471"/>
                  <a:pt x="1679" y="477"/>
                  <a:pt x="1698" y="491"/>
                </a:cubicBezTo>
                <a:cubicBezTo>
                  <a:pt x="1718" y="505"/>
                  <a:pt x="1729" y="527"/>
                  <a:pt x="1731" y="561"/>
                </a:cubicBezTo>
                <a:lnTo>
                  <a:pt x="1822" y="561"/>
                </a:lnTo>
                <a:cubicBezTo>
                  <a:pt x="1822" y="536"/>
                  <a:pt x="1817" y="510"/>
                  <a:pt x="1805" y="491"/>
                </a:cubicBezTo>
                <a:cubicBezTo>
                  <a:pt x="1794" y="471"/>
                  <a:pt x="1779" y="454"/>
                  <a:pt x="1762" y="440"/>
                </a:cubicBezTo>
                <a:cubicBezTo>
                  <a:pt x="1746" y="426"/>
                  <a:pt x="1723" y="415"/>
                  <a:pt x="1700" y="409"/>
                </a:cubicBezTo>
                <a:cubicBezTo>
                  <a:pt x="1675" y="400"/>
                  <a:pt x="1650" y="398"/>
                  <a:pt x="1624" y="398"/>
                </a:cubicBezTo>
                <a:cubicBezTo>
                  <a:pt x="1602" y="398"/>
                  <a:pt x="1579" y="400"/>
                  <a:pt x="1556" y="406"/>
                </a:cubicBezTo>
                <a:cubicBezTo>
                  <a:pt x="1534" y="412"/>
                  <a:pt x="1514" y="423"/>
                  <a:pt x="1497" y="434"/>
                </a:cubicBezTo>
                <a:cubicBezTo>
                  <a:pt x="1480" y="448"/>
                  <a:pt x="1466" y="462"/>
                  <a:pt x="1455" y="482"/>
                </a:cubicBezTo>
                <a:cubicBezTo>
                  <a:pt x="1444" y="501"/>
                  <a:pt x="1438" y="525"/>
                  <a:pt x="1438" y="550"/>
                </a:cubicBezTo>
                <a:cubicBezTo>
                  <a:pt x="1438" y="564"/>
                  <a:pt x="1442" y="574"/>
                  <a:pt x="1444" y="589"/>
                </a:cubicBezTo>
                <a:cubicBezTo>
                  <a:pt x="1447" y="603"/>
                  <a:pt x="1452" y="615"/>
                  <a:pt x="1461" y="626"/>
                </a:cubicBezTo>
                <a:cubicBezTo>
                  <a:pt x="1469" y="637"/>
                  <a:pt x="1480" y="648"/>
                  <a:pt x="1494" y="657"/>
                </a:cubicBezTo>
                <a:cubicBezTo>
                  <a:pt x="1509" y="665"/>
                  <a:pt x="1525" y="674"/>
                  <a:pt x="1548" y="680"/>
                </a:cubicBezTo>
                <a:cubicBezTo>
                  <a:pt x="1585" y="688"/>
                  <a:pt x="1613" y="697"/>
                  <a:pt x="1638" y="702"/>
                </a:cubicBezTo>
                <a:cubicBezTo>
                  <a:pt x="1661" y="708"/>
                  <a:pt x="1683" y="716"/>
                  <a:pt x="1700" y="722"/>
                </a:cubicBezTo>
                <a:cubicBezTo>
                  <a:pt x="1709" y="725"/>
                  <a:pt x="1721" y="733"/>
                  <a:pt x="1729" y="742"/>
                </a:cubicBezTo>
                <a:cubicBezTo>
                  <a:pt x="1738" y="750"/>
                  <a:pt x="1743" y="764"/>
                  <a:pt x="1743" y="784"/>
                </a:cubicBezTo>
                <a:cubicBezTo>
                  <a:pt x="1743" y="793"/>
                  <a:pt x="1740" y="804"/>
                  <a:pt x="1737" y="812"/>
                </a:cubicBezTo>
                <a:cubicBezTo>
                  <a:pt x="1731" y="823"/>
                  <a:pt x="1726" y="832"/>
                  <a:pt x="1717" y="837"/>
                </a:cubicBezTo>
                <a:cubicBezTo>
                  <a:pt x="1709" y="843"/>
                  <a:pt x="1698" y="848"/>
                  <a:pt x="1683" y="854"/>
                </a:cubicBezTo>
                <a:cubicBezTo>
                  <a:pt x="1669" y="857"/>
                  <a:pt x="1652" y="859"/>
                  <a:pt x="1633" y="859"/>
                </a:cubicBezTo>
                <a:cubicBezTo>
                  <a:pt x="1613" y="859"/>
                  <a:pt x="1596" y="857"/>
                  <a:pt x="1582" y="854"/>
                </a:cubicBezTo>
                <a:cubicBezTo>
                  <a:pt x="1565" y="848"/>
                  <a:pt x="1551" y="842"/>
                  <a:pt x="1540" y="834"/>
                </a:cubicBezTo>
                <a:cubicBezTo>
                  <a:pt x="1528" y="825"/>
                  <a:pt x="1517" y="815"/>
                  <a:pt x="1511" y="801"/>
                </a:cubicBezTo>
                <a:cubicBezTo>
                  <a:pt x="1503" y="787"/>
                  <a:pt x="1500" y="770"/>
                  <a:pt x="1500" y="750"/>
                </a:cubicBezTo>
                <a:lnTo>
                  <a:pt x="1410" y="750"/>
                </a:lnTo>
                <a:cubicBezTo>
                  <a:pt x="1410" y="781"/>
                  <a:pt x="1416" y="809"/>
                  <a:pt x="1427" y="831"/>
                </a:cubicBezTo>
                <a:cubicBezTo>
                  <a:pt x="1439" y="854"/>
                  <a:pt x="1452" y="873"/>
                  <a:pt x="1472" y="888"/>
                </a:cubicBezTo>
                <a:cubicBezTo>
                  <a:pt x="1492" y="904"/>
                  <a:pt x="1515" y="913"/>
                  <a:pt x="1540" y="921"/>
                </a:cubicBezTo>
                <a:cubicBezTo>
                  <a:pt x="1566" y="930"/>
                  <a:pt x="1593" y="933"/>
                  <a:pt x="1621" y="933"/>
                </a:cubicBezTo>
                <a:cubicBezTo>
                  <a:pt x="1647" y="933"/>
                  <a:pt x="1669" y="930"/>
                  <a:pt x="1695" y="924"/>
                </a:cubicBezTo>
                <a:cubicBezTo>
                  <a:pt x="1720" y="919"/>
                  <a:pt x="1743" y="910"/>
                  <a:pt x="1760" y="896"/>
                </a:cubicBezTo>
                <a:cubicBezTo>
                  <a:pt x="1777" y="882"/>
                  <a:pt x="1793" y="865"/>
                  <a:pt x="1805" y="845"/>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grpSp>
        <p:nvGrpSpPr>
          <p:cNvPr id="69" name="Group 25">
            <a:extLst>
              <a:ext uri="{FF2B5EF4-FFF2-40B4-BE49-F238E27FC236}">
                <a16:creationId xmlns:a16="http://schemas.microsoft.com/office/drawing/2014/main" id="{2B3D0A0F-CF24-5BDF-1766-72B409013B43}"/>
              </a:ext>
            </a:extLst>
          </p:cNvPr>
          <p:cNvGrpSpPr>
            <a:grpSpLocks/>
          </p:cNvGrpSpPr>
          <p:nvPr/>
        </p:nvGrpSpPr>
        <p:grpSpPr bwMode="auto">
          <a:xfrm>
            <a:off x="9689097" y="2913270"/>
            <a:ext cx="597924" cy="472175"/>
            <a:chOff x="1389" y="1311"/>
            <a:chExt cx="485" cy="383"/>
          </a:xfrm>
        </p:grpSpPr>
        <p:sp>
          <p:nvSpPr>
            <p:cNvPr id="70" name="Freeform 26">
              <a:extLst>
                <a:ext uri="{FF2B5EF4-FFF2-40B4-BE49-F238E27FC236}">
                  <a16:creationId xmlns:a16="http://schemas.microsoft.com/office/drawing/2014/main" id="{A36FE169-531D-B7EB-0280-34B4A3CE20D3}"/>
                </a:ext>
              </a:extLst>
            </p:cNvPr>
            <p:cNvSpPr>
              <a:spLocks noChangeArrowheads="1"/>
            </p:cNvSpPr>
            <p:nvPr/>
          </p:nvSpPr>
          <p:spPr bwMode="auto">
            <a:xfrm>
              <a:off x="1389" y="1311"/>
              <a:ext cx="485" cy="383"/>
            </a:xfrm>
            <a:custGeom>
              <a:avLst/>
              <a:gdLst>
                <a:gd name="T0" fmla="*/ 2030 w 2144"/>
                <a:gd name="T1" fmla="*/ 226 h 1693"/>
                <a:gd name="T2" fmla="*/ 1805 w 2144"/>
                <a:gd name="T3" fmla="*/ 226 h 1693"/>
                <a:gd name="T4" fmla="*/ 1805 w 2144"/>
                <a:gd name="T5" fmla="*/ 113 h 1693"/>
                <a:gd name="T6" fmla="*/ 1692 w 2144"/>
                <a:gd name="T7" fmla="*/ 0 h 1693"/>
                <a:gd name="T8" fmla="*/ 113 w 2144"/>
                <a:gd name="T9" fmla="*/ 0 h 1693"/>
                <a:gd name="T10" fmla="*/ 0 w 2144"/>
                <a:gd name="T11" fmla="*/ 113 h 1693"/>
                <a:gd name="T12" fmla="*/ 0 w 2144"/>
                <a:gd name="T13" fmla="*/ 1409 h 1693"/>
                <a:gd name="T14" fmla="*/ 282 w 2144"/>
                <a:gd name="T15" fmla="*/ 1692 h 1693"/>
                <a:gd name="T16" fmla="*/ 1861 w 2144"/>
                <a:gd name="T17" fmla="*/ 1692 h 1693"/>
                <a:gd name="T18" fmla="*/ 2143 w 2144"/>
                <a:gd name="T19" fmla="*/ 1409 h 1693"/>
                <a:gd name="T20" fmla="*/ 2143 w 2144"/>
                <a:gd name="T21" fmla="*/ 338 h 1693"/>
                <a:gd name="T22" fmla="*/ 2030 w 2144"/>
                <a:gd name="T23" fmla="*/ 226 h 1693"/>
                <a:gd name="T24" fmla="*/ 282 w 2144"/>
                <a:gd name="T25" fmla="*/ 1579 h 1693"/>
                <a:gd name="T26" fmla="*/ 116 w 2144"/>
                <a:gd name="T27" fmla="*/ 1438 h 1693"/>
                <a:gd name="T28" fmla="*/ 113 w 2144"/>
                <a:gd name="T29" fmla="*/ 1409 h 1693"/>
                <a:gd name="T30" fmla="*/ 113 w 2144"/>
                <a:gd name="T31" fmla="*/ 113 h 1693"/>
                <a:gd name="T32" fmla="*/ 1692 w 2144"/>
                <a:gd name="T33" fmla="*/ 113 h 1693"/>
                <a:gd name="T34" fmla="*/ 1692 w 2144"/>
                <a:gd name="T35" fmla="*/ 1409 h 1693"/>
                <a:gd name="T36" fmla="*/ 1694 w 2144"/>
                <a:gd name="T37" fmla="*/ 1438 h 1693"/>
                <a:gd name="T38" fmla="*/ 1771 w 2144"/>
                <a:gd name="T39" fmla="*/ 1579 h 1693"/>
                <a:gd name="T40" fmla="*/ 282 w 2144"/>
                <a:gd name="T41" fmla="*/ 1579 h 1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4" h="1693">
                  <a:moveTo>
                    <a:pt x="2030" y="226"/>
                  </a:moveTo>
                  <a:lnTo>
                    <a:pt x="1805" y="226"/>
                  </a:lnTo>
                  <a:lnTo>
                    <a:pt x="1805" y="113"/>
                  </a:lnTo>
                  <a:cubicBezTo>
                    <a:pt x="1805" y="51"/>
                    <a:pt x="1754" y="0"/>
                    <a:pt x="1692" y="0"/>
                  </a:cubicBezTo>
                  <a:lnTo>
                    <a:pt x="113" y="0"/>
                  </a:lnTo>
                  <a:cubicBezTo>
                    <a:pt x="51" y="0"/>
                    <a:pt x="0" y="51"/>
                    <a:pt x="0" y="113"/>
                  </a:cubicBezTo>
                  <a:lnTo>
                    <a:pt x="0" y="1409"/>
                  </a:lnTo>
                  <a:cubicBezTo>
                    <a:pt x="0" y="1565"/>
                    <a:pt x="127" y="1692"/>
                    <a:pt x="282" y="1692"/>
                  </a:cubicBezTo>
                  <a:lnTo>
                    <a:pt x="1861" y="1692"/>
                  </a:lnTo>
                  <a:cubicBezTo>
                    <a:pt x="2016" y="1692"/>
                    <a:pt x="2143" y="1565"/>
                    <a:pt x="2143" y="1409"/>
                  </a:cubicBezTo>
                  <a:lnTo>
                    <a:pt x="2143" y="338"/>
                  </a:lnTo>
                  <a:cubicBezTo>
                    <a:pt x="2143" y="276"/>
                    <a:pt x="2092" y="226"/>
                    <a:pt x="2030" y="226"/>
                  </a:cubicBezTo>
                  <a:close/>
                  <a:moveTo>
                    <a:pt x="282" y="1579"/>
                  </a:moveTo>
                  <a:cubicBezTo>
                    <a:pt x="197" y="1579"/>
                    <a:pt x="130" y="1517"/>
                    <a:pt x="116" y="1438"/>
                  </a:cubicBezTo>
                  <a:cubicBezTo>
                    <a:pt x="113" y="1429"/>
                    <a:pt x="113" y="1418"/>
                    <a:pt x="113" y="1409"/>
                  </a:cubicBezTo>
                  <a:lnTo>
                    <a:pt x="113" y="113"/>
                  </a:lnTo>
                  <a:lnTo>
                    <a:pt x="1692" y="113"/>
                  </a:lnTo>
                  <a:lnTo>
                    <a:pt x="1692" y="1409"/>
                  </a:lnTo>
                  <a:cubicBezTo>
                    <a:pt x="1692" y="1418"/>
                    <a:pt x="1692" y="1429"/>
                    <a:pt x="1694" y="1438"/>
                  </a:cubicBezTo>
                  <a:cubicBezTo>
                    <a:pt x="1703" y="1494"/>
                    <a:pt x="1728" y="1542"/>
                    <a:pt x="1771" y="1579"/>
                  </a:cubicBezTo>
                  <a:lnTo>
                    <a:pt x="282" y="1579"/>
                  </a:ln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71" name="Freeform 27">
              <a:extLst>
                <a:ext uri="{FF2B5EF4-FFF2-40B4-BE49-F238E27FC236}">
                  <a16:creationId xmlns:a16="http://schemas.microsoft.com/office/drawing/2014/main" id="{2AD8B4CE-8FD3-F0E3-1BAB-4776BB04CA77}"/>
                </a:ext>
              </a:extLst>
            </p:cNvPr>
            <p:cNvSpPr>
              <a:spLocks noChangeArrowheads="1"/>
            </p:cNvSpPr>
            <p:nvPr/>
          </p:nvSpPr>
          <p:spPr bwMode="auto">
            <a:xfrm>
              <a:off x="1453" y="1401"/>
              <a:ext cx="140" cy="153"/>
            </a:xfrm>
            <a:custGeom>
              <a:avLst/>
              <a:gdLst>
                <a:gd name="T0" fmla="*/ 310 w 622"/>
                <a:gd name="T1" fmla="*/ 676 h 677"/>
                <a:gd name="T2" fmla="*/ 0 w 622"/>
                <a:gd name="T3" fmla="*/ 676 h 677"/>
                <a:gd name="T4" fmla="*/ 0 w 622"/>
                <a:gd name="T5" fmla="*/ 0 h 677"/>
                <a:gd name="T6" fmla="*/ 621 w 622"/>
                <a:gd name="T7" fmla="*/ 0 h 677"/>
                <a:gd name="T8" fmla="*/ 621 w 622"/>
                <a:gd name="T9" fmla="*/ 676 h 677"/>
                <a:gd name="T10" fmla="*/ 310 w 622"/>
                <a:gd name="T11" fmla="*/ 676 h 677"/>
              </a:gdLst>
              <a:ahLst/>
              <a:cxnLst>
                <a:cxn ang="0">
                  <a:pos x="T0" y="T1"/>
                </a:cxn>
                <a:cxn ang="0">
                  <a:pos x="T2" y="T3"/>
                </a:cxn>
                <a:cxn ang="0">
                  <a:pos x="T4" y="T5"/>
                </a:cxn>
                <a:cxn ang="0">
                  <a:pos x="T6" y="T7"/>
                </a:cxn>
                <a:cxn ang="0">
                  <a:pos x="T8" y="T9"/>
                </a:cxn>
                <a:cxn ang="0">
                  <a:pos x="T10" y="T11"/>
                </a:cxn>
              </a:cxnLst>
              <a:rect l="0" t="0" r="r" b="b"/>
              <a:pathLst>
                <a:path w="622" h="677">
                  <a:moveTo>
                    <a:pt x="310" y="676"/>
                  </a:moveTo>
                  <a:lnTo>
                    <a:pt x="0" y="676"/>
                  </a:lnTo>
                  <a:lnTo>
                    <a:pt x="0" y="0"/>
                  </a:lnTo>
                  <a:lnTo>
                    <a:pt x="621" y="0"/>
                  </a:lnTo>
                  <a:lnTo>
                    <a:pt x="621" y="676"/>
                  </a:lnTo>
                  <a:lnTo>
                    <a:pt x="310" y="676"/>
                  </a:ln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72" name="Freeform 28">
              <a:extLst>
                <a:ext uri="{FF2B5EF4-FFF2-40B4-BE49-F238E27FC236}">
                  <a16:creationId xmlns:a16="http://schemas.microsoft.com/office/drawing/2014/main" id="{ECD6AC19-CF13-F7F9-40D4-17A5CD7EF39C}"/>
                </a:ext>
              </a:extLst>
            </p:cNvPr>
            <p:cNvSpPr>
              <a:spLocks noChangeArrowheads="1"/>
            </p:cNvSpPr>
            <p:nvPr/>
          </p:nvSpPr>
          <p:spPr bwMode="auto">
            <a:xfrm>
              <a:off x="1453" y="1592"/>
              <a:ext cx="280" cy="25"/>
            </a:xfrm>
            <a:custGeom>
              <a:avLst/>
              <a:gdLst>
                <a:gd name="T0" fmla="*/ 1184 w 1241"/>
                <a:gd name="T1" fmla="*/ 0 h 114"/>
                <a:gd name="T2" fmla="*/ 56 w 1241"/>
                <a:gd name="T3" fmla="*/ 0 h 114"/>
                <a:gd name="T4" fmla="*/ 0 w 1241"/>
                <a:gd name="T5" fmla="*/ 57 h 114"/>
                <a:gd name="T6" fmla="*/ 9 w 1241"/>
                <a:gd name="T7" fmla="*/ 85 h 114"/>
                <a:gd name="T8" fmla="*/ 56 w 1241"/>
                <a:gd name="T9" fmla="*/ 113 h 114"/>
                <a:gd name="T10" fmla="*/ 1184 w 1241"/>
                <a:gd name="T11" fmla="*/ 113 h 114"/>
                <a:gd name="T12" fmla="*/ 1232 w 1241"/>
                <a:gd name="T13" fmla="*/ 85 h 114"/>
                <a:gd name="T14" fmla="*/ 1240 w 1241"/>
                <a:gd name="T15" fmla="*/ 57 h 114"/>
                <a:gd name="T16" fmla="*/ 1232 w 1241"/>
                <a:gd name="T17" fmla="*/ 28 h 114"/>
                <a:gd name="T18" fmla="*/ 1184 w 1241"/>
                <a:gd name="T19"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1" h="114">
                  <a:moveTo>
                    <a:pt x="1184" y="0"/>
                  </a:moveTo>
                  <a:lnTo>
                    <a:pt x="56" y="0"/>
                  </a:lnTo>
                  <a:cubicBezTo>
                    <a:pt x="25" y="0"/>
                    <a:pt x="0" y="26"/>
                    <a:pt x="0" y="57"/>
                  </a:cubicBezTo>
                  <a:cubicBezTo>
                    <a:pt x="0" y="68"/>
                    <a:pt x="3" y="76"/>
                    <a:pt x="9" y="85"/>
                  </a:cubicBezTo>
                  <a:cubicBezTo>
                    <a:pt x="17" y="102"/>
                    <a:pt x="37" y="113"/>
                    <a:pt x="56" y="113"/>
                  </a:cubicBezTo>
                  <a:lnTo>
                    <a:pt x="1184" y="113"/>
                  </a:lnTo>
                  <a:cubicBezTo>
                    <a:pt x="1204" y="113"/>
                    <a:pt x="1223" y="102"/>
                    <a:pt x="1232" y="85"/>
                  </a:cubicBezTo>
                  <a:cubicBezTo>
                    <a:pt x="1238" y="76"/>
                    <a:pt x="1240" y="69"/>
                    <a:pt x="1240" y="57"/>
                  </a:cubicBezTo>
                  <a:cubicBezTo>
                    <a:pt x="1240" y="46"/>
                    <a:pt x="1238" y="37"/>
                    <a:pt x="1232" y="28"/>
                  </a:cubicBezTo>
                  <a:cubicBezTo>
                    <a:pt x="1223" y="11"/>
                    <a:pt x="1204" y="0"/>
                    <a:pt x="1184" y="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73" name="Freeform 29">
              <a:extLst>
                <a:ext uri="{FF2B5EF4-FFF2-40B4-BE49-F238E27FC236}">
                  <a16:creationId xmlns:a16="http://schemas.microsoft.com/office/drawing/2014/main" id="{04739762-E88A-454A-1054-2A66024DD20F}"/>
                </a:ext>
              </a:extLst>
            </p:cNvPr>
            <p:cNvSpPr>
              <a:spLocks noChangeArrowheads="1"/>
            </p:cNvSpPr>
            <p:nvPr/>
          </p:nvSpPr>
          <p:spPr bwMode="auto">
            <a:xfrm>
              <a:off x="1620" y="1528"/>
              <a:ext cx="114" cy="25"/>
            </a:xfrm>
            <a:custGeom>
              <a:avLst/>
              <a:gdLst>
                <a:gd name="T0" fmla="*/ 450 w 507"/>
                <a:gd name="T1" fmla="*/ 0 h 114"/>
                <a:gd name="T2" fmla="*/ 56 w 507"/>
                <a:gd name="T3" fmla="*/ 0 h 114"/>
                <a:gd name="T4" fmla="*/ 0 w 507"/>
                <a:gd name="T5" fmla="*/ 56 h 114"/>
                <a:gd name="T6" fmla="*/ 56 w 507"/>
                <a:gd name="T7" fmla="*/ 113 h 114"/>
                <a:gd name="T8" fmla="*/ 450 w 507"/>
                <a:gd name="T9" fmla="*/ 113 h 114"/>
                <a:gd name="T10" fmla="*/ 506 w 507"/>
                <a:gd name="T11" fmla="*/ 56 h 114"/>
                <a:gd name="T12" fmla="*/ 450 w 507"/>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07" h="114">
                  <a:moveTo>
                    <a:pt x="450" y="0"/>
                  </a:moveTo>
                  <a:lnTo>
                    <a:pt x="56" y="0"/>
                  </a:lnTo>
                  <a:cubicBezTo>
                    <a:pt x="25" y="0"/>
                    <a:pt x="0" y="25"/>
                    <a:pt x="0" y="56"/>
                  </a:cubicBezTo>
                  <a:cubicBezTo>
                    <a:pt x="0" y="88"/>
                    <a:pt x="25" y="113"/>
                    <a:pt x="56" y="113"/>
                  </a:cubicBezTo>
                  <a:lnTo>
                    <a:pt x="450" y="113"/>
                  </a:lnTo>
                  <a:cubicBezTo>
                    <a:pt x="481" y="113"/>
                    <a:pt x="506" y="88"/>
                    <a:pt x="506" y="56"/>
                  </a:cubicBezTo>
                  <a:cubicBezTo>
                    <a:pt x="506" y="25"/>
                    <a:pt x="481" y="0"/>
                    <a:pt x="450" y="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74" name="Freeform 30">
              <a:extLst>
                <a:ext uri="{FF2B5EF4-FFF2-40B4-BE49-F238E27FC236}">
                  <a16:creationId xmlns:a16="http://schemas.microsoft.com/office/drawing/2014/main" id="{E53C57AB-B61A-328A-A9EB-73401ACAE3AB}"/>
                </a:ext>
              </a:extLst>
            </p:cNvPr>
            <p:cNvSpPr>
              <a:spLocks noChangeArrowheads="1"/>
            </p:cNvSpPr>
            <p:nvPr/>
          </p:nvSpPr>
          <p:spPr bwMode="auto">
            <a:xfrm>
              <a:off x="1620" y="1464"/>
              <a:ext cx="114" cy="25"/>
            </a:xfrm>
            <a:custGeom>
              <a:avLst/>
              <a:gdLst>
                <a:gd name="T0" fmla="*/ 450 w 507"/>
                <a:gd name="T1" fmla="*/ 0 h 114"/>
                <a:gd name="T2" fmla="*/ 56 w 507"/>
                <a:gd name="T3" fmla="*/ 0 h 114"/>
                <a:gd name="T4" fmla="*/ 0 w 507"/>
                <a:gd name="T5" fmla="*/ 56 h 114"/>
                <a:gd name="T6" fmla="*/ 8 w 507"/>
                <a:gd name="T7" fmla="*/ 85 h 114"/>
                <a:gd name="T8" fmla="*/ 56 w 507"/>
                <a:gd name="T9" fmla="*/ 113 h 114"/>
                <a:gd name="T10" fmla="*/ 450 w 507"/>
                <a:gd name="T11" fmla="*/ 113 h 114"/>
                <a:gd name="T12" fmla="*/ 498 w 507"/>
                <a:gd name="T13" fmla="*/ 85 h 114"/>
                <a:gd name="T14" fmla="*/ 506 w 507"/>
                <a:gd name="T15" fmla="*/ 56 h 114"/>
                <a:gd name="T16" fmla="*/ 450 w 507"/>
                <a:gd name="T17"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7" h="114">
                  <a:moveTo>
                    <a:pt x="450" y="0"/>
                  </a:moveTo>
                  <a:lnTo>
                    <a:pt x="56" y="0"/>
                  </a:lnTo>
                  <a:cubicBezTo>
                    <a:pt x="25" y="0"/>
                    <a:pt x="0" y="25"/>
                    <a:pt x="0" y="56"/>
                  </a:cubicBezTo>
                  <a:cubicBezTo>
                    <a:pt x="0" y="68"/>
                    <a:pt x="2" y="76"/>
                    <a:pt x="8" y="85"/>
                  </a:cubicBezTo>
                  <a:cubicBezTo>
                    <a:pt x="17" y="102"/>
                    <a:pt x="36" y="113"/>
                    <a:pt x="56" y="113"/>
                  </a:cubicBezTo>
                  <a:lnTo>
                    <a:pt x="450" y="113"/>
                  </a:lnTo>
                  <a:cubicBezTo>
                    <a:pt x="470" y="113"/>
                    <a:pt x="489" y="102"/>
                    <a:pt x="498" y="85"/>
                  </a:cubicBezTo>
                  <a:cubicBezTo>
                    <a:pt x="504" y="76"/>
                    <a:pt x="506" y="68"/>
                    <a:pt x="506" y="56"/>
                  </a:cubicBezTo>
                  <a:cubicBezTo>
                    <a:pt x="506" y="25"/>
                    <a:pt x="481" y="0"/>
                    <a:pt x="450" y="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75" name="Freeform 31">
              <a:extLst>
                <a:ext uri="{FF2B5EF4-FFF2-40B4-BE49-F238E27FC236}">
                  <a16:creationId xmlns:a16="http://schemas.microsoft.com/office/drawing/2014/main" id="{281A3326-1793-93FD-9666-1CC85EB1638D}"/>
                </a:ext>
              </a:extLst>
            </p:cNvPr>
            <p:cNvSpPr>
              <a:spLocks noChangeArrowheads="1"/>
            </p:cNvSpPr>
            <p:nvPr/>
          </p:nvSpPr>
          <p:spPr bwMode="auto">
            <a:xfrm>
              <a:off x="1620" y="1401"/>
              <a:ext cx="114" cy="25"/>
            </a:xfrm>
            <a:custGeom>
              <a:avLst/>
              <a:gdLst>
                <a:gd name="T0" fmla="*/ 450 w 507"/>
                <a:gd name="T1" fmla="*/ 0 h 114"/>
                <a:gd name="T2" fmla="*/ 56 w 507"/>
                <a:gd name="T3" fmla="*/ 0 h 114"/>
                <a:gd name="T4" fmla="*/ 0 w 507"/>
                <a:gd name="T5" fmla="*/ 56 h 114"/>
                <a:gd name="T6" fmla="*/ 56 w 507"/>
                <a:gd name="T7" fmla="*/ 113 h 114"/>
                <a:gd name="T8" fmla="*/ 450 w 507"/>
                <a:gd name="T9" fmla="*/ 113 h 114"/>
                <a:gd name="T10" fmla="*/ 506 w 507"/>
                <a:gd name="T11" fmla="*/ 56 h 114"/>
                <a:gd name="T12" fmla="*/ 450 w 507"/>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07" h="114">
                  <a:moveTo>
                    <a:pt x="450" y="0"/>
                  </a:moveTo>
                  <a:lnTo>
                    <a:pt x="56" y="0"/>
                  </a:lnTo>
                  <a:cubicBezTo>
                    <a:pt x="25" y="0"/>
                    <a:pt x="0" y="25"/>
                    <a:pt x="0" y="56"/>
                  </a:cubicBezTo>
                  <a:cubicBezTo>
                    <a:pt x="0" y="87"/>
                    <a:pt x="25" y="113"/>
                    <a:pt x="56" y="113"/>
                  </a:cubicBezTo>
                  <a:lnTo>
                    <a:pt x="450" y="113"/>
                  </a:lnTo>
                  <a:cubicBezTo>
                    <a:pt x="481" y="113"/>
                    <a:pt x="506" y="87"/>
                    <a:pt x="506" y="56"/>
                  </a:cubicBezTo>
                  <a:cubicBezTo>
                    <a:pt x="506" y="25"/>
                    <a:pt x="481" y="0"/>
                    <a:pt x="450" y="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grpSp>
      <p:grpSp>
        <p:nvGrpSpPr>
          <p:cNvPr id="76" name="Group 143">
            <a:extLst>
              <a:ext uri="{FF2B5EF4-FFF2-40B4-BE49-F238E27FC236}">
                <a16:creationId xmlns:a16="http://schemas.microsoft.com/office/drawing/2014/main" id="{3A283AE4-41BF-DA28-D70F-F4FB040AF941}"/>
              </a:ext>
            </a:extLst>
          </p:cNvPr>
          <p:cNvGrpSpPr>
            <a:grpSpLocks/>
          </p:cNvGrpSpPr>
          <p:nvPr/>
        </p:nvGrpSpPr>
        <p:grpSpPr bwMode="auto">
          <a:xfrm>
            <a:off x="8234048" y="5203827"/>
            <a:ext cx="424409" cy="501374"/>
            <a:chOff x="469" y="3913"/>
            <a:chExt cx="386" cy="456"/>
          </a:xfrm>
        </p:grpSpPr>
        <p:sp>
          <p:nvSpPr>
            <p:cNvPr id="77" name="Freeform 144">
              <a:extLst>
                <a:ext uri="{FF2B5EF4-FFF2-40B4-BE49-F238E27FC236}">
                  <a16:creationId xmlns:a16="http://schemas.microsoft.com/office/drawing/2014/main" id="{A49B2BEF-324F-5800-77F7-C47766B55C3A}"/>
                </a:ext>
              </a:extLst>
            </p:cNvPr>
            <p:cNvSpPr>
              <a:spLocks noChangeArrowheads="1"/>
            </p:cNvSpPr>
            <p:nvPr/>
          </p:nvSpPr>
          <p:spPr bwMode="auto">
            <a:xfrm>
              <a:off x="469" y="3913"/>
              <a:ext cx="386" cy="456"/>
            </a:xfrm>
            <a:custGeom>
              <a:avLst/>
              <a:gdLst>
                <a:gd name="T0" fmla="*/ 1650 w 1707"/>
                <a:gd name="T1" fmla="*/ 101 h 2014"/>
                <a:gd name="T2" fmla="*/ 1554 w 1707"/>
                <a:gd name="T3" fmla="*/ 25 h 2014"/>
                <a:gd name="T4" fmla="*/ 1483 w 1707"/>
                <a:gd name="T5" fmla="*/ 0 h 2014"/>
                <a:gd name="T6" fmla="*/ 1396 w 1707"/>
                <a:gd name="T7" fmla="*/ 42 h 2014"/>
                <a:gd name="T8" fmla="*/ 784 w 1707"/>
                <a:gd name="T9" fmla="*/ 815 h 2014"/>
                <a:gd name="T10" fmla="*/ 226 w 1707"/>
                <a:gd name="T11" fmla="*/ 1686 h 2014"/>
                <a:gd name="T12" fmla="*/ 178 w 1707"/>
                <a:gd name="T13" fmla="*/ 1728 h 2014"/>
                <a:gd name="T14" fmla="*/ 170 w 1707"/>
                <a:gd name="T15" fmla="*/ 1723 h 2014"/>
                <a:gd name="T16" fmla="*/ 116 w 1707"/>
                <a:gd name="T17" fmla="*/ 1706 h 2014"/>
                <a:gd name="T18" fmla="*/ 48 w 1707"/>
                <a:gd name="T19" fmla="*/ 1737 h 2014"/>
                <a:gd name="T20" fmla="*/ 29 w 1707"/>
                <a:gd name="T21" fmla="*/ 1768 h 2014"/>
                <a:gd name="T22" fmla="*/ 43 w 1707"/>
                <a:gd name="T23" fmla="*/ 1886 h 2014"/>
                <a:gd name="T24" fmla="*/ 184 w 1707"/>
                <a:gd name="T25" fmla="*/ 1996 h 2014"/>
                <a:gd name="T26" fmla="*/ 237 w 1707"/>
                <a:gd name="T27" fmla="*/ 2013 h 2014"/>
                <a:gd name="T28" fmla="*/ 305 w 1707"/>
                <a:gd name="T29" fmla="*/ 1982 h 2014"/>
                <a:gd name="T30" fmla="*/ 331 w 1707"/>
                <a:gd name="T31" fmla="*/ 1948 h 2014"/>
                <a:gd name="T32" fmla="*/ 316 w 1707"/>
                <a:gd name="T33" fmla="*/ 1830 h 2014"/>
                <a:gd name="T34" fmla="*/ 305 w 1707"/>
                <a:gd name="T35" fmla="*/ 1821 h 2014"/>
                <a:gd name="T36" fmla="*/ 333 w 1707"/>
                <a:gd name="T37" fmla="*/ 1765 h 2014"/>
                <a:gd name="T38" fmla="*/ 1055 w 1707"/>
                <a:gd name="T39" fmla="*/ 1029 h 2014"/>
                <a:gd name="T40" fmla="*/ 1667 w 1707"/>
                <a:gd name="T41" fmla="*/ 259 h 2014"/>
                <a:gd name="T42" fmla="*/ 1650 w 1707"/>
                <a:gd name="T43" fmla="*/ 101 h 20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07" h="2014">
                  <a:moveTo>
                    <a:pt x="1650" y="101"/>
                  </a:moveTo>
                  <a:lnTo>
                    <a:pt x="1554" y="25"/>
                  </a:lnTo>
                  <a:cubicBezTo>
                    <a:pt x="1534" y="8"/>
                    <a:pt x="1509" y="0"/>
                    <a:pt x="1483" y="0"/>
                  </a:cubicBezTo>
                  <a:cubicBezTo>
                    <a:pt x="1450" y="0"/>
                    <a:pt x="1416" y="14"/>
                    <a:pt x="1396" y="42"/>
                  </a:cubicBezTo>
                  <a:lnTo>
                    <a:pt x="784" y="815"/>
                  </a:lnTo>
                  <a:lnTo>
                    <a:pt x="226" y="1686"/>
                  </a:lnTo>
                  <a:cubicBezTo>
                    <a:pt x="215" y="1706"/>
                    <a:pt x="198" y="1717"/>
                    <a:pt x="178" y="1728"/>
                  </a:cubicBezTo>
                  <a:lnTo>
                    <a:pt x="170" y="1723"/>
                  </a:lnTo>
                  <a:cubicBezTo>
                    <a:pt x="156" y="1711"/>
                    <a:pt x="136" y="1706"/>
                    <a:pt x="116" y="1706"/>
                  </a:cubicBezTo>
                  <a:cubicBezTo>
                    <a:pt x="91" y="1706"/>
                    <a:pt x="65" y="1717"/>
                    <a:pt x="48" y="1737"/>
                  </a:cubicBezTo>
                  <a:lnTo>
                    <a:pt x="29" y="1768"/>
                  </a:lnTo>
                  <a:cubicBezTo>
                    <a:pt x="0" y="1804"/>
                    <a:pt x="6" y="1858"/>
                    <a:pt x="43" y="1886"/>
                  </a:cubicBezTo>
                  <a:lnTo>
                    <a:pt x="184" y="1996"/>
                  </a:lnTo>
                  <a:cubicBezTo>
                    <a:pt x="198" y="2008"/>
                    <a:pt x="218" y="2013"/>
                    <a:pt x="237" y="2013"/>
                  </a:cubicBezTo>
                  <a:cubicBezTo>
                    <a:pt x="263" y="2013"/>
                    <a:pt x="288" y="2002"/>
                    <a:pt x="305" y="1982"/>
                  </a:cubicBezTo>
                  <a:lnTo>
                    <a:pt x="331" y="1948"/>
                  </a:lnTo>
                  <a:cubicBezTo>
                    <a:pt x="359" y="1912"/>
                    <a:pt x="353" y="1858"/>
                    <a:pt x="316" y="1830"/>
                  </a:cubicBezTo>
                  <a:lnTo>
                    <a:pt x="305" y="1821"/>
                  </a:lnTo>
                  <a:cubicBezTo>
                    <a:pt x="308" y="1802"/>
                    <a:pt x="319" y="1782"/>
                    <a:pt x="333" y="1765"/>
                  </a:cubicBezTo>
                  <a:lnTo>
                    <a:pt x="1055" y="1029"/>
                  </a:lnTo>
                  <a:lnTo>
                    <a:pt x="1667" y="259"/>
                  </a:lnTo>
                  <a:cubicBezTo>
                    <a:pt x="1706" y="211"/>
                    <a:pt x="1698" y="141"/>
                    <a:pt x="1650" y="101"/>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78" name="Freeform 145">
              <a:extLst>
                <a:ext uri="{FF2B5EF4-FFF2-40B4-BE49-F238E27FC236}">
                  <a16:creationId xmlns:a16="http://schemas.microsoft.com/office/drawing/2014/main" id="{6C5E623E-75BC-0297-5ED6-C69C8A58FC48}"/>
                </a:ext>
              </a:extLst>
            </p:cNvPr>
            <p:cNvSpPr>
              <a:spLocks noChangeArrowheads="1"/>
            </p:cNvSpPr>
            <p:nvPr/>
          </p:nvSpPr>
          <p:spPr bwMode="auto">
            <a:xfrm>
              <a:off x="531" y="4003"/>
              <a:ext cx="13" cy="25"/>
            </a:xfrm>
            <a:custGeom>
              <a:avLst/>
              <a:gdLst>
                <a:gd name="T0" fmla="*/ 31 w 63"/>
                <a:gd name="T1" fmla="*/ 115 h 116"/>
                <a:gd name="T2" fmla="*/ 62 w 63"/>
                <a:gd name="T3" fmla="*/ 87 h 116"/>
                <a:gd name="T4" fmla="*/ 62 w 63"/>
                <a:gd name="T5" fmla="*/ 84 h 116"/>
                <a:gd name="T6" fmla="*/ 62 w 63"/>
                <a:gd name="T7" fmla="*/ 84 h 116"/>
                <a:gd name="T8" fmla="*/ 62 w 63"/>
                <a:gd name="T9" fmla="*/ 84 h 116"/>
                <a:gd name="T10" fmla="*/ 62 w 63"/>
                <a:gd name="T11" fmla="*/ 84 h 116"/>
                <a:gd name="T12" fmla="*/ 62 w 63"/>
                <a:gd name="T13" fmla="*/ 84 h 116"/>
                <a:gd name="T14" fmla="*/ 62 w 63"/>
                <a:gd name="T15" fmla="*/ 84 h 116"/>
                <a:gd name="T16" fmla="*/ 62 w 63"/>
                <a:gd name="T17" fmla="*/ 84 h 116"/>
                <a:gd name="T18" fmla="*/ 62 w 63"/>
                <a:gd name="T19" fmla="*/ 84 h 116"/>
                <a:gd name="T20" fmla="*/ 62 w 63"/>
                <a:gd name="T21" fmla="*/ 84 h 116"/>
                <a:gd name="T22" fmla="*/ 62 w 63"/>
                <a:gd name="T23" fmla="*/ 84 h 116"/>
                <a:gd name="T24" fmla="*/ 62 w 63"/>
                <a:gd name="T25" fmla="*/ 84 h 116"/>
                <a:gd name="T26" fmla="*/ 62 w 63"/>
                <a:gd name="T27" fmla="*/ 84 h 116"/>
                <a:gd name="T28" fmla="*/ 62 w 63"/>
                <a:gd name="T29" fmla="*/ 84 h 116"/>
                <a:gd name="T30" fmla="*/ 62 w 63"/>
                <a:gd name="T31" fmla="*/ 84 h 116"/>
                <a:gd name="T32" fmla="*/ 62 w 63"/>
                <a:gd name="T33" fmla="*/ 65 h 116"/>
                <a:gd name="T34" fmla="*/ 62 w 63"/>
                <a:gd name="T35" fmla="*/ 65 h 116"/>
                <a:gd name="T36" fmla="*/ 62 w 63"/>
                <a:gd name="T37" fmla="*/ 65 h 116"/>
                <a:gd name="T38" fmla="*/ 62 w 63"/>
                <a:gd name="T39" fmla="*/ 65 h 116"/>
                <a:gd name="T40" fmla="*/ 62 w 63"/>
                <a:gd name="T41" fmla="*/ 65 h 116"/>
                <a:gd name="T42" fmla="*/ 62 w 63"/>
                <a:gd name="T43" fmla="*/ 65 h 116"/>
                <a:gd name="T44" fmla="*/ 62 w 63"/>
                <a:gd name="T45" fmla="*/ 65 h 116"/>
                <a:gd name="T46" fmla="*/ 62 w 63"/>
                <a:gd name="T47" fmla="*/ 65 h 116"/>
                <a:gd name="T48" fmla="*/ 62 w 63"/>
                <a:gd name="T49" fmla="*/ 65 h 116"/>
                <a:gd name="T50" fmla="*/ 62 w 63"/>
                <a:gd name="T51" fmla="*/ 65 h 116"/>
                <a:gd name="T52" fmla="*/ 62 w 63"/>
                <a:gd name="T53" fmla="*/ 65 h 116"/>
                <a:gd name="T54" fmla="*/ 62 w 63"/>
                <a:gd name="T55" fmla="*/ 65 h 116"/>
                <a:gd name="T56" fmla="*/ 62 w 63"/>
                <a:gd name="T57" fmla="*/ 65 h 116"/>
                <a:gd name="T58" fmla="*/ 62 w 63"/>
                <a:gd name="T59" fmla="*/ 65 h 116"/>
                <a:gd name="T60" fmla="*/ 62 w 63"/>
                <a:gd name="T61" fmla="*/ 65 h 116"/>
                <a:gd name="T62" fmla="*/ 62 w 63"/>
                <a:gd name="T63" fmla="*/ 65 h 116"/>
                <a:gd name="T64" fmla="*/ 62 w 63"/>
                <a:gd name="T65" fmla="*/ 65 h 116"/>
                <a:gd name="T66" fmla="*/ 62 w 63"/>
                <a:gd name="T67" fmla="*/ 65 h 116"/>
                <a:gd name="T68" fmla="*/ 62 w 63"/>
                <a:gd name="T69" fmla="*/ 65 h 116"/>
                <a:gd name="T70" fmla="*/ 62 w 63"/>
                <a:gd name="T71" fmla="*/ 65 h 116"/>
                <a:gd name="T72" fmla="*/ 62 w 63"/>
                <a:gd name="T73" fmla="*/ 65 h 116"/>
                <a:gd name="T74" fmla="*/ 62 w 63"/>
                <a:gd name="T75" fmla="*/ 65 h 116"/>
                <a:gd name="T76" fmla="*/ 62 w 63"/>
                <a:gd name="T77" fmla="*/ 65 h 116"/>
                <a:gd name="T78" fmla="*/ 62 w 63"/>
                <a:gd name="T79" fmla="*/ 65 h 116"/>
                <a:gd name="T80" fmla="*/ 62 w 63"/>
                <a:gd name="T81" fmla="*/ 65 h 116"/>
                <a:gd name="T82" fmla="*/ 62 w 63"/>
                <a:gd name="T83" fmla="*/ 65 h 116"/>
                <a:gd name="T84" fmla="*/ 62 w 63"/>
                <a:gd name="T85" fmla="*/ 65 h 116"/>
                <a:gd name="T86" fmla="*/ 62 w 63"/>
                <a:gd name="T87" fmla="*/ 65 h 116"/>
                <a:gd name="T88" fmla="*/ 62 w 63"/>
                <a:gd name="T89" fmla="*/ 65 h 116"/>
                <a:gd name="T90" fmla="*/ 62 w 63"/>
                <a:gd name="T91" fmla="*/ 65 h 116"/>
                <a:gd name="T92" fmla="*/ 62 w 63"/>
                <a:gd name="T93" fmla="*/ 65 h 116"/>
                <a:gd name="T94" fmla="*/ 62 w 63"/>
                <a:gd name="T95" fmla="*/ 65 h 116"/>
                <a:gd name="T96" fmla="*/ 62 w 63"/>
                <a:gd name="T97" fmla="*/ 65 h 116"/>
                <a:gd name="T98" fmla="*/ 62 w 63"/>
                <a:gd name="T99" fmla="*/ 65 h 116"/>
                <a:gd name="T100" fmla="*/ 62 w 63"/>
                <a:gd name="T101" fmla="*/ 65 h 116"/>
                <a:gd name="T102" fmla="*/ 62 w 63"/>
                <a:gd name="T103" fmla="*/ 65 h 116"/>
                <a:gd name="T104" fmla="*/ 62 w 63"/>
                <a:gd name="T105" fmla="*/ 65 h 116"/>
                <a:gd name="T106" fmla="*/ 62 w 63"/>
                <a:gd name="T107" fmla="*/ 65 h 116"/>
                <a:gd name="T108" fmla="*/ 62 w 63"/>
                <a:gd name="T109" fmla="*/ 65 h 116"/>
                <a:gd name="T110" fmla="*/ 62 w 63"/>
                <a:gd name="T111" fmla="*/ 65 h 116"/>
                <a:gd name="T112" fmla="*/ 62 w 63"/>
                <a:gd name="T113" fmla="*/ 65 h 116"/>
                <a:gd name="T114" fmla="*/ 62 w 63"/>
                <a:gd name="T115" fmla="*/ 65 h 116"/>
                <a:gd name="T116" fmla="*/ 62 w 63"/>
                <a:gd name="T117" fmla="*/ 65 h 116"/>
                <a:gd name="T118" fmla="*/ 62 w 63"/>
                <a:gd name="T119" fmla="*/ 65 h 116"/>
                <a:gd name="T120" fmla="*/ 62 w 63"/>
                <a:gd name="T121" fmla="*/ 65 h 116"/>
                <a:gd name="T122" fmla="*/ 62 w 63"/>
                <a:gd name="T123" fmla="*/ 65 h 116"/>
                <a:gd name="T124" fmla="*/ 62 w 63"/>
                <a:gd name="T125" fmla="*/ 5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3" h="116">
                  <a:moveTo>
                    <a:pt x="0" y="34"/>
                  </a:moveTo>
                  <a:cubicBezTo>
                    <a:pt x="3" y="50"/>
                    <a:pt x="3" y="67"/>
                    <a:pt x="3" y="84"/>
                  </a:cubicBezTo>
                  <a:cubicBezTo>
                    <a:pt x="3" y="101"/>
                    <a:pt x="14" y="115"/>
                    <a:pt x="31" y="115"/>
                  </a:cubicBezTo>
                  <a:lnTo>
                    <a:pt x="31" y="115"/>
                  </a:lnTo>
                  <a:cubicBezTo>
                    <a:pt x="48" y="115"/>
                    <a:pt x="62" y="104"/>
                    <a:pt x="62" y="87"/>
                  </a:cubicBezTo>
                  <a:lnTo>
                    <a:pt x="62" y="87"/>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cubicBezTo>
                    <a:pt x="62" y="79"/>
                    <a:pt x="62" y="70"/>
                    <a:pt x="62" y="65"/>
                  </a:cubicBez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cubicBezTo>
                    <a:pt x="62" y="62"/>
                    <a:pt x="62" y="62"/>
                    <a:pt x="62" y="59"/>
                  </a:cubicBezTo>
                  <a:lnTo>
                    <a:pt x="62" y="56"/>
                  </a:lnTo>
                  <a:cubicBezTo>
                    <a:pt x="59" y="42"/>
                    <a:pt x="48" y="34"/>
                    <a:pt x="34" y="34"/>
                  </a:cubicBezTo>
                  <a:cubicBezTo>
                    <a:pt x="14" y="0"/>
                    <a:pt x="0" y="17"/>
                    <a:pt x="0" y="34"/>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79" name="Freeform 146">
              <a:extLst>
                <a:ext uri="{FF2B5EF4-FFF2-40B4-BE49-F238E27FC236}">
                  <a16:creationId xmlns:a16="http://schemas.microsoft.com/office/drawing/2014/main" id="{3DCDB6A8-2776-544F-D9FA-49F4697FBC37}"/>
                </a:ext>
              </a:extLst>
            </p:cNvPr>
            <p:cNvSpPr>
              <a:spLocks noChangeArrowheads="1"/>
            </p:cNvSpPr>
            <p:nvPr/>
          </p:nvSpPr>
          <p:spPr bwMode="auto">
            <a:xfrm>
              <a:off x="518" y="3968"/>
              <a:ext cx="20" cy="23"/>
            </a:xfrm>
            <a:custGeom>
              <a:avLst/>
              <a:gdLst>
                <a:gd name="T0" fmla="*/ 31 w 94"/>
                <a:gd name="T1" fmla="*/ 88 h 106"/>
                <a:gd name="T2" fmla="*/ 56 w 94"/>
                <a:gd name="T3" fmla="*/ 105 h 106"/>
                <a:gd name="T4" fmla="*/ 84 w 94"/>
                <a:gd name="T5" fmla="*/ 65 h 106"/>
                <a:gd name="T6" fmla="*/ 84 w 94"/>
                <a:gd name="T7" fmla="*/ 62 h 106"/>
                <a:gd name="T8" fmla="*/ 82 w 94"/>
                <a:gd name="T9" fmla="*/ 57 h 106"/>
                <a:gd name="T10" fmla="*/ 76 w 94"/>
                <a:gd name="T11" fmla="*/ 48 h 106"/>
                <a:gd name="T12" fmla="*/ 65 w 94"/>
                <a:gd name="T13" fmla="*/ 26 h 106"/>
                <a:gd name="T14" fmla="*/ 59 w 94"/>
                <a:gd name="T15" fmla="*/ 17 h 106"/>
                <a:gd name="T16" fmla="*/ 56 w 94"/>
                <a:gd name="T17" fmla="*/ 12 h 106"/>
                <a:gd name="T18" fmla="*/ 56 w 94"/>
                <a:gd name="T19" fmla="*/ 12 h 106"/>
                <a:gd name="T20" fmla="*/ 56 w 94"/>
                <a:gd name="T21" fmla="*/ 12 h 106"/>
                <a:gd name="T22" fmla="*/ 56 w 94"/>
                <a:gd name="T23" fmla="*/ 12 h 106"/>
                <a:gd name="T24" fmla="*/ 56 w 94"/>
                <a:gd name="T25" fmla="*/ 12 h 106"/>
                <a:gd name="T26" fmla="*/ 56 w 94"/>
                <a:gd name="T27" fmla="*/ 12 h 106"/>
                <a:gd name="T28" fmla="*/ 56 w 94"/>
                <a:gd name="T29" fmla="*/ 12 h 106"/>
                <a:gd name="T30" fmla="*/ 56 w 94"/>
                <a:gd name="T31" fmla="*/ 12 h 106"/>
                <a:gd name="T32" fmla="*/ 56 w 94"/>
                <a:gd name="T33" fmla="*/ 12 h 106"/>
                <a:gd name="T34" fmla="*/ 56 w 94"/>
                <a:gd name="T35" fmla="*/ 12 h 106"/>
                <a:gd name="T36" fmla="*/ 56 w 94"/>
                <a:gd name="T37" fmla="*/ 12 h 106"/>
                <a:gd name="T38" fmla="*/ 56 w 94"/>
                <a:gd name="T39" fmla="*/ 12 h 106"/>
                <a:gd name="T40" fmla="*/ 56 w 94"/>
                <a:gd name="T41" fmla="*/ 12 h 106"/>
                <a:gd name="T42" fmla="*/ 56 w 94"/>
                <a:gd name="T43" fmla="*/ 12 h 106"/>
                <a:gd name="T44" fmla="*/ 56 w 94"/>
                <a:gd name="T45" fmla="*/ 12 h 106"/>
                <a:gd name="T46" fmla="*/ 56 w 94"/>
                <a:gd name="T47" fmla="*/ 12 h 106"/>
                <a:gd name="T48" fmla="*/ 56 w 94"/>
                <a:gd name="T49" fmla="*/ 12 h 106"/>
                <a:gd name="T50" fmla="*/ 56 w 94"/>
                <a:gd name="T51" fmla="*/ 12 h 106"/>
                <a:gd name="T52" fmla="*/ 56 w 94"/>
                <a:gd name="T53" fmla="*/ 12 h 106"/>
                <a:gd name="T54" fmla="*/ 56 w 94"/>
                <a:gd name="T55" fmla="*/ 12 h 106"/>
                <a:gd name="T56" fmla="*/ 56 w 94"/>
                <a:gd name="T57" fmla="*/ 12 h 106"/>
                <a:gd name="T58" fmla="*/ 56 w 94"/>
                <a:gd name="T59" fmla="*/ 12 h 106"/>
                <a:gd name="T60" fmla="*/ 56 w 94"/>
                <a:gd name="T61" fmla="*/ 12 h 106"/>
                <a:gd name="T62" fmla="*/ 56 w 94"/>
                <a:gd name="T63" fmla="*/ 12 h 106"/>
                <a:gd name="T64" fmla="*/ 56 w 94"/>
                <a:gd name="T65" fmla="*/ 12 h 106"/>
                <a:gd name="T66" fmla="*/ 56 w 94"/>
                <a:gd name="T67" fmla="*/ 12 h 106"/>
                <a:gd name="T68" fmla="*/ 34 w 94"/>
                <a:gd name="T69" fmla="*/ 0 h 106"/>
                <a:gd name="T70" fmla="*/ 17 w 94"/>
                <a:gd name="T71" fmla="*/ 6 h 106"/>
                <a:gd name="T72" fmla="*/ 8 w 94"/>
                <a:gd name="T73" fmla="*/ 48 h 106"/>
                <a:gd name="T74" fmla="*/ 31 w 94"/>
                <a:gd name="T75" fmla="*/ 88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4" h="106">
                  <a:moveTo>
                    <a:pt x="31" y="88"/>
                  </a:moveTo>
                  <a:cubicBezTo>
                    <a:pt x="36" y="99"/>
                    <a:pt x="45" y="105"/>
                    <a:pt x="56" y="105"/>
                  </a:cubicBezTo>
                  <a:cubicBezTo>
                    <a:pt x="76" y="105"/>
                    <a:pt x="93" y="85"/>
                    <a:pt x="84" y="65"/>
                  </a:cubicBezTo>
                  <a:cubicBezTo>
                    <a:pt x="84" y="65"/>
                    <a:pt x="84" y="64"/>
                    <a:pt x="84" y="62"/>
                  </a:cubicBezTo>
                  <a:cubicBezTo>
                    <a:pt x="84" y="59"/>
                    <a:pt x="82" y="60"/>
                    <a:pt x="82" y="57"/>
                  </a:cubicBezTo>
                  <a:cubicBezTo>
                    <a:pt x="82" y="54"/>
                    <a:pt x="79" y="51"/>
                    <a:pt x="76" y="48"/>
                  </a:cubicBezTo>
                  <a:cubicBezTo>
                    <a:pt x="73" y="40"/>
                    <a:pt x="67" y="34"/>
                    <a:pt x="65" y="26"/>
                  </a:cubicBezTo>
                  <a:cubicBezTo>
                    <a:pt x="62" y="23"/>
                    <a:pt x="62" y="20"/>
                    <a:pt x="59" y="17"/>
                  </a:cubicBezTo>
                  <a:cubicBezTo>
                    <a:pt x="59" y="14"/>
                    <a:pt x="56" y="14"/>
                    <a:pt x="56" y="12"/>
                  </a:cubicBez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cubicBezTo>
                    <a:pt x="51" y="3"/>
                    <a:pt x="42" y="0"/>
                    <a:pt x="34" y="0"/>
                  </a:cubicBezTo>
                  <a:cubicBezTo>
                    <a:pt x="28" y="0"/>
                    <a:pt x="22" y="0"/>
                    <a:pt x="17" y="6"/>
                  </a:cubicBezTo>
                  <a:cubicBezTo>
                    <a:pt x="3" y="14"/>
                    <a:pt x="0" y="34"/>
                    <a:pt x="8" y="48"/>
                  </a:cubicBezTo>
                  <a:cubicBezTo>
                    <a:pt x="14" y="60"/>
                    <a:pt x="22" y="74"/>
                    <a:pt x="31" y="88"/>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80" name="Freeform 147">
              <a:extLst>
                <a:ext uri="{FF2B5EF4-FFF2-40B4-BE49-F238E27FC236}">
                  <a16:creationId xmlns:a16="http://schemas.microsoft.com/office/drawing/2014/main" id="{8A215B6A-F60F-5D2D-C860-11BC20C2AF4F}"/>
                </a:ext>
              </a:extLst>
            </p:cNvPr>
            <p:cNvSpPr>
              <a:spLocks noChangeArrowheads="1"/>
            </p:cNvSpPr>
            <p:nvPr/>
          </p:nvSpPr>
          <p:spPr bwMode="auto">
            <a:xfrm>
              <a:off x="521" y="4041"/>
              <a:ext cx="19" cy="23"/>
            </a:xfrm>
            <a:custGeom>
              <a:avLst/>
              <a:gdLst>
                <a:gd name="T0" fmla="*/ 65 w 88"/>
                <a:gd name="T1" fmla="*/ 3 h 108"/>
                <a:gd name="T2" fmla="*/ 56 w 88"/>
                <a:gd name="T3" fmla="*/ 0 h 108"/>
                <a:gd name="T4" fmla="*/ 28 w 88"/>
                <a:gd name="T5" fmla="*/ 20 h 108"/>
                <a:gd name="T6" fmla="*/ 8 w 88"/>
                <a:gd name="T7" fmla="*/ 65 h 108"/>
                <a:gd name="T8" fmla="*/ 20 w 88"/>
                <a:gd name="T9" fmla="*/ 105 h 108"/>
                <a:gd name="T10" fmla="*/ 34 w 88"/>
                <a:gd name="T11" fmla="*/ 107 h 108"/>
                <a:gd name="T12" fmla="*/ 59 w 88"/>
                <a:gd name="T13" fmla="*/ 93 h 108"/>
                <a:gd name="T14" fmla="*/ 59 w 88"/>
                <a:gd name="T15" fmla="*/ 90 h 108"/>
                <a:gd name="T16" fmla="*/ 71 w 88"/>
                <a:gd name="T17" fmla="*/ 71 h 108"/>
                <a:gd name="T18" fmla="*/ 71 w 88"/>
                <a:gd name="T19" fmla="*/ 71 h 108"/>
                <a:gd name="T20" fmla="*/ 71 w 88"/>
                <a:gd name="T21" fmla="*/ 71 h 108"/>
                <a:gd name="T22" fmla="*/ 71 w 88"/>
                <a:gd name="T23" fmla="*/ 71 h 108"/>
                <a:gd name="T24" fmla="*/ 71 w 88"/>
                <a:gd name="T25" fmla="*/ 71 h 108"/>
                <a:gd name="T26" fmla="*/ 71 w 88"/>
                <a:gd name="T27" fmla="*/ 71 h 108"/>
                <a:gd name="T28" fmla="*/ 71 w 88"/>
                <a:gd name="T29" fmla="*/ 68 h 108"/>
                <a:gd name="T30" fmla="*/ 71 w 88"/>
                <a:gd name="T31" fmla="*/ 68 h 108"/>
                <a:gd name="T32" fmla="*/ 82 w 88"/>
                <a:gd name="T33" fmla="*/ 45 h 108"/>
                <a:gd name="T34" fmla="*/ 82 w 88"/>
                <a:gd name="T35" fmla="*/ 45 h 108"/>
                <a:gd name="T36" fmla="*/ 82 w 88"/>
                <a:gd name="T37" fmla="*/ 45 h 108"/>
                <a:gd name="T38" fmla="*/ 82 w 88"/>
                <a:gd name="T39" fmla="*/ 45 h 108"/>
                <a:gd name="T40" fmla="*/ 82 w 88"/>
                <a:gd name="T41" fmla="*/ 45 h 108"/>
                <a:gd name="T42" fmla="*/ 82 w 88"/>
                <a:gd name="T43" fmla="*/ 45 h 108"/>
                <a:gd name="T44" fmla="*/ 82 w 88"/>
                <a:gd name="T45" fmla="*/ 45 h 108"/>
                <a:gd name="T46" fmla="*/ 82 w 88"/>
                <a:gd name="T47" fmla="*/ 45 h 108"/>
                <a:gd name="T48" fmla="*/ 82 w 88"/>
                <a:gd name="T49" fmla="*/ 45 h 108"/>
                <a:gd name="T50" fmla="*/ 82 w 88"/>
                <a:gd name="T51" fmla="*/ 45 h 108"/>
                <a:gd name="T52" fmla="*/ 82 w 88"/>
                <a:gd name="T53" fmla="*/ 45 h 108"/>
                <a:gd name="T54" fmla="*/ 82 w 88"/>
                <a:gd name="T55" fmla="*/ 45 h 108"/>
                <a:gd name="T56" fmla="*/ 82 w 88"/>
                <a:gd name="T57" fmla="*/ 45 h 108"/>
                <a:gd name="T58" fmla="*/ 82 w 88"/>
                <a:gd name="T59" fmla="*/ 45 h 108"/>
                <a:gd name="T60" fmla="*/ 82 w 88"/>
                <a:gd name="T61" fmla="*/ 45 h 108"/>
                <a:gd name="T62" fmla="*/ 82 w 88"/>
                <a:gd name="T63" fmla="*/ 45 h 108"/>
                <a:gd name="T64" fmla="*/ 82 w 88"/>
                <a:gd name="T65" fmla="*/ 45 h 108"/>
                <a:gd name="T66" fmla="*/ 82 w 88"/>
                <a:gd name="T67" fmla="*/ 45 h 108"/>
                <a:gd name="T68" fmla="*/ 82 w 88"/>
                <a:gd name="T69" fmla="*/ 45 h 108"/>
                <a:gd name="T70" fmla="*/ 82 w 88"/>
                <a:gd name="T71" fmla="*/ 45 h 108"/>
                <a:gd name="T72" fmla="*/ 82 w 88"/>
                <a:gd name="T73" fmla="*/ 45 h 108"/>
                <a:gd name="T74" fmla="*/ 82 w 88"/>
                <a:gd name="T75" fmla="*/ 45 h 108"/>
                <a:gd name="T76" fmla="*/ 82 w 88"/>
                <a:gd name="T77" fmla="*/ 45 h 108"/>
                <a:gd name="T78" fmla="*/ 82 w 88"/>
                <a:gd name="T79" fmla="*/ 45 h 108"/>
                <a:gd name="T80" fmla="*/ 82 w 88"/>
                <a:gd name="T81" fmla="*/ 45 h 108"/>
                <a:gd name="T82" fmla="*/ 82 w 88"/>
                <a:gd name="T83" fmla="*/ 45 h 108"/>
                <a:gd name="T84" fmla="*/ 82 w 88"/>
                <a:gd name="T85" fmla="*/ 45 h 108"/>
                <a:gd name="T86" fmla="*/ 82 w 88"/>
                <a:gd name="T87" fmla="*/ 45 h 108"/>
                <a:gd name="T88" fmla="*/ 82 w 88"/>
                <a:gd name="T89" fmla="*/ 45 h 108"/>
                <a:gd name="T90" fmla="*/ 82 w 88"/>
                <a:gd name="T91" fmla="*/ 45 h 108"/>
                <a:gd name="T92" fmla="*/ 82 w 88"/>
                <a:gd name="T93" fmla="*/ 45 h 108"/>
                <a:gd name="T94" fmla="*/ 65 w 88"/>
                <a:gd name="T95" fmla="*/ 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8" h="108">
                  <a:moveTo>
                    <a:pt x="65" y="3"/>
                  </a:moveTo>
                  <a:cubicBezTo>
                    <a:pt x="62" y="3"/>
                    <a:pt x="59" y="0"/>
                    <a:pt x="56" y="0"/>
                  </a:cubicBezTo>
                  <a:cubicBezTo>
                    <a:pt x="45" y="0"/>
                    <a:pt x="31" y="6"/>
                    <a:pt x="28" y="20"/>
                  </a:cubicBezTo>
                  <a:cubicBezTo>
                    <a:pt x="23" y="37"/>
                    <a:pt x="14" y="51"/>
                    <a:pt x="8" y="65"/>
                  </a:cubicBezTo>
                  <a:cubicBezTo>
                    <a:pt x="0" y="79"/>
                    <a:pt x="6" y="96"/>
                    <a:pt x="20" y="105"/>
                  </a:cubicBezTo>
                  <a:cubicBezTo>
                    <a:pt x="23" y="107"/>
                    <a:pt x="28" y="107"/>
                    <a:pt x="34" y="107"/>
                  </a:cubicBezTo>
                  <a:cubicBezTo>
                    <a:pt x="45" y="107"/>
                    <a:pt x="54" y="102"/>
                    <a:pt x="59" y="93"/>
                  </a:cubicBezTo>
                  <a:cubicBezTo>
                    <a:pt x="59" y="93"/>
                    <a:pt x="59" y="93"/>
                    <a:pt x="59" y="90"/>
                  </a:cubicBezTo>
                  <a:cubicBezTo>
                    <a:pt x="62" y="85"/>
                    <a:pt x="68" y="76"/>
                    <a:pt x="71" y="71"/>
                  </a:cubicBezTo>
                  <a:lnTo>
                    <a:pt x="71" y="71"/>
                  </a:lnTo>
                  <a:lnTo>
                    <a:pt x="71" y="71"/>
                  </a:lnTo>
                  <a:lnTo>
                    <a:pt x="71" y="71"/>
                  </a:lnTo>
                  <a:lnTo>
                    <a:pt x="71" y="71"/>
                  </a:lnTo>
                  <a:lnTo>
                    <a:pt x="71" y="71"/>
                  </a:lnTo>
                  <a:cubicBezTo>
                    <a:pt x="71" y="71"/>
                    <a:pt x="71" y="71"/>
                    <a:pt x="71" y="68"/>
                  </a:cubicBezTo>
                  <a:lnTo>
                    <a:pt x="71" y="68"/>
                  </a:lnTo>
                  <a:cubicBezTo>
                    <a:pt x="73" y="59"/>
                    <a:pt x="76" y="54"/>
                    <a:pt x="82" y="45"/>
                  </a:cubicBez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cubicBezTo>
                    <a:pt x="87" y="26"/>
                    <a:pt x="82" y="9"/>
                    <a:pt x="65" y="3"/>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81" name="Freeform 148">
              <a:extLst>
                <a:ext uri="{FF2B5EF4-FFF2-40B4-BE49-F238E27FC236}">
                  <a16:creationId xmlns:a16="http://schemas.microsoft.com/office/drawing/2014/main" id="{A24910C3-6FC1-1694-8ED2-33B809332B3C}"/>
                </a:ext>
              </a:extLst>
            </p:cNvPr>
            <p:cNvSpPr>
              <a:spLocks noChangeArrowheads="1"/>
            </p:cNvSpPr>
            <p:nvPr/>
          </p:nvSpPr>
          <p:spPr bwMode="auto">
            <a:xfrm>
              <a:off x="592" y="3968"/>
              <a:ext cx="20" cy="24"/>
            </a:xfrm>
            <a:custGeom>
              <a:avLst/>
              <a:gdLst>
                <a:gd name="T0" fmla="*/ 34 w 94"/>
                <a:gd name="T1" fmla="*/ 107 h 111"/>
                <a:gd name="T2" fmla="*/ 59 w 94"/>
                <a:gd name="T3" fmla="*/ 90 h 111"/>
                <a:gd name="T4" fmla="*/ 85 w 94"/>
                <a:gd name="T5" fmla="*/ 47 h 111"/>
                <a:gd name="T6" fmla="*/ 76 w 94"/>
                <a:gd name="T7" fmla="*/ 5 h 111"/>
                <a:gd name="T8" fmla="*/ 59 w 94"/>
                <a:gd name="T9" fmla="*/ 0 h 111"/>
                <a:gd name="T10" fmla="*/ 37 w 94"/>
                <a:gd name="T11" fmla="*/ 11 h 111"/>
                <a:gd name="T12" fmla="*/ 37 w 94"/>
                <a:gd name="T13" fmla="*/ 11 h 111"/>
                <a:gd name="T14" fmla="*/ 37 w 94"/>
                <a:gd name="T15" fmla="*/ 11 h 111"/>
                <a:gd name="T16" fmla="*/ 37 w 94"/>
                <a:gd name="T17" fmla="*/ 11 h 111"/>
                <a:gd name="T18" fmla="*/ 37 w 94"/>
                <a:gd name="T19" fmla="*/ 11 h 111"/>
                <a:gd name="T20" fmla="*/ 37 w 94"/>
                <a:gd name="T21" fmla="*/ 11 h 111"/>
                <a:gd name="T22" fmla="*/ 37 w 94"/>
                <a:gd name="T23" fmla="*/ 11 h 111"/>
                <a:gd name="T24" fmla="*/ 37 w 94"/>
                <a:gd name="T25" fmla="*/ 11 h 111"/>
                <a:gd name="T26" fmla="*/ 37 w 94"/>
                <a:gd name="T27" fmla="*/ 11 h 111"/>
                <a:gd name="T28" fmla="*/ 37 w 94"/>
                <a:gd name="T29" fmla="*/ 11 h 111"/>
                <a:gd name="T30" fmla="*/ 37 w 94"/>
                <a:gd name="T31" fmla="*/ 11 h 111"/>
                <a:gd name="T32" fmla="*/ 37 w 94"/>
                <a:gd name="T33" fmla="*/ 11 h 111"/>
                <a:gd name="T34" fmla="*/ 37 w 94"/>
                <a:gd name="T35" fmla="*/ 11 h 111"/>
                <a:gd name="T36" fmla="*/ 37 w 94"/>
                <a:gd name="T37" fmla="*/ 11 h 111"/>
                <a:gd name="T38" fmla="*/ 37 w 94"/>
                <a:gd name="T39" fmla="*/ 11 h 111"/>
                <a:gd name="T40" fmla="*/ 37 w 94"/>
                <a:gd name="T41" fmla="*/ 11 h 111"/>
                <a:gd name="T42" fmla="*/ 37 w 94"/>
                <a:gd name="T43" fmla="*/ 11 h 111"/>
                <a:gd name="T44" fmla="*/ 37 w 94"/>
                <a:gd name="T45" fmla="*/ 11 h 111"/>
                <a:gd name="T46" fmla="*/ 37 w 94"/>
                <a:gd name="T47" fmla="*/ 11 h 111"/>
                <a:gd name="T48" fmla="*/ 37 w 94"/>
                <a:gd name="T49" fmla="*/ 11 h 111"/>
                <a:gd name="T50" fmla="*/ 37 w 94"/>
                <a:gd name="T51" fmla="*/ 11 h 111"/>
                <a:gd name="T52" fmla="*/ 37 w 94"/>
                <a:gd name="T53" fmla="*/ 11 h 111"/>
                <a:gd name="T54" fmla="*/ 37 w 94"/>
                <a:gd name="T55" fmla="*/ 11 h 111"/>
                <a:gd name="T56" fmla="*/ 37 w 94"/>
                <a:gd name="T57" fmla="*/ 11 h 111"/>
                <a:gd name="T58" fmla="*/ 37 w 94"/>
                <a:gd name="T59" fmla="*/ 11 h 111"/>
                <a:gd name="T60" fmla="*/ 37 w 94"/>
                <a:gd name="T61" fmla="*/ 11 h 111"/>
                <a:gd name="T62" fmla="*/ 34 w 94"/>
                <a:gd name="T63" fmla="*/ 16 h 111"/>
                <a:gd name="T64" fmla="*/ 28 w 94"/>
                <a:gd name="T65" fmla="*/ 25 h 111"/>
                <a:gd name="T66" fmla="*/ 17 w 94"/>
                <a:gd name="T67" fmla="*/ 47 h 111"/>
                <a:gd name="T68" fmla="*/ 11 w 94"/>
                <a:gd name="T69" fmla="*/ 56 h 111"/>
                <a:gd name="T70" fmla="*/ 9 w 94"/>
                <a:gd name="T71" fmla="*/ 62 h 111"/>
                <a:gd name="T72" fmla="*/ 9 w 94"/>
                <a:gd name="T73" fmla="*/ 64 h 111"/>
                <a:gd name="T74" fmla="*/ 34 w 94"/>
                <a:gd name="T75" fmla="*/ 10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4" h="111">
                  <a:moveTo>
                    <a:pt x="34" y="107"/>
                  </a:moveTo>
                  <a:cubicBezTo>
                    <a:pt x="45" y="107"/>
                    <a:pt x="54" y="101"/>
                    <a:pt x="59" y="90"/>
                  </a:cubicBezTo>
                  <a:cubicBezTo>
                    <a:pt x="65" y="76"/>
                    <a:pt x="74" y="59"/>
                    <a:pt x="85" y="47"/>
                  </a:cubicBezTo>
                  <a:cubicBezTo>
                    <a:pt x="93" y="33"/>
                    <a:pt x="90" y="16"/>
                    <a:pt x="76" y="5"/>
                  </a:cubicBezTo>
                  <a:cubicBezTo>
                    <a:pt x="71" y="2"/>
                    <a:pt x="65" y="0"/>
                    <a:pt x="59" y="0"/>
                  </a:cubicBezTo>
                  <a:cubicBezTo>
                    <a:pt x="51" y="0"/>
                    <a:pt x="42" y="5"/>
                    <a:pt x="37" y="11"/>
                  </a:cubicBez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cubicBezTo>
                    <a:pt x="37" y="14"/>
                    <a:pt x="34" y="14"/>
                    <a:pt x="34" y="16"/>
                  </a:cubicBezTo>
                  <a:cubicBezTo>
                    <a:pt x="31" y="19"/>
                    <a:pt x="31" y="22"/>
                    <a:pt x="28" y="25"/>
                  </a:cubicBezTo>
                  <a:cubicBezTo>
                    <a:pt x="23" y="33"/>
                    <a:pt x="20" y="39"/>
                    <a:pt x="17" y="47"/>
                  </a:cubicBezTo>
                  <a:cubicBezTo>
                    <a:pt x="14" y="50"/>
                    <a:pt x="14" y="53"/>
                    <a:pt x="11" y="56"/>
                  </a:cubicBezTo>
                  <a:cubicBezTo>
                    <a:pt x="11" y="59"/>
                    <a:pt x="9" y="59"/>
                    <a:pt x="9" y="62"/>
                  </a:cubicBezTo>
                  <a:cubicBezTo>
                    <a:pt x="9" y="62"/>
                    <a:pt x="9" y="62"/>
                    <a:pt x="9" y="64"/>
                  </a:cubicBezTo>
                  <a:cubicBezTo>
                    <a:pt x="0" y="87"/>
                    <a:pt x="14" y="110"/>
                    <a:pt x="34" y="107"/>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82" name="Freeform 149">
              <a:extLst>
                <a:ext uri="{FF2B5EF4-FFF2-40B4-BE49-F238E27FC236}">
                  <a16:creationId xmlns:a16="http://schemas.microsoft.com/office/drawing/2014/main" id="{CD78A6E0-5F6C-E936-6A42-944855ADAEE3}"/>
                </a:ext>
              </a:extLst>
            </p:cNvPr>
            <p:cNvSpPr>
              <a:spLocks noChangeArrowheads="1"/>
            </p:cNvSpPr>
            <p:nvPr/>
          </p:nvSpPr>
          <p:spPr bwMode="auto">
            <a:xfrm>
              <a:off x="585" y="4002"/>
              <a:ext cx="14" cy="26"/>
            </a:xfrm>
            <a:custGeom>
              <a:avLst/>
              <a:gdLst>
                <a:gd name="T0" fmla="*/ 0 w 66"/>
                <a:gd name="T1" fmla="*/ 82 h 117"/>
                <a:gd name="T2" fmla="*/ 0 w 66"/>
                <a:gd name="T3" fmla="*/ 85 h 117"/>
                <a:gd name="T4" fmla="*/ 0 w 66"/>
                <a:gd name="T5" fmla="*/ 88 h 117"/>
                <a:gd name="T6" fmla="*/ 31 w 66"/>
                <a:gd name="T7" fmla="*/ 116 h 117"/>
                <a:gd name="T8" fmla="*/ 59 w 66"/>
                <a:gd name="T9" fmla="*/ 85 h 117"/>
                <a:gd name="T10" fmla="*/ 62 w 66"/>
                <a:gd name="T11" fmla="*/ 34 h 117"/>
                <a:gd name="T12" fmla="*/ 37 w 66"/>
                <a:gd name="T13" fmla="*/ 0 h 117"/>
                <a:gd name="T14" fmla="*/ 31 w 66"/>
                <a:gd name="T15" fmla="*/ 0 h 117"/>
                <a:gd name="T16" fmla="*/ 3 w 66"/>
                <a:gd name="T17" fmla="*/ 23 h 117"/>
                <a:gd name="T18" fmla="*/ 3 w 66"/>
                <a:gd name="T19" fmla="*/ 25 h 117"/>
                <a:gd name="T20" fmla="*/ 3 w 66"/>
                <a:gd name="T21" fmla="*/ 31 h 117"/>
                <a:gd name="T22" fmla="*/ 0 w 66"/>
                <a:gd name="T23" fmla="*/ 82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 h="117">
                  <a:moveTo>
                    <a:pt x="0" y="82"/>
                  </a:moveTo>
                  <a:lnTo>
                    <a:pt x="0" y="85"/>
                  </a:lnTo>
                  <a:lnTo>
                    <a:pt x="0" y="88"/>
                  </a:lnTo>
                  <a:cubicBezTo>
                    <a:pt x="0" y="104"/>
                    <a:pt x="14" y="116"/>
                    <a:pt x="31" y="116"/>
                  </a:cubicBezTo>
                  <a:cubicBezTo>
                    <a:pt x="48" y="116"/>
                    <a:pt x="59" y="102"/>
                    <a:pt x="59" y="85"/>
                  </a:cubicBezTo>
                  <a:cubicBezTo>
                    <a:pt x="59" y="68"/>
                    <a:pt x="59" y="51"/>
                    <a:pt x="62" y="34"/>
                  </a:cubicBezTo>
                  <a:cubicBezTo>
                    <a:pt x="65" y="17"/>
                    <a:pt x="54" y="3"/>
                    <a:pt x="37" y="0"/>
                  </a:cubicBezTo>
                  <a:lnTo>
                    <a:pt x="31" y="0"/>
                  </a:lnTo>
                  <a:cubicBezTo>
                    <a:pt x="17" y="0"/>
                    <a:pt x="6" y="11"/>
                    <a:pt x="3" y="23"/>
                  </a:cubicBezTo>
                  <a:lnTo>
                    <a:pt x="3" y="25"/>
                  </a:lnTo>
                  <a:lnTo>
                    <a:pt x="3" y="31"/>
                  </a:lnTo>
                  <a:cubicBezTo>
                    <a:pt x="0" y="68"/>
                    <a:pt x="0" y="76"/>
                    <a:pt x="0" y="82"/>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83" name="Freeform 150">
              <a:extLst>
                <a:ext uri="{FF2B5EF4-FFF2-40B4-BE49-F238E27FC236}">
                  <a16:creationId xmlns:a16="http://schemas.microsoft.com/office/drawing/2014/main" id="{6BABA7E9-6B21-B0AF-9C0A-35BAA17E1641}"/>
                </a:ext>
              </a:extLst>
            </p:cNvPr>
            <p:cNvSpPr>
              <a:spLocks noChangeArrowheads="1"/>
            </p:cNvSpPr>
            <p:nvPr/>
          </p:nvSpPr>
          <p:spPr bwMode="auto">
            <a:xfrm>
              <a:off x="590" y="4041"/>
              <a:ext cx="19" cy="22"/>
            </a:xfrm>
            <a:custGeom>
              <a:avLst/>
              <a:gdLst>
                <a:gd name="T0" fmla="*/ 59 w 88"/>
                <a:gd name="T1" fmla="*/ 20 h 103"/>
                <a:gd name="T2" fmla="*/ 31 w 88"/>
                <a:gd name="T3" fmla="*/ 0 h 103"/>
                <a:gd name="T4" fmla="*/ 22 w 88"/>
                <a:gd name="T5" fmla="*/ 3 h 103"/>
                <a:gd name="T6" fmla="*/ 5 w 88"/>
                <a:gd name="T7" fmla="*/ 40 h 103"/>
                <a:gd name="T8" fmla="*/ 5 w 88"/>
                <a:gd name="T9" fmla="*/ 40 h 103"/>
                <a:gd name="T10" fmla="*/ 5 w 88"/>
                <a:gd name="T11" fmla="*/ 40 h 103"/>
                <a:gd name="T12" fmla="*/ 5 w 88"/>
                <a:gd name="T13" fmla="*/ 40 h 103"/>
                <a:gd name="T14" fmla="*/ 5 w 88"/>
                <a:gd name="T15" fmla="*/ 40 h 103"/>
                <a:gd name="T16" fmla="*/ 5 w 88"/>
                <a:gd name="T17" fmla="*/ 40 h 103"/>
                <a:gd name="T18" fmla="*/ 5 w 88"/>
                <a:gd name="T19" fmla="*/ 40 h 103"/>
                <a:gd name="T20" fmla="*/ 5 w 88"/>
                <a:gd name="T21" fmla="*/ 40 h 103"/>
                <a:gd name="T22" fmla="*/ 5 w 88"/>
                <a:gd name="T23" fmla="*/ 40 h 103"/>
                <a:gd name="T24" fmla="*/ 5 w 88"/>
                <a:gd name="T25" fmla="*/ 40 h 103"/>
                <a:gd name="T26" fmla="*/ 5 w 88"/>
                <a:gd name="T27" fmla="*/ 40 h 103"/>
                <a:gd name="T28" fmla="*/ 5 w 88"/>
                <a:gd name="T29" fmla="*/ 40 h 103"/>
                <a:gd name="T30" fmla="*/ 5 w 88"/>
                <a:gd name="T31" fmla="*/ 40 h 103"/>
                <a:gd name="T32" fmla="*/ 5 w 88"/>
                <a:gd name="T33" fmla="*/ 40 h 103"/>
                <a:gd name="T34" fmla="*/ 5 w 88"/>
                <a:gd name="T35" fmla="*/ 40 h 103"/>
                <a:gd name="T36" fmla="*/ 5 w 88"/>
                <a:gd name="T37" fmla="*/ 40 h 103"/>
                <a:gd name="T38" fmla="*/ 5 w 88"/>
                <a:gd name="T39" fmla="*/ 40 h 103"/>
                <a:gd name="T40" fmla="*/ 5 w 88"/>
                <a:gd name="T41" fmla="*/ 40 h 103"/>
                <a:gd name="T42" fmla="*/ 5 w 88"/>
                <a:gd name="T43" fmla="*/ 40 h 103"/>
                <a:gd name="T44" fmla="*/ 5 w 88"/>
                <a:gd name="T45" fmla="*/ 40 h 103"/>
                <a:gd name="T46" fmla="*/ 5 w 88"/>
                <a:gd name="T47" fmla="*/ 40 h 103"/>
                <a:gd name="T48" fmla="*/ 5 w 88"/>
                <a:gd name="T49" fmla="*/ 40 h 103"/>
                <a:gd name="T50" fmla="*/ 5 w 88"/>
                <a:gd name="T51" fmla="*/ 40 h 103"/>
                <a:gd name="T52" fmla="*/ 5 w 88"/>
                <a:gd name="T53" fmla="*/ 40 h 103"/>
                <a:gd name="T54" fmla="*/ 5 w 88"/>
                <a:gd name="T55" fmla="*/ 40 h 103"/>
                <a:gd name="T56" fmla="*/ 5 w 88"/>
                <a:gd name="T57" fmla="*/ 40 h 103"/>
                <a:gd name="T58" fmla="*/ 5 w 88"/>
                <a:gd name="T59" fmla="*/ 40 h 103"/>
                <a:gd name="T60" fmla="*/ 5 w 88"/>
                <a:gd name="T61" fmla="*/ 40 h 103"/>
                <a:gd name="T62" fmla="*/ 5 w 88"/>
                <a:gd name="T63" fmla="*/ 40 h 103"/>
                <a:gd name="T64" fmla="*/ 5 w 88"/>
                <a:gd name="T65" fmla="*/ 40 h 103"/>
                <a:gd name="T66" fmla="*/ 5 w 88"/>
                <a:gd name="T67" fmla="*/ 40 h 103"/>
                <a:gd name="T68" fmla="*/ 17 w 88"/>
                <a:gd name="T69" fmla="*/ 62 h 103"/>
                <a:gd name="T70" fmla="*/ 17 w 88"/>
                <a:gd name="T71" fmla="*/ 62 h 103"/>
                <a:gd name="T72" fmla="*/ 17 w 88"/>
                <a:gd name="T73" fmla="*/ 65 h 103"/>
                <a:gd name="T74" fmla="*/ 17 w 88"/>
                <a:gd name="T75" fmla="*/ 65 h 103"/>
                <a:gd name="T76" fmla="*/ 17 w 88"/>
                <a:gd name="T77" fmla="*/ 65 h 103"/>
                <a:gd name="T78" fmla="*/ 17 w 88"/>
                <a:gd name="T79" fmla="*/ 65 h 103"/>
                <a:gd name="T80" fmla="*/ 17 w 88"/>
                <a:gd name="T81" fmla="*/ 65 h 103"/>
                <a:gd name="T82" fmla="*/ 17 w 88"/>
                <a:gd name="T83" fmla="*/ 65 h 103"/>
                <a:gd name="T84" fmla="*/ 28 w 88"/>
                <a:gd name="T85" fmla="*/ 85 h 103"/>
                <a:gd name="T86" fmla="*/ 28 w 88"/>
                <a:gd name="T87" fmla="*/ 88 h 103"/>
                <a:gd name="T88" fmla="*/ 53 w 88"/>
                <a:gd name="T89" fmla="*/ 102 h 103"/>
                <a:gd name="T90" fmla="*/ 67 w 88"/>
                <a:gd name="T91" fmla="*/ 99 h 103"/>
                <a:gd name="T92" fmla="*/ 79 w 88"/>
                <a:gd name="T93" fmla="*/ 59 h 103"/>
                <a:gd name="T94" fmla="*/ 59 w 88"/>
                <a:gd name="T95" fmla="*/ 2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8" h="103">
                  <a:moveTo>
                    <a:pt x="59" y="20"/>
                  </a:moveTo>
                  <a:cubicBezTo>
                    <a:pt x="53" y="9"/>
                    <a:pt x="42" y="0"/>
                    <a:pt x="31" y="0"/>
                  </a:cubicBezTo>
                  <a:cubicBezTo>
                    <a:pt x="28" y="0"/>
                    <a:pt x="25" y="0"/>
                    <a:pt x="22" y="3"/>
                  </a:cubicBezTo>
                  <a:cubicBezTo>
                    <a:pt x="8" y="9"/>
                    <a:pt x="0" y="26"/>
                    <a:pt x="5" y="40"/>
                  </a:cubicBez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cubicBezTo>
                    <a:pt x="8" y="48"/>
                    <a:pt x="11" y="57"/>
                    <a:pt x="17" y="62"/>
                  </a:cubicBezTo>
                  <a:lnTo>
                    <a:pt x="17" y="62"/>
                  </a:lnTo>
                  <a:cubicBezTo>
                    <a:pt x="17" y="62"/>
                    <a:pt x="17" y="62"/>
                    <a:pt x="17" y="65"/>
                  </a:cubicBezTo>
                  <a:lnTo>
                    <a:pt x="17" y="65"/>
                  </a:lnTo>
                  <a:lnTo>
                    <a:pt x="17" y="65"/>
                  </a:lnTo>
                  <a:lnTo>
                    <a:pt x="17" y="65"/>
                  </a:lnTo>
                  <a:lnTo>
                    <a:pt x="17" y="65"/>
                  </a:lnTo>
                  <a:lnTo>
                    <a:pt x="17" y="65"/>
                  </a:lnTo>
                  <a:cubicBezTo>
                    <a:pt x="19" y="71"/>
                    <a:pt x="22" y="79"/>
                    <a:pt x="28" y="85"/>
                  </a:cubicBezTo>
                  <a:cubicBezTo>
                    <a:pt x="28" y="85"/>
                    <a:pt x="28" y="85"/>
                    <a:pt x="28" y="88"/>
                  </a:cubicBezTo>
                  <a:cubicBezTo>
                    <a:pt x="34" y="96"/>
                    <a:pt x="45" y="102"/>
                    <a:pt x="53" y="102"/>
                  </a:cubicBezTo>
                  <a:cubicBezTo>
                    <a:pt x="59" y="102"/>
                    <a:pt x="62" y="102"/>
                    <a:pt x="67" y="99"/>
                  </a:cubicBezTo>
                  <a:cubicBezTo>
                    <a:pt x="82" y="90"/>
                    <a:pt x="87" y="73"/>
                    <a:pt x="79" y="59"/>
                  </a:cubicBezTo>
                  <a:cubicBezTo>
                    <a:pt x="73" y="51"/>
                    <a:pt x="65" y="34"/>
                    <a:pt x="59" y="2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84" name="Freeform 151">
              <a:extLst>
                <a:ext uri="{FF2B5EF4-FFF2-40B4-BE49-F238E27FC236}">
                  <a16:creationId xmlns:a16="http://schemas.microsoft.com/office/drawing/2014/main" id="{05AFD0F4-0E6B-0ADE-4FE8-FBCD7413C5D8}"/>
                </a:ext>
              </a:extLst>
            </p:cNvPr>
            <p:cNvSpPr>
              <a:spLocks noChangeArrowheads="1"/>
            </p:cNvSpPr>
            <p:nvPr/>
          </p:nvSpPr>
          <p:spPr bwMode="auto">
            <a:xfrm>
              <a:off x="469" y="3919"/>
              <a:ext cx="190" cy="185"/>
            </a:xfrm>
            <a:custGeom>
              <a:avLst/>
              <a:gdLst>
                <a:gd name="T0" fmla="*/ 206 w 844"/>
                <a:gd name="T1" fmla="*/ 728 h 819"/>
                <a:gd name="T2" fmla="*/ 206 w 844"/>
                <a:gd name="T3" fmla="*/ 728 h 819"/>
                <a:gd name="T4" fmla="*/ 641 w 844"/>
                <a:gd name="T5" fmla="*/ 728 h 819"/>
                <a:gd name="T6" fmla="*/ 641 w 844"/>
                <a:gd name="T7" fmla="*/ 728 h 819"/>
                <a:gd name="T8" fmla="*/ 686 w 844"/>
                <a:gd name="T9" fmla="*/ 691 h 819"/>
                <a:gd name="T10" fmla="*/ 720 w 844"/>
                <a:gd name="T11" fmla="*/ 169 h 819"/>
                <a:gd name="T12" fmla="*/ 678 w 844"/>
                <a:gd name="T13" fmla="*/ 127 h 819"/>
                <a:gd name="T14" fmla="*/ 678 w 844"/>
                <a:gd name="T15" fmla="*/ 127 h 819"/>
                <a:gd name="T16" fmla="*/ 167 w 844"/>
                <a:gd name="T17" fmla="*/ 127 h 819"/>
                <a:gd name="T18" fmla="*/ 167 w 844"/>
                <a:gd name="T19" fmla="*/ 127 h 819"/>
                <a:gd name="T20" fmla="*/ 125 w 844"/>
                <a:gd name="T21" fmla="*/ 169 h 819"/>
                <a:gd name="T22" fmla="*/ 161 w 844"/>
                <a:gd name="T23" fmla="*/ 691 h 819"/>
                <a:gd name="T24" fmla="*/ 206 w 844"/>
                <a:gd name="T25" fmla="*/ 728 h 819"/>
                <a:gd name="T26" fmla="*/ 187 w 844"/>
                <a:gd name="T27" fmla="*/ 186 h 819"/>
                <a:gd name="T28" fmla="*/ 195 w 844"/>
                <a:gd name="T29" fmla="*/ 181 h 819"/>
                <a:gd name="T30" fmla="*/ 198 w 844"/>
                <a:gd name="T31" fmla="*/ 178 h 819"/>
                <a:gd name="T32" fmla="*/ 215 w 844"/>
                <a:gd name="T33" fmla="*/ 161 h 819"/>
                <a:gd name="T34" fmla="*/ 635 w 844"/>
                <a:gd name="T35" fmla="*/ 161 h 819"/>
                <a:gd name="T36" fmla="*/ 652 w 844"/>
                <a:gd name="T37" fmla="*/ 178 h 819"/>
                <a:gd name="T38" fmla="*/ 655 w 844"/>
                <a:gd name="T39" fmla="*/ 181 h 819"/>
                <a:gd name="T40" fmla="*/ 663 w 844"/>
                <a:gd name="T41" fmla="*/ 186 h 819"/>
                <a:gd name="T42" fmla="*/ 604 w 844"/>
                <a:gd name="T43" fmla="*/ 686 h 819"/>
                <a:gd name="T44" fmla="*/ 167 w 844"/>
                <a:gd name="T45" fmla="*/ 609 h 819"/>
                <a:gd name="T46" fmla="*/ 187 w 844"/>
                <a:gd name="T47" fmla="*/ 18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44" h="819">
                  <a:moveTo>
                    <a:pt x="206" y="728"/>
                  </a:moveTo>
                  <a:lnTo>
                    <a:pt x="206" y="728"/>
                  </a:lnTo>
                  <a:cubicBezTo>
                    <a:pt x="336" y="818"/>
                    <a:pt x="511" y="818"/>
                    <a:pt x="641" y="728"/>
                  </a:cubicBezTo>
                  <a:lnTo>
                    <a:pt x="641" y="728"/>
                  </a:lnTo>
                  <a:cubicBezTo>
                    <a:pt x="658" y="717"/>
                    <a:pt x="672" y="703"/>
                    <a:pt x="686" y="691"/>
                  </a:cubicBezTo>
                  <a:cubicBezTo>
                    <a:pt x="829" y="556"/>
                    <a:pt x="843" y="322"/>
                    <a:pt x="720" y="169"/>
                  </a:cubicBezTo>
                  <a:cubicBezTo>
                    <a:pt x="706" y="155"/>
                    <a:pt x="692" y="141"/>
                    <a:pt x="678" y="127"/>
                  </a:cubicBezTo>
                  <a:lnTo>
                    <a:pt x="678" y="127"/>
                  </a:lnTo>
                  <a:cubicBezTo>
                    <a:pt x="534" y="0"/>
                    <a:pt x="311" y="0"/>
                    <a:pt x="167" y="127"/>
                  </a:cubicBezTo>
                  <a:lnTo>
                    <a:pt x="167" y="127"/>
                  </a:lnTo>
                  <a:cubicBezTo>
                    <a:pt x="153" y="141"/>
                    <a:pt x="139" y="155"/>
                    <a:pt x="125" y="169"/>
                  </a:cubicBezTo>
                  <a:cubicBezTo>
                    <a:pt x="0" y="322"/>
                    <a:pt x="17" y="553"/>
                    <a:pt x="161" y="691"/>
                  </a:cubicBezTo>
                  <a:cubicBezTo>
                    <a:pt x="175" y="705"/>
                    <a:pt x="192" y="717"/>
                    <a:pt x="206" y="728"/>
                  </a:cubicBezTo>
                  <a:close/>
                  <a:moveTo>
                    <a:pt x="187" y="186"/>
                  </a:moveTo>
                  <a:cubicBezTo>
                    <a:pt x="190" y="183"/>
                    <a:pt x="192" y="183"/>
                    <a:pt x="195" y="181"/>
                  </a:cubicBezTo>
                  <a:cubicBezTo>
                    <a:pt x="195" y="181"/>
                    <a:pt x="195" y="178"/>
                    <a:pt x="198" y="178"/>
                  </a:cubicBezTo>
                  <a:cubicBezTo>
                    <a:pt x="204" y="172"/>
                    <a:pt x="209" y="167"/>
                    <a:pt x="215" y="161"/>
                  </a:cubicBezTo>
                  <a:cubicBezTo>
                    <a:pt x="336" y="59"/>
                    <a:pt x="517" y="59"/>
                    <a:pt x="635" y="161"/>
                  </a:cubicBezTo>
                  <a:cubicBezTo>
                    <a:pt x="641" y="167"/>
                    <a:pt x="647" y="172"/>
                    <a:pt x="652" y="178"/>
                  </a:cubicBezTo>
                  <a:cubicBezTo>
                    <a:pt x="652" y="178"/>
                    <a:pt x="652" y="181"/>
                    <a:pt x="655" y="181"/>
                  </a:cubicBezTo>
                  <a:cubicBezTo>
                    <a:pt x="658" y="183"/>
                    <a:pt x="661" y="183"/>
                    <a:pt x="663" y="186"/>
                  </a:cubicBezTo>
                  <a:cubicBezTo>
                    <a:pt x="801" y="333"/>
                    <a:pt x="772" y="576"/>
                    <a:pt x="604" y="686"/>
                  </a:cubicBezTo>
                  <a:cubicBezTo>
                    <a:pt x="463" y="779"/>
                    <a:pt x="271" y="745"/>
                    <a:pt x="167" y="609"/>
                  </a:cubicBezTo>
                  <a:cubicBezTo>
                    <a:pt x="68" y="485"/>
                    <a:pt x="77" y="302"/>
                    <a:pt x="187" y="186"/>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grpSp>
      <p:sp>
        <p:nvSpPr>
          <p:cNvPr id="85" name="テキスト ボックス 84">
            <a:extLst>
              <a:ext uri="{FF2B5EF4-FFF2-40B4-BE49-F238E27FC236}">
                <a16:creationId xmlns:a16="http://schemas.microsoft.com/office/drawing/2014/main" id="{9A1892E6-EB95-1857-94E4-728A200F7DDA}"/>
              </a:ext>
            </a:extLst>
          </p:cNvPr>
          <p:cNvSpPr txBox="1"/>
          <p:nvPr/>
        </p:nvSpPr>
        <p:spPr>
          <a:xfrm>
            <a:off x="7242159" y="3003398"/>
            <a:ext cx="574196" cy="307777"/>
          </a:xfrm>
          <a:prstGeom prst="rect">
            <a:avLst/>
          </a:prstGeom>
          <a:noFill/>
        </p:spPr>
        <p:txBody>
          <a:bodyPr wrap="none" rtlCol="0">
            <a:spAutoFit/>
          </a:bodyPr>
          <a:lstStyle/>
          <a:p>
            <a:pPr eaLnBrk="1" fontAlgn="auto" hangingPunct="1">
              <a:spcBef>
                <a:spcPts val="0"/>
              </a:spcBef>
              <a:spcAft>
                <a:spcPts val="0"/>
              </a:spcAft>
              <a:defRPr/>
            </a:pPr>
            <a:r>
              <a:rPr lang="en-US" altLang="ja-JP" sz="1400" b="1" dirty="0">
                <a:solidFill>
                  <a:srgbClr val="545454"/>
                </a:solidFill>
                <a:latin typeface="メイリオ" panose="020B0604030504040204" pitchFamily="50" charset="-128"/>
                <a:ea typeface="メイリオ" panose="020B0604030504040204" pitchFamily="50" charset="-128"/>
              </a:rPr>
              <a:t>SNS</a:t>
            </a:r>
            <a:endParaRPr lang="ja-JP" altLang="en-US" sz="1400" b="1" dirty="0">
              <a:solidFill>
                <a:srgbClr val="545454"/>
              </a:solidFill>
              <a:latin typeface="メイリオ" panose="020B0604030504040204" pitchFamily="50" charset="-128"/>
              <a:ea typeface="メイリオ" panose="020B0604030504040204" pitchFamily="50" charset="-128"/>
            </a:endParaRPr>
          </a:p>
        </p:txBody>
      </p:sp>
      <p:sp>
        <p:nvSpPr>
          <p:cNvPr id="86" name="テキスト ボックス 85">
            <a:extLst>
              <a:ext uri="{FF2B5EF4-FFF2-40B4-BE49-F238E27FC236}">
                <a16:creationId xmlns:a16="http://schemas.microsoft.com/office/drawing/2014/main" id="{067979B4-39AC-811C-87CC-132C3CB266C5}"/>
              </a:ext>
            </a:extLst>
          </p:cNvPr>
          <p:cNvSpPr txBox="1"/>
          <p:nvPr/>
        </p:nvSpPr>
        <p:spPr>
          <a:xfrm>
            <a:off x="10409125" y="2997370"/>
            <a:ext cx="905080" cy="307777"/>
          </a:xfrm>
          <a:prstGeom prst="rect">
            <a:avLst/>
          </a:prstGeom>
          <a:noFill/>
        </p:spPr>
        <p:txBody>
          <a:bodyPr wrap="square" rtlCol="0">
            <a:spAutoFit/>
          </a:bodyPr>
          <a:lstStyle/>
          <a:p>
            <a:pPr eaLnBrk="1" fontAlgn="auto" hangingPunct="1">
              <a:spcBef>
                <a:spcPts val="0"/>
              </a:spcBef>
              <a:spcAft>
                <a:spcPts val="0"/>
              </a:spcAft>
              <a:defRPr/>
            </a:pPr>
            <a:r>
              <a:rPr lang="ja-JP" altLang="en-US" sz="1400" b="1" dirty="0">
                <a:solidFill>
                  <a:srgbClr val="545454"/>
                </a:solidFill>
                <a:latin typeface="Calibri" panose="020F0502020204030204"/>
                <a:ea typeface="メイリオ" panose="020B0604030504040204" pitchFamily="50" charset="-128"/>
              </a:rPr>
              <a:t>ニュース</a:t>
            </a:r>
          </a:p>
        </p:txBody>
      </p:sp>
      <p:sp>
        <p:nvSpPr>
          <p:cNvPr id="87" name="テキスト ボックス 86">
            <a:extLst>
              <a:ext uri="{FF2B5EF4-FFF2-40B4-BE49-F238E27FC236}">
                <a16:creationId xmlns:a16="http://schemas.microsoft.com/office/drawing/2014/main" id="{CF80E997-8E20-2348-2D95-3034A886293B}"/>
              </a:ext>
            </a:extLst>
          </p:cNvPr>
          <p:cNvSpPr txBox="1"/>
          <p:nvPr/>
        </p:nvSpPr>
        <p:spPr>
          <a:xfrm>
            <a:off x="10658712" y="4519497"/>
            <a:ext cx="699436" cy="307777"/>
          </a:xfrm>
          <a:prstGeom prst="rect">
            <a:avLst/>
          </a:prstGeom>
          <a:noFill/>
        </p:spPr>
        <p:txBody>
          <a:bodyPr wrap="square" rtlCol="0">
            <a:spAutoFit/>
          </a:bodyPr>
          <a:lstStyle/>
          <a:p>
            <a:pPr eaLnBrk="1" fontAlgn="auto" hangingPunct="1">
              <a:spcBef>
                <a:spcPts val="0"/>
              </a:spcBef>
              <a:spcAft>
                <a:spcPts val="0"/>
              </a:spcAft>
              <a:defRPr/>
            </a:pPr>
            <a:r>
              <a:rPr lang="ja-JP" altLang="en-US" sz="1400" b="1" dirty="0">
                <a:solidFill>
                  <a:srgbClr val="545454"/>
                </a:solidFill>
                <a:latin typeface="Calibri" panose="020F0502020204030204"/>
                <a:ea typeface="メイリオ" panose="020B0604030504040204" pitchFamily="50" charset="-128"/>
              </a:rPr>
              <a:t>検索</a:t>
            </a:r>
          </a:p>
        </p:txBody>
      </p:sp>
      <p:sp>
        <p:nvSpPr>
          <p:cNvPr id="88" name="テキスト ボックス 87">
            <a:extLst>
              <a:ext uri="{FF2B5EF4-FFF2-40B4-BE49-F238E27FC236}">
                <a16:creationId xmlns:a16="http://schemas.microsoft.com/office/drawing/2014/main" id="{9768D757-006D-C827-DA6B-6E7721208843}"/>
              </a:ext>
            </a:extLst>
          </p:cNvPr>
          <p:cNvSpPr txBox="1"/>
          <p:nvPr/>
        </p:nvSpPr>
        <p:spPr>
          <a:xfrm>
            <a:off x="8720291" y="5312128"/>
            <a:ext cx="1267809" cy="307777"/>
          </a:xfrm>
          <a:prstGeom prst="rect">
            <a:avLst/>
          </a:prstGeom>
          <a:noFill/>
        </p:spPr>
        <p:txBody>
          <a:bodyPr wrap="square" rtlCol="0">
            <a:spAutoFit/>
          </a:bodyPr>
          <a:lstStyle/>
          <a:p>
            <a:pPr eaLnBrk="1" fontAlgn="auto" hangingPunct="1">
              <a:spcBef>
                <a:spcPts val="0"/>
              </a:spcBef>
              <a:spcAft>
                <a:spcPts val="0"/>
              </a:spcAft>
              <a:defRPr/>
            </a:pPr>
            <a:r>
              <a:rPr lang="ja-JP" altLang="en-US" sz="1400" b="1" dirty="0">
                <a:solidFill>
                  <a:srgbClr val="545454"/>
                </a:solidFill>
                <a:latin typeface="Calibri" panose="020F0502020204030204"/>
                <a:ea typeface="メイリオ" panose="020B0604030504040204" pitchFamily="50" charset="-128"/>
              </a:rPr>
              <a:t>専門メディア</a:t>
            </a:r>
            <a:endParaRPr lang="en-US" altLang="ja-JP" sz="1400" b="1" dirty="0">
              <a:solidFill>
                <a:srgbClr val="545454"/>
              </a:solidFill>
              <a:latin typeface="Calibri" panose="020F0502020204030204"/>
              <a:ea typeface="メイリオ" panose="020B0604030504040204" pitchFamily="50" charset="-128"/>
            </a:endParaRPr>
          </a:p>
        </p:txBody>
      </p:sp>
      <p:sp>
        <p:nvSpPr>
          <p:cNvPr id="89" name="テキスト ボックス 88">
            <a:extLst>
              <a:ext uri="{FF2B5EF4-FFF2-40B4-BE49-F238E27FC236}">
                <a16:creationId xmlns:a16="http://schemas.microsoft.com/office/drawing/2014/main" id="{97A92A85-4AF2-5AFB-EF5F-94BBC6AE4937}"/>
              </a:ext>
            </a:extLst>
          </p:cNvPr>
          <p:cNvSpPr txBox="1"/>
          <p:nvPr/>
        </p:nvSpPr>
        <p:spPr>
          <a:xfrm>
            <a:off x="9102546" y="3773160"/>
            <a:ext cx="627825" cy="307777"/>
          </a:xfrm>
          <a:prstGeom prst="rect">
            <a:avLst/>
          </a:prstGeom>
          <a:noFill/>
        </p:spPr>
        <p:txBody>
          <a:bodyPr wrap="square" rtlCol="0">
            <a:spAutoFit/>
          </a:bodyPr>
          <a:lstStyle/>
          <a:p>
            <a:pPr eaLnBrk="1" fontAlgn="auto" hangingPunct="1">
              <a:spcBef>
                <a:spcPts val="0"/>
              </a:spcBef>
              <a:spcAft>
                <a:spcPts val="0"/>
              </a:spcAft>
              <a:defRPr/>
            </a:pPr>
            <a:r>
              <a:rPr lang="ja-JP" altLang="en-US" sz="1400" b="1" dirty="0">
                <a:solidFill>
                  <a:srgbClr val="545454"/>
                </a:solidFill>
                <a:latin typeface="Calibri" panose="020F0502020204030204"/>
                <a:ea typeface="メイリオ" panose="020B0604030504040204" pitchFamily="50" charset="-128"/>
              </a:rPr>
              <a:t>動画</a:t>
            </a:r>
          </a:p>
        </p:txBody>
      </p:sp>
      <p:sp>
        <p:nvSpPr>
          <p:cNvPr id="90" name="テキスト ボックス 89">
            <a:extLst>
              <a:ext uri="{FF2B5EF4-FFF2-40B4-BE49-F238E27FC236}">
                <a16:creationId xmlns:a16="http://schemas.microsoft.com/office/drawing/2014/main" id="{25A17A56-0517-A300-1B49-4470D41D6FD9}"/>
              </a:ext>
            </a:extLst>
          </p:cNvPr>
          <p:cNvSpPr txBox="1"/>
          <p:nvPr/>
        </p:nvSpPr>
        <p:spPr>
          <a:xfrm>
            <a:off x="6915580" y="4533160"/>
            <a:ext cx="1272092" cy="307777"/>
          </a:xfrm>
          <a:prstGeom prst="rect">
            <a:avLst/>
          </a:prstGeom>
          <a:noFill/>
        </p:spPr>
        <p:txBody>
          <a:bodyPr wrap="square" rtlCol="0">
            <a:spAutoFit/>
          </a:bodyPr>
          <a:lstStyle/>
          <a:p>
            <a:pPr eaLnBrk="1" fontAlgn="auto" hangingPunct="1">
              <a:spcBef>
                <a:spcPts val="0"/>
              </a:spcBef>
              <a:spcAft>
                <a:spcPts val="0"/>
              </a:spcAft>
              <a:defRPr/>
            </a:pPr>
            <a:r>
              <a:rPr lang="ja-JP" altLang="en-US" sz="1400" b="1" dirty="0">
                <a:solidFill>
                  <a:srgbClr val="545454"/>
                </a:solidFill>
                <a:latin typeface="メイリオ" panose="020B0604030504040204" pitchFamily="50" charset="-128"/>
                <a:ea typeface="メイリオ" panose="020B0604030504040204" pitchFamily="50" charset="-128"/>
              </a:rPr>
              <a:t>ショッピング</a:t>
            </a:r>
          </a:p>
        </p:txBody>
      </p:sp>
      <p:sp>
        <p:nvSpPr>
          <p:cNvPr id="91" name="テキスト ボックス 90">
            <a:extLst>
              <a:ext uri="{FF2B5EF4-FFF2-40B4-BE49-F238E27FC236}">
                <a16:creationId xmlns:a16="http://schemas.microsoft.com/office/drawing/2014/main" id="{FEFF56D2-CDD6-240F-AF61-44BE0FC923D6}"/>
              </a:ext>
            </a:extLst>
          </p:cNvPr>
          <p:cNvSpPr txBox="1"/>
          <p:nvPr/>
        </p:nvSpPr>
        <p:spPr>
          <a:xfrm>
            <a:off x="759921" y="2896938"/>
            <a:ext cx="5277316" cy="338554"/>
          </a:xfrm>
          <a:prstGeom prst="rect">
            <a:avLst/>
          </a:prstGeom>
          <a:noFill/>
        </p:spPr>
        <p:txBody>
          <a:bodyPr wrap="square" rtlCol="0">
            <a:spAutoFit/>
          </a:bodyPr>
          <a:lstStyle/>
          <a:p>
            <a:pPr algn="ctr" eaLnBrk="1" fontAlgn="auto" hangingPunct="1">
              <a:spcBef>
                <a:spcPts val="0"/>
              </a:spcBef>
              <a:spcAft>
                <a:spcPts val="0"/>
              </a:spcAft>
              <a:defRPr/>
            </a:pPr>
            <a:r>
              <a:rPr lang="ja-JP" altLang="en-US" sz="1600" b="1" u="sng" dirty="0">
                <a:solidFill>
                  <a:srgbClr val="545454"/>
                </a:solidFill>
                <a:latin typeface="Calibri" panose="020F0502020204030204"/>
                <a:ea typeface="メイリオ" panose="020B0604030504040204" pitchFamily="50" charset="-128"/>
              </a:rPr>
              <a:t>テレビ</a:t>
            </a:r>
            <a:r>
              <a:rPr lang="en-US" altLang="ja-JP" sz="1600" b="1" u="sng" dirty="0">
                <a:solidFill>
                  <a:srgbClr val="545454"/>
                </a:solidFill>
                <a:latin typeface="Calibri" panose="020F0502020204030204"/>
                <a:ea typeface="メイリオ" panose="020B0604030504040204" pitchFamily="50" charset="-128"/>
              </a:rPr>
              <a:t>CM</a:t>
            </a:r>
            <a:r>
              <a:rPr lang="ja-JP" altLang="en-US" sz="1600" b="1" u="sng" dirty="0">
                <a:solidFill>
                  <a:srgbClr val="545454"/>
                </a:solidFill>
                <a:latin typeface="Calibri" panose="020F0502020204030204"/>
                <a:ea typeface="メイリオ" panose="020B0604030504040204" pitchFamily="50" charset="-128"/>
              </a:rPr>
              <a:t>のリーチ率比較</a:t>
            </a:r>
            <a:r>
              <a:rPr lang="ja-JP" altLang="en-US" sz="1600" b="1" u="sng" dirty="0">
                <a:solidFill>
                  <a:srgbClr val="545454"/>
                </a:solidFill>
                <a:latin typeface="メイリオ" panose="020B0604030504040204" pitchFamily="50" charset="-128"/>
                <a:ea typeface="メイリオ" panose="020B0604030504040204" pitchFamily="50" charset="-128"/>
              </a:rPr>
              <a:t>（</a:t>
            </a:r>
            <a:r>
              <a:rPr lang="en-US" altLang="ja-JP" sz="1600" b="1" u="sng" dirty="0">
                <a:solidFill>
                  <a:srgbClr val="545454"/>
                </a:solidFill>
                <a:latin typeface="メイリオ" panose="020B0604030504040204" pitchFamily="50" charset="-128"/>
                <a:ea typeface="メイリオ" panose="020B0604030504040204" pitchFamily="50" charset="-128"/>
              </a:rPr>
              <a:t>2012</a:t>
            </a:r>
            <a:r>
              <a:rPr lang="ja-JP" altLang="en-US" sz="1600" b="1" u="sng" dirty="0">
                <a:solidFill>
                  <a:srgbClr val="545454"/>
                </a:solidFill>
                <a:latin typeface="メイリオ" panose="020B0604030504040204" pitchFamily="50" charset="-128"/>
                <a:ea typeface="メイリオ" panose="020B0604030504040204" pitchFamily="50" charset="-128"/>
              </a:rPr>
              <a:t>年 </a:t>
            </a:r>
            <a:r>
              <a:rPr lang="en-US" altLang="ja-JP" sz="1600" b="1" u="sng" dirty="0">
                <a:solidFill>
                  <a:srgbClr val="545454"/>
                </a:solidFill>
                <a:latin typeface="メイリオ" panose="020B0604030504040204" pitchFamily="50" charset="-128"/>
                <a:ea typeface="メイリオ" panose="020B0604030504040204" pitchFamily="50" charset="-128"/>
              </a:rPr>
              <a:t>vs 2022</a:t>
            </a:r>
            <a:r>
              <a:rPr lang="ja-JP" altLang="en-US" sz="1600" b="1" u="sng" dirty="0">
                <a:solidFill>
                  <a:srgbClr val="545454"/>
                </a:solidFill>
                <a:latin typeface="メイリオ" panose="020B0604030504040204" pitchFamily="50" charset="-128"/>
                <a:ea typeface="メイリオ" panose="020B0604030504040204" pitchFamily="50" charset="-128"/>
              </a:rPr>
              <a:t>年）</a:t>
            </a:r>
            <a:endParaRPr lang="ja-JP" altLang="en-US" sz="1600" b="1" u="sng" dirty="0">
              <a:solidFill>
                <a:srgbClr val="545454"/>
              </a:solidFill>
              <a:latin typeface="Calibri" panose="020F0502020204030204"/>
              <a:ea typeface="メイリオ" panose="020B0604030504040204" pitchFamily="50" charset="-128"/>
            </a:endParaRPr>
          </a:p>
        </p:txBody>
      </p:sp>
      <p:graphicFrame>
        <p:nvGraphicFramePr>
          <p:cNvPr id="92" name="グラフ 91">
            <a:extLst>
              <a:ext uri="{FF2B5EF4-FFF2-40B4-BE49-F238E27FC236}">
                <a16:creationId xmlns:a16="http://schemas.microsoft.com/office/drawing/2014/main" id="{A5308228-CD4B-B944-918B-3C6324C71FFA}"/>
              </a:ext>
            </a:extLst>
          </p:cNvPr>
          <p:cNvGraphicFramePr/>
          <p:nvPr/>
        </p:nvGraphicFramePr>
        <p:xfrm>
          <a:off x="759921" y="3704242"/>
          <a:ext cx="2635486" cy="2119968"/>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93" name="グラフ 92">
            <a:extLst>
              <a:ext uri="{FF2B5EF4-FFF2-40B4-BE49-F238E27FC236}">
                <a16:creationId xmlns:a16="http://schemas.microsoft.com/office/drawing/2014/main" id="{CE84AC96-7E37-AF80-4277-6A47DF3F55DE}"/>
              </a:ext>
            </a:extLst>
          </p:cNvPr>
          <p:cNvGraphicFramePr/>
          <p:nvPr/>
        </p:nvGraphicFramePr>
        <p:xfrm>
          <a:off x="3404775" y="3704242"/>
          <a:ext cx="2635486" cy="2119968"/>
        </p:xfrm>
        <a:graphic>
          <a:graphicData uri="http://schemas.openxmlformats.org/drawingml/2006/chart">
            <c:chart xmlns:c="http://schemas.openxmlformats.org/drawingml/2006/chart" xmlns:r="http://schemas.openxmlformats.org/officeDocument/2006/relationships" r:id="rId3"/>
          </a:graphicData>
        </a:graphic>
      </p:graphicFrame>
      <p:sp>
        <p:nvSpPr>
          <p:cNvPr id="94" name="正方形/長方形 93">
            <a:extLst>
              <a:ext uri="{FF2B5EF4-FFF2-40B4-BE49-F238E27FC236}">
                <a16:creationId xmlns:a16="http://schemas.microsoft.com/office/drawing/2014/main" id="{5DD9170A-2AFB-100D-0E51-9EDB8D2F0142}"/>
              </a:ext>
            </a:extLst>
          </p:cNvPr>
          <p:cNvSpPr/>
          <p:nvPr/>
        </p:nvSpPr>
        <p:spPr>
          <a:xfrm>
            <a:off x="1015962" y="3385446"/>
            <a:ext cx="2223375" cy="256818"/>
          </a:xfrm>
          <a:prstGeom prst="rect">
            <a:avLst/>
          </a:prstGeom>
          <a:solidFill>
            <a:srgbClr val="000000"/>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cs typeface="+mn-cs"/>
              </a:rPr>
              <a:t>個人全体 </a:t>
            </a:r>
            <a:r>
              <a:rPr kumimoji="0" lang="en-US" altLang="ja-JP" sz="10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cs typeface="+mn-cs"/>
              </a:rPr>
              <a:t>R1+</a:t>
            </a:r>
            <a:endParaRPr kumimoji="0" lang="ja-JP" altLang="en-US" sz="10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cs typeface="+mn-cs"/>
            </a:endParaRPr>
          </a:p>
        </p:txBody>
      </p:sp>
      <p:sp>
        <p:nvSpPr>
          <p:cNvPr id="95" name="正方形/長方形 94">
            <a:extLst>
              <a:ext uri="{FF2B5EF4-FFF2-40B4-BE49-F238E27FC236}">
                <a16:creationId xmlns:a16="http://schemas.microsoft.com/office/drawing/2014/main" id="{6C7D17AB-9C08-F3E5-C20B-A8E51FD7CC93}"/>
              </a:ext>
            </a:extLst>
          </p:cNvPr>
          <p:cNvSpPr/>
          <p:nvPr/>
        </p:nvSpPr>
        <p:spPr>
          <a:xfrm>
            <a:off x="3696495" y="3385446"/>
            <a:ext cx="2223375" cy="256818"/>
          </a:xfrm>
          <a:prstGeom prst="rect">
            <a:avLst/>
          </a:prstGeom>
          <a:solidFill>
            <a:srgbClr val="000000"/>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cs typeface="+mn-cs"/>
              </a:rPr>
              <a:t>個人全体 </a:t>
            </a:r>
            <a:r>
              <a:rPr kumimoji="0" lang="en-US" altLang="ja-JP" sz="10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cs typeface="+mn-cs"/>
              </a:rPr>
              <a:t>R3+</a:t>
            </a:r>
            <a:endParaRPr kumimoji="0" lang="ja-JP" altLang="en-US" sz="10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cs typeface="+mn-cs"/>
            </a:endParaRPr>
          </a:p>
        </p:txBody>
      </p:sp>
      <p:sp>
        <p:nvSpPr>
          <p:cNvPr id="96" name="吹き出し: 四角形 95">
            <a:extLst>
              <a:ext uri="{FF2B5EF4-FFF2-40B4-BE49-F238E27FC236}">
                <a16:creationId xmlns:a16="http://schemas.microsoft.com/office/drawing/2014/main" id="{993B739A-D8F4-8A6F-7C23-82503928756B}"/>
              </a:ext>
            </a:extLst>
          </p:cNvPr>
          <p:cNvSpPr/>
          <p:nvPr/>
        </p:nvSpPr>
        <p:spPr>
          <a:xfrm>
            <a:off x="897090" y="3773160"/>
            <a:ext cx="589038" cy="337854"/>
          </a:xfrm>
          <a:prstGeom prst="wedgeRectCallout">
            <a:avLst>
              <a:gd name="adj1" fmla="val 39709"/>
              <a:gd name="adj2" fmla="val 73326"/>
            </a:avLst>
          </a:prstGeom>
          <a:solidFill>
            <a:srgbClr val="FFFFFF"/>
          </a:solidFill>
          <a:ln w="9525" cap="flat" cmpd="sng" algn="ctr">
            <a:solidFill>
              <a:srgbClr val="F5F5F5">
                <a:lumMod val="90000"/>
              </a:srgbClr>
            </a:solidFill>
            <a:prstDash val="solid"/>
          </a:ln>
          <a:effectLst>
            <a:outerShdw blurRad="50800" dist="38100" dir="5400000" algn="t" rotWithShape="0">
              <a:prstClr val="black">
                <a:alpha val="40000"/>
              </a:prstClr>
            </a:outerShdw>
          </a:effec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1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2012</a:t>
            </a:r>
            <a:r>
              <a:rPr kumimoji="0" lang="ja-JP" altLang="en-US" sz="11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年</a:t>
            </a:r>
          </a:p>
        </p:txBody>
      </p:sp>
      <p:sp>
        <p:nvSpPr>
          <p:cNvPr id="97" name="吹き出し: 四角形 96">
            <a:extLst>
              <a:ext uri="{FF2B5EF4-FFF2-40B4-BE49-F238E27FC236}">
                <a16:creationId xmlns:a16="http://schemas.microsoft.com/office/drawing/2014/main" id="{2C8759F9-9FA9-B900-F962-A738360EBA55}"/>
              </a:ext>
            </a:extLst>
          </p:cNvPr>
          <p:cNvSpPr/>
          <p:nvPr/>
        </p:nvSpPr>
        <p:spPr>
          <a:xfrm>
            <a:off x="2268793" y="4220548"/>
            <a:ext cx="589038" cy="337854"/>
          </a:xfrm>
          <a:prstGeom prst="wedgeRectCallout">
            <a:avLst>
              <a:gd name="adj1" fmla="val -39461"/>
              <a:gd name="adj2" fmla="val -70118"/>
            </a:avLst>
          </a:prstGeom>
          <a:solidFill>
            <a:srgbClr val="FFFFFF"/>
          </a:solidFill>
          <a:ln w="9525" cap="flat" cmpd="sng" algn="ctr">
            <a:solidFill>
              <a:srgbClr val="F5F5F5">
                <a:lumMod val="90000"/>
              </a:srgbClr>
            </a:solidFill>
            <a:prstDash val="solid"/>
          </a:ln>
          <a:effectLst>
            <a:outerShdw blurRad="50800" dist="38100" dir="5400000" algn="t" rotWithShape="0">
              <a:prstClr val="black">
                <a:alpha val="40000"/>
              </a:prstClr>
            </a:outerShdw>
          </a:effec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1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2022</a:t>
            </a:r>
            <a:r>
              <a:rPr kumimoji="0" lang="ja-JP" altLang="en-US" sz="11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年</a:t>
            </a:r>
          </a:p>
        </p:txBody>
      </p:sp>
      <p:sp>
        <p:nvSpPr>
          <p:cNvPr id="98" name="吹き出し: 四角形 97">
            <a:extLst>
              <a:ext uri="{FF2B5EF4-FFF2-40B4-BE49-F238E27FC236}">
                <a16:creationId xmlns:a16="http://schemas.microsoft.com/office/drawing/2014/main" id="{501FF504-E2F9-758F-810C-623C65AF570F}"/>
              </a:ext>
            </a:extLst>
          </p:cNvPr>
          <p:cNvSpPr/>
          <p:nvPr/>
        </p:nvSpPr>
        <p:spPr>
          <a:xfrm>
            <a:off x="4055845" y="3897069"/>
            <a:ext cx="589038" cy="337854"/>
          </a:xfrm>
          <a:prstGeom prst="wedgeRectCallout">
            <a:avLst>
              <a:gd name="adj1" fmla="val 39709"/>
              <a:gd name="adj2" fmla="val 73326"/>
            </a:avLst>
          </a:prstGeom>
          <a:solidFill>
            <a:srgbClr val="FFFFFF"/>
          </a:solidFill>
          <a:ln w="9525" cap="flat" cmpd="sng" algn="ctr">
            <a:solidFill>
              <a:srgbClr val="F5F5F5">
                <a:lumMod val="90000"/>
              </a:srgbClr>
            </a:solidFill>
            <a:prstDash val="solid"/>
          </a:ln>
          <a:effectLst>
            <a:outerShdw blurRad="50800" dist="38100" dir="5400000" algn="t" rotWithShape="0">
              <a:prstClr val="black">
                <a:alpha val="40000"/>
              </a:prstClr>
            </a:outerShdw>
          </a:effec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1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2012</a:t>
            </a:r>
            <a:r>
              <a:rPr kumimoji="0" lang="ja-JP" altLang="en-US" sz="11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年</a:t>
            </a:r>
          </a:p>
        </p:txBody>
      </p:sp>
      <p:sp>
        <p:nvSpPr>
          <p:cNvPr id="99" name="吹き出し: 四角形 98">
            <a:extLst>
              <a:ext uri="{FF2B5EF4-FFF2-40B4-BE49-F238E27FC236}">
                <a16:creationId xmlns:a16="http://schemas.microsoft.com/office/drawing/2014/main" id="{3C4F7BE8-CC98-234E-64DB-9FD0E1AC036D}"/>
              </a:ext>
            </a:extLst>
          </p:cNvPr>
          <p:cNvSpPr/>
          <p:nvPr/>
        </p:nvSpPr>
        <p:spPr>
          <a:xfrm>
            <a:off x="5196048" y="4466501"/>
            <a:ext cx="589038" cy="337854"/>
          </a:xfrm>
          <a:prstGeom prst="wedgeRectCallout">
            <a:avLst>
              <a:gd name="adj1" fmla="val -39461"/>
              <a:gd name="adj2" fmla="val -70118"/>
            </a:avLst>
          </a:prstGeom>
          <a:solidFill>
            <a:srgbClr val="FFFFFF"/>
          </a:solidFill>
          <a:ln w="9525" cap="flat" cmpd="sng" algn="ctr">
            <a:solidFill>
              <a:srgbClr val="F5F5F5">
                <a:lumMod val="90000"/>
              </a:srgbClr>
            </a:solidFill>
            <a:prstDash val="solid"/>
          </a:ln>
          <a:effectLst>
            <a:outerShdw blurRad="50800" dist="38100" dir="5400000" algn="t" rotWithShape="0">
              <a:prstClr val="black">
                <a:alpha val="40000"/>
              </a:prstClr>
            </a:outerShdw>
          </a:effec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1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2022</a:t>
            </a:r>
            <a:r>
              <a:rPr kumimoji="0" lang="ja-JP" altLang="en-US" sz="11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年</a:t>
            </a:r>
          </a:p>
        </p:txBody>
      </p:sp>
      <p:sp>
        <p:nvSpPr>
          <p:cNvPr id="100" name="テキスト ボックス 13">
            <a:extLst>
              <a:ext uri="{FF2B5EF4-FFF2-40B4-BE49-F238E27FC236}">
                <a16:creationId xmlns:a16="http://schemas.microsoft.com/office/drawing/2014/main" id="{F2E4EA77-5E54-E625-F52E-FD800904D342}"/>
              </a:ext>
            </a:extLst>
          </p:cNvPr>
          <p:cNvSpPr txBox="1"/>
          <p:nvPr/>
        </p:nvSpPr>
        <p:spPr>
          <a:xfrm>
            <a:off x="7877528" y="6054932"/>
            <a:ext cx="3841404" cy="215444"/>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Simulation</a:t>
            </a:r>
            <a:r>
              <a:rPr kumimoji="1" lang="ja-JP" altLang="en-US" sz="800" b="0"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：ビデオリサーチ視聴率データ（関東</a:t>
            </a:r>
            <a:r>
              <a:rPr kumimoji="1" lang="en-US" altLang="ja-JP" sz="800" b="0"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PM</a:t>
            </a:r>
            <a:r>
              <a:rPr kumimoji="1" lang="ja-JP" altLang="en-US" sz="800" b="0"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）をもとにリーチを推計</a:t>
            </a:r>
          </a:p>
        </p:txBody>
      </p:sp>
    </p:spTree>
    <p:extLst>
      <p:ext uri="{BB962C8B-B14F-4D97-AF65-F5344CB8AC3E}">
        <p14:creationId xmlns:p14="http://schemas.microsoft.com/office/powerpoint/2010/main" val="11417814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8EA9363-E2B8-2AC6-3F58-D243A913EAF6}"/>
              </a:ext>
            </a:extLst>
          </p:cNvPr>
          <p:cNvSpPr>
            <a:spLocks noGrp="1"/>
          </p:cNvSpPr>
          <p:nvPr>
            <p:ph type="ctrTitle"/>
          </p:nvPr>
        </p:nvSpPr>
        <p:spPr/>
        <p:txBody>
          <a:bodyPr/>
          <a:lstStyle/>
          <a:p>
            <a:r>
              <a:rPr lang="ja-JP" altLang="en-US" dirty="0"/>
              <a:t>メディアプランニングにおける「マス」の重要性</a:t>
            </a:r>
            <a:endParaRPr kumimoji="1" lang="ja-JP" altLang="en-US" dirty="0"/>
          </a:p>
        </p:txBody>
      </p:sp>
      <p:sp>
        <p:nvSpPr>
          <p:cNvPr id="3" name="テキスト プレースホルダー 2">
            <a:extLst>
              <a:ext uri="{FF2B5EF4-FFF2-40B4-BE49-F238E27FC236}">
                <a16:creationId xmlns:a16="http://schemas.microsoft.com/office/drawing/2014/main" id="{27372492-3BC9-45C2-E33F-3ACF2FE27713}"/>
              </a:ext>
            </a:extLst>
          </p:cNvPr>
          <p:cNvSpPr>
            <a:spLocks noGrp="1"/>
          </p:cNvSpPr>
          <p:nvPr>
            <p:ph type="body" sz="quarter" idx="10"/>
          </p:nvPr>
        </p:nvSpPr>
        <p:spPr/>
        <p: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メディア利用が複雑化＆分散している今、プランニング時のメディア選定がより重要に</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ニュースメディアや</a:t>
            </a:r>
            <a:r>
              <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Yahoo!</a:t>
            </a: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 </a:t>
            </a:r>
            <a:r>
              <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JAPAN</a:t>
            </a: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の持つ「マス」の力の活用が有効と考えられる</a:t>
            </a:r>
          </a:p>
          <a:p>
            <a:endParaRPr kumimoji="1" lang="ja-JP" altLang="en-US" dirty="0"/>
          </a:p>
        </p:txBody>
      </p:sp>
      <p:sp>
        <p:nvSpPr>
          <p:cNvPr id="47" name="テキスト ボックス 46">
            <a:extLst>
              <a:ext uri="{FF2B5EF4-FFF2-40B4-BE49-F238E27FC236}">
                <a16:creationId xmlns:a16="http://schemas.microsoft.com/office/drawing/2014/main" id="{8B095F06-D74F-04BB-6F79-79AA55260916}"/>
              </a:ext>
            </a:extLst>
          </p:cNvPr>
          <p:cNvSpPr txBox="1"/>
          <p:nvPr/>
        </p:nvSpPr>
        <p:spPr>
          <a:xfrm>
            <a:off x="6603482" y="2878873"/>
            <a:ext cx="3740920" cy="861774"/>
          </a:xfrm>
          <a:prstGeom prst="rect">
            <a:avLst/>
          </a:prstGeom>
          <a:noFill/>
        </p:spPr>
        <p:txBody>
          <a:bodyPr wrap="square" rtlCol="0">
            <a:spAutoFit/>
          </a:bodyPr>
          <a:lstStyle/>
          <a:p>
            <a:pPr eaLnBrk="1" fontAlgn="auto" hangingPunct="1">
              <a:spcBef>
                <a:spcPts val="0"/>
              </a:spcBef>
              <a:spcAft>
                <a:spcPts val="0"/>
              </a:spcAft>
            </a:pPr>
            <a:r>
              <a:rPr lang="ja-JP" altLang="en-US" sz="1600" dirty="0">
                <a:solidFill>
                  <a:srgbClr val="545454"/>
                </a:solidFill>
                <a:latin typeface="Calibri" panose="020F0502020204030204"/>
                <a:ea typeface="メイリオ" panose="020B0604030504040204" pitchFamily="50" charset="-128"/>
              </a:rPr>
              <a:t>認知拡大に最適なメディアは？</a:t>
            </a:r>
            <a:endParaRPr lang="en-US" altLang="ja-JP" sz="1600" dirty="0">
              <a:solidFill>
                <a:srgbClr val="545454"/>
              </a:solidFill>
              <a:latin typeface="Calibri" panose="020F0502020204030204"/>
              <a:ea typeface="メイリオ" panose="020B0604030504040204" pitchFamily="50" charset="-128"/>
            </a:endParaRPr>
          </a:p>
          <a:p>
            <a:pPr marL="285750" indent="-285750" eaLnBrk="1" fontAlgn="auto" hangingPunct="1">
              <a:spcBef>
                <a:spcPts val="0"/>
              </a:spcBef>
              <a:spcAft>
                <a:spcPts val="0"/>
              </a:spcAft>
              <a:buFont typeface="Arial" panose="020B0604020202020204" pitchFamily="34" charset="0"/>
              <a:buChar char="•"/>
            </a:pPr>
            <a:endParaRPr lang="en-US" altLang="ja-JP" sz="1600" dirty="0">
              <a:solidFill>
                <a:srgbClr val="545454"/>
              </a:solidFill>
              <a:latin typeface="Calibri" panose="020F0502020204030204"/>
              <a:ea typeface="メイリオ" panose="020B0604030504040204" pitchFamily="50" charset="-128"/>
            </a:endParaRPr>
          </a:p>
          <a:p>
            <a:pPr eaLnBrk="1" fontAlgn="auto" hangingPunct="1">
              <a:spcBef>
                <a:spcPts val="0"/>
              </a:spcBef>
              <a:spcAft>
                <a:spcPts val="0"/>
              </a:spcAft>
            </a:pPr>
            <a:r>
              <a:rPr lang="ja-JP" altLang="en-US" sz="1600" dirty="0">
                <a:solidFill>
                  <a:srgbClr val="545454"/>
                </a:solidFill>
                <a:latin typeface="Calibri" panose="020F0502020204030204"/>
                <a:ea typeface="メイリオ" panose="020B0604030504040204" pitchFamily="50" charset="-128"/>
              </a:rPr>
              <a:t>認知拡大に最適なモーメントは？</a:t>
            </a:r>
            <a:endParaRPr lang="en-US" altLang="ja-JP" sz="1600" dirty="0">
              <a:solidFill>
                <a:srgbClr val="545454"/>
              </a:solidFill>
              <a:latin typeface="Calibri" panose="020F0502020204030204"/>
              <a:ea typeface="メイリオ" panose="020B0604030504040204" pitchFamily="50" charset="-128"/>
            </a:endParaRPr>
          </a:p>
        </p:txBody>
      </p:sp>
      <p:sp>
        <p:nvSpPr>
          <p:cNvPr id="48" name="矢印: 下 47">
            <a:extLst>
              <a:ext uri="{FF2B5EF4-FFF2-40B4-BE49-F238E27FC236}">
                <a16:creationId xmlns:a16="http://schemas.microsoft.com/office/drawing/2014/main" id="{DD53C622-8C78-FAB1-D57F-17CAC7F22CBF}"/>
              </a:ext>
            </a:extLst>
          </p:cNvPr>
          <p:cNvSpPr/>
          <p:nvPr/>
        </p:nvSpPr>
        <p:spPr>
          <a:xfrm>
            <a:off x="8368929" y="4080651"/>
            <a:ext cx="811109" cy="588296"/>
          </a:xfrm>
          <a:prstGeom prst="downArrow">
            <a:avLst/>
          </a:prstGeom>
          <a:solidFill>
            <a:srgbClr val="545454"/>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49" name="四角形: 角を丸くする 48">
            <a:extLst>
              <a:ext uri="{FF2B5EF4-FFF2-40B4-BE49-F238E27FC236}">
                <a16:creationId xmlns:a16="http://schemas.microsoft.com/office/drawing/2014/main" id="{3A0512CD-45F2-7510-4158-F6D4828DDDD4}"/>
              </a:ext>
            </a:extLst>
          </p:cNvPr>
          <p:cNvSpPr/>
          <p:nvPr/>
        </p:nvSpPr>
        <p:spPr>
          <a:xfrm>
            <a:off x="2567390" y="4978202"/>
            <a:ext cx="1880782" cy="668649"/>
          </a:xfrm>
          <a:prstGeom prst="roundRect">
            <a:avLst/>
          </a:prstGeom>
          <a:solidFill>
            <a:srgbClr val="F5F5F5"/>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1" i="0" u="none" strike="noStrike" kern="0" cap="none" spc="0" normalizeH="0" baseline="0" noProof="0" dirty="0">
              <a:ln>
                <a:noFill/>
              </a:ln>
              <a:solidFill>
                <a:srgbClr val="FCEDED"/>
              </a:solidFill>
              <a:effectLst/>
              <a:uLnTx/>
              <a:uFillTx/>
              <a:latin typeface="Calibri" panose="020F0502020204030204"/>
              <a:ea typeface="メイリオ" panose="020B0604030504040204" pitchFamily="50" charset="-128"/>
              <a:cs typeface="+mn-cs"/>
            </a:endParaRPr>
          </a:p>
        </p:txBody>
      </p:sp>
      <p:sp>
        <p:nvSpPr>
          <p:cNvPr id="50" name="四角形: 角を丸くする 49">
            <a:extLst>
              <a:ext uri="{FF2B5EF4-FFF2-40B4-BE49-F238E27FC236}">
                <a16:creationId xmlns:a16="http://schemas.microsoft.com/office/drawing/2014/main" id="{4A9BEDDF-6C40-5BFD-B3E4-78EAA608FF83}"/>
              </a:ext>
            </a:extLst>
          </p:cNvPr>
          <p:cNvSpPr/>
          <p:nvPr/>
        </p:nvSpPr>
        <p:spPr>
          <a:xfrm>
            <a:off x="4018546" y="4203969"/>
            <a:ext cx="1880782" cy="668649"/>
          </a:xfrm>
          <a:prstGeom prst="roundRect">
            <a:avLst/>
          </a:prstGeom>
          <a:solidFill>
            <a:srgbClr val="F5F5F5"/>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1" i="0" u="none" strike="noStrike" kern="0" cap="none" spc="0" normalizeH="0" baseline="0" noProof="0" dirty="0">
              <a:ln>
                <a:noFill/>
              </a:ln>
              <a:solidFill>
                <a:srgbClr val="FCEDED"/>
              </a:solidFill>
              <a:effectLst/>
              <a:uLnTx/>
              <a:uFillTx/>
              <a:latin typeface="Calibri" panose="020F0502020204030204"/>
              <a:ea typeface="メイリオ" panose="020B0604030504040204" pitchFamily="50" charset="-128"/>
              <a:cs typeface="+mn-cs"/>
            </a:endParaRPr>
          </a:p>
        </p:txBody>
      </p:sp>
      <p:sp>
        <p:nvSpPr>
          <p:cNvPr id="51" name="四角形: 角を丸くする 50">
            <a:extLst>
              <a:ext uri="{FF2B5EF4-FFF2-40B4-BE49-F238E27FC236}">
                <a16:creationId xmlns:a16="http://schemas.microsoft.com/office/drawing/2014/main" id="{4DC003B3-8A86-536A-D39A-8D2B891DCE6F}"/>
              </a:ext>
            </a:extLst>
          </p:cNvPr>
          <p:cNvSpPr/>
          <p:nvPr/>
        </p:nvSpPr>
        <p:spPr>
          <a:xfrm>
            <a:off x="738590" y="4203969"/>
            <a:ext cx="1880782" cy="668649"/>
          </a:xfrm>
          <a:prstGeom prst="roundRect">
            <a:avLst/>
          </a:prstGeom>
          <a:solidFill>
            <a:srgbClr val="F5F5F5"/>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1" i="0" u="none" strike="noStrike" kern="0" cap="none" spc="0" normalizeH="0" baseline="0" noProof="0" dirty="0">
              <a:ln>
                <a:noFill/>
              </a:ln>
              <a:solidFill>
                <a:srgbClr val="FCEDED"/>
              </a:solidFill>
              <a:effectLst/>
              <a:uLnTx/>
              <a:uFillTx/>
              <a:latin typeface="Calibri" panose="020F0502020204030204"/>
              <a:ea typeface="メイリオ" panose="020B0604030504040204" pitchFamily="50" charset="-128"/>
              <a:cs typeface="+mn-cs"/>
            </a:endParaRPr>
          </a:p>
        </p:txBody>
      </p:sp>
      <p:sp>
        <p:nvSpPr>
          <p:cNvPr id="52" name="四角形: 角を丸くする 51">
            <a:extLst>
              <a:ext uri="{FF2B5EF4-FFF2-40B4-BE49-F238E27FC236}">
                <a16:creationId xmlns:a16="http://schemas.microsoft.com/office/drawing/2014/main" id="{D7E2FF6F-2927-BF66-5992-A6DCB5E8977A}"/>
              </a:ext>
            </a:extLst>
          </p:cNvPr>
          <p:cNvSpPr/>
          <p:nvPr/>
        </p:nvSpPr>
        <p:spPr>
          <a:xfrm>
            <a:off x="2371170" y="3456430"/>
            <a:ext cx="1880782" cy="668649"/>
          </a:xfrm>
          <a:prstGeom prst="roundRect">
            <a:avLst/>
          </a:prstGeom>
          <a:solidFill>
            <a:srgbClr val="F5F5F5"/>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1" i="0" u="none" strike="noStrike" kern="0" cap="none" spc="0" normalizeH="0" baseline="0" noProof="0" dirty="0">
              <a:ln>
                <a:noFill/>
              </a:ln>
              <a:solidFill>
                <a:srgbClr val="FCEDED"/>
              </a:solidFill>
              <a:effectLst/>
              <a:uLnTx/>
              <a:uFillTx/>
              <a:latin typeface="Calibri" panose="020F0502020204030204"/>
              <a:ea typeface="メイリオ" panose="020B0604030504040204" pitchFamily="50" charset="-128"/>
              <a:cs typeface="+mn-cs"/>
            </a:endParaRPr>
          </a:p>
        </p:txBody>
      </p:sp>
      <p:sp>
        <p:nvSpPr>
          <p:cNvPr id="53" name="四角形: 角を丸くする 52">
            <a:extLst>
              <a:ext uri="{FF2B5EF4-FFF2-40B4-BE49-F238E27FC236}">
                <a16:creationId xmlns:a16="http://schemas.microsoft.com/office/drawing/2014/main" id="{9D23AFE5-DD05-AE61-4ABE-DB5321C3026F}"/>
              </a:ext>
            </a:extLst>
          </p:cNvPr>
          <p:cNvSpPr/>
          <p:nvPr/>
        </p:nvSpPr>
        <p:spPr>
          <a:xfrm>
            <a:off x="4009249" y="2703937"/>
            <a:ext cx="1880782" cy="668649"/>
          </a:xfrm>
          <a:prstGeom prst="roundRect">
            <a:avLst/>
          </a:prstGeom>
          <a:solidFill>
            <a:srgbClr val="00569B">
              <a:lumMod val="20000"/>
              <a:lumOff val="80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1" i="0" u="none" strike="noStrike" kern="0" cap="none" spc="0" normalizeH="0" baseline="0" noProof="0" dirty="0">
              <a:ln>
                <a:noFill/>
              </a:ln>
              <a:solidFill>
                <a:srgbClr val="FCEDED"/>
              </a:solidFill>
              <a:effectLst/>
              <a:uLnTx/>
              <a:uFillTx/>
              <a:latin typeface="Calibri" panose="020F0502020204030204"/>
              <a:ea typeface="メイリオ" panose="020B0604030504040204" pitchFamily="50" charset="-128"/>
              <a:cs typeface="+mn-cs"/>
            </a:endParaRPr>
          </a:p>
        </p:txBody>
      </p:sp>
      <p:sp>
        <p:nvSpPr>
          <p:cNvPr id="54" name="四角形: 角を丸くする 53">
            <a:extLst>
              <a:ext uri="{FF2B5EF4-FFF2-40B4-BE49-F238E27FC236}">
                <a16:creationId xmlns:a16="http://schemas.microsoft.com/office/drawing/2014/main" id="{08BB0672-D50D-B601-110D-F2A75372F749}"/>
              </a:ext>
            </a:extLst>
          </p:cNvPr>
          <p:cNvSpPr/>
          <p:nvPr/>
        </p:nvSpPr>
        <p:spPr>
          <a:xfrm>
            <a:off x="720170" y="2703937"/>
            <a:ext cx="1880782" cy="668649"/>
          </a:xfrm>
          <a:prstGeom prst="roundRect">
            <a:avLst/>
          </a:prstGeom>
          <a:solidFill>
            <a:srgbClr val="F5F5F5"/>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1" i="0" u="none" strike="noStrike" kern="0" cap="none" spc="0" normalizeH="0" baseline="0" noProof="0" dirty="0">
              <a:ln>
                <a:noFill/>
              </a:ln>
              <a:solidFill>
                <a:srgbClr val="FCEDED"/>
              </a:solidFill>
              <a:effectLst/>
              <a:uLnTx/>
              <a:uFillTx/>
              <a:latin typeface="Calibri" panose="020F0502020204030204"/>
              <a:ea typeface="メイリオ" panose="020B0604030504040204" pitchFamily="50" charset="-128"/>
              <a:cs typeface="+mn-cs"/>
            </a:endParaRPr>
          </a:p>
        </p:txBody>
      </p:sp>
      <p:grpSp>
        <p:nvGrpSpPr>
          <p:cNvPr id="55" name="Group 88">
            <a:extLst>
              <a:ext uri="{FF2B5EF4-FFF2-40B4-BE49-F238E27FC236}">
                <a16:creationId xmlns:a16="http://schemas.microsoft.com/office/drawing/2014/main" id="{E4F74325-D9BB-B1A9-B28C-A0C4EDDB721C}"/>
              </a:ext>
            </a:extLst>
          </p:cNvPr>
          <p:cNvGrpSpPr>
            <a:grpSpLocks/>
          </p:cNvGrpSpPr>
          <p:nvPr/>
        </p:nvGrpSpPr>
        <p:grpSpPr bwMode="auto">
          <a:xfrm>
            <a:off x="867635" y="4256702"/>
            <a:ext cx="597520" cy="535564"/>
            <a:chOff x="372" y="2549"/>
            <a:chExt cx="434" cy="389"/>
          </a:xfrm>
        </p:grpSpPr>
        <p:sp>
          <p:nvSpPr>
            <p:cNvPr id="56" name="Freeform 89">
              <a:extLst>
                <a:ext uri="{FF2B5EF4-FFF2-40B4-BE49-F238E27FC236}">
                  <a16:creationId xmlns:a16="http://schemas.microsoft.com/office/drawing/2014/main" id="{8872270E-5CAE-932A-D5F8-9608BCCF1021}"/>
                </a:ext>
              </a:extLst>
            </p:cNvPr>
            <p:cNvSpPr>
              <a:spLocks noChangeArrowheads="1"/>
            </p:cNvSpPr>
            <p:nvPr/>
          </p:nvSpPr>
          <p:spPr bwMode="auto">
            <a:xfrm>
              <a:off x="372" y="2549"/>
              <a:ext cx="434" cy="301"/>
            </a:xfrm>
            <a:custGeom>
              <a:avLst/>
              <a:gdLst>
                <a:gd name="T0" fmla="*/ 1864 w 1918"/>
                <a:gd name="T1" fmla="*/ 0 h 1332"/>
                <a:gd name="T2" fmla="*/ 1562 w 1918"/>
                <a:gd name="T3" fmla="*/ 0 h 1332"/>
                <a:gd name="T4" fmla="*/ 1559 w 1918"/>
                <a:gd name="T5" fmla="*/ 0 h 1332"/>
                <a:gd name="T6" fmla="*/ 1502 w 1918"/>
                <a:gd name="T7" fmla="*/ 45 h 1332"/>
                <a:gd name="T8" fmla="*/ 1455 w 1918"/>
                <a:gd name="T9" fmla="*/ 311 h 1332"/>
                <a:gd name="T10" fmla="*/ 56 w 1918"/>
                <a:gd name="T11" fmla="*/ 311 h 1332"/>
                <a:gd name="T12" fmla="*/ 0 w 1918"/>
                <a:gd name="T13" fmla="*/ 367 h 1332"/>
                <a:gd name="T14" fmla="*/ 0 w 1918"/>
                <a:gd name="T15" fmla="*/ 370 h 1332"/>
                <a:gd name="T16" fmla="*/ 0 w 1918"/>
                <a:gd name="T17" fmla="*/ 384 h 1332"/>
                <a:gd name="T18" fmla="*/ 121 w 1918"/>
                <a:gd name="T19" fmla="*/ 1052 h 1332"/>
                <a:gd name="T20" fmla="*/ 155 w 1918"/>
                <a:gd name="T21" fmla="*/ 1094 h 1332"/>
                <a:gd name="T22" fmla="*/ 183 w 1918"/>
                <a:gd name="T23" fmla="*/ 1102 h 1332"/>
                <a:gd name="T24" fmla="*/ 1313 w 1918"/>
                <a:gd name="T25" fmla="*/ 1102 h 1332"/>
                <a:gd name="T26" fmla="*/ 1294 w 1918"/>
                <a:gd name="T27" fmla="*/ 1215 h 1332"/>
                <a:gd name="T28" fmla="*/ 183 w 1918"/>
                <a:gd name="T29" fmla="*/ 1215 h 1332"/>
                <a:gd name="T30" fmla="*/ 127 w 1918"/>
                <a:gd name="T31" fmla="*/ 1272 h 1332"/>
                <a:gd name="T32" fmla="*/ 183 w 1918"/>
                <a:gd name="T33" fmla="*/ 1328 h 1332"/>
                <a:gd name="T34" fmla="*/ 1342 w 1918"/>
                <a:gd name="T35" fmla="*/ 1328 h 1332"/>
                <a:gd name="T36" fmla="*/ 1401 w 1918"/>
                <a:gd name="T37" fmla="*/ 1283 h 1332"/>
                <a:gd name="T38" fmla="*/ 1610 w 1918"/>
                <a:gd name="T39" fmla="*/ 113 h 1332"/>
                <a:gd name="T40" fmla="*/ 1864 w 1918"/>
                <a:gd name="T41" fmla="*/ 113 h 1332"/>
                <a:gd name="T42" fmla="*/ 1917 w 1918"/>
                <a:gd name="T43" fmla="*/ 60 h 1332"/>
                <a:gd name="T44" fmla="*/ 1917 w 1918"/>
                <a:gd name="T45" fmla="*/ 54 h 1332"/>
                <a:gd name="T46" fmla="*/ 1864 w 1918"/>
                <a:gd name="T47" fmla="*/ 0 h 1332"/>
                <a:gd name="T48" fmla="*/ 1333 w 1918"/>
                <a:gd name="T49" fmla="*/ 987 h 1332"/>
                <a:gd name="T50" fmla="*/ 237 w 1918"/>
                <a:gd name="T51" fmla="*/ 987 h 1332"/>
                <a:gd name="T52" fmla="*/ 135 w 1918"/>
                <a:gd name="T53" fmla="*/ 423 h 1332"/>
                <a:gd name="T54" fmla="*/ 1435 w 1918"/>
                <a:gd name="T55" fmla="*/ 423 h 1332"/>
                <a:gd name="T56" fmla="*/ 1333 w 1918"/>
                <a:gd name="T57" fmla="*/ 987 h 1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18" h="1332">
                  <a:moveTo>
                    <a:pt x="1864" y="0"/>
                  </a:moveTo>
                  <a:lnTo>
                    <a:pt x="1562" y="0"/>
                  </a:lnTo>
                  <a:lnTo>
                    <a:pt x="1559" y="0"/>
                  </a:lnTo>
                  <a:cubicBezTo>
                    <a:pt x="1531" y="0"/>
                    <a:pt x="1505" y="17"/>
                    <a:pt x="1502" y="45"/>
                  </a:cubicBezTo>
                  <a:lnTo>
                    <a:pt x="1455" y="311"/>
                  </a:lnTo>
                  <a:lnTo>
                    <a:pt x="56" y="311"/>
                  </a:lnTo>
                  <a:cubicBezTo>
                    <a:pt x="25" y="311"/>
                    <a:pt x="0" y="336"/>
                    <a:pt x="0" y="367"/>
                  </a:cubicBezTo>
                  <a:lnTo>
                    <a:pt x="0" y="370"/>
                  </a:lnTo>
                  <a:cubicBezTo>
                    <a:pt x="0" y="375"/>
                    <a:pt x="0" y="378"/>
                    <a:pt x="0" y="384"/>
                  </a:cubicBezTo>
                  <a:lnTo>
                    <a:pt x="121" y="1052"/>
                  </a:lnTo>
                  <a:cubicBezTo>
                    <a:pt x="124" y="1071"/>
                    <a:pt x="138" y="1085"/>
                    <a:pt x="155" y="1094"/>
                  </a:cubicBezTo>
                  <a:cubicBezTo>
                    <a:pt x="163" y="1100"/>
                    <a:pt x="175" y="1102"/>
                    <a:pt x="183" y="1102"/>
                  </a:cubicBezTo>
                  <a:lnTo>
                    <a:pt x="1313" y="1102"/>
                  </a:lnTo>
                  <a:lnTo>
                    <a:pt x="1294" y="1215"/>
                  </a:lnTo>
                  <a:lnTo>
                    <a:pt x="183" y="1215"/>
                  </a:lnTo>
                  <a:cubicBezTo>
                    <a:pt x="152" y="1215"/>
                    <a:pt x="127" y="1241"/>
                    <a:pt x="127" y="1272"/>
                  </a:cubicBezTo>
                  <a:cubicBezTo>
                    <a:pt x="127" y="1303"/>
                    <a:pt x="152" y="1328"/>
                    <a:pt x="183" y="1328"/>
                  </a:cubicBezTo>
                  <a:lnTo>
                    <a:pt x="1342" y="1328"/>
                  </a:lnTo>
                  <a:cubicBezTo>
                    <a:pt x="1370" y="1331"/>
                    <a:pt x="1395" y="1311"/>
                    <a:pt x="1401" y="1283"/>
                  </a:cubicBezTo>
                  <a:lnTo>
                    <a:pt x="1610" y="113"/>
                  </a:lnTo>
                  <a:lnTo>
                    <a:pt x="1864" y="113"/>
                  </a:lnTo>
                  <a:cubicBezTo>
                    <a:pt x="1892" y="113"/>
                    <a:pt x="1917" y="88"/>
                    <a:pt x="1917" y="60"/>
                  </a:cubicBezTo>
                  <a:lnTo>
                    <a:pt x="1917" y="54"/>
                  </a:lnTo>
                  <a:cubicBezTo>
                    <a:pt x="1917" y="26"/>
                    <a:pt x="1892" y="0"/>
                    <a:pt x="1864" y="0"/>
                  </a:cubicBezTo>
                  <a:close/>
                  <a:moveTo>
                    <a:pt x="1333" y="987"/>
                  </a:moveTo>
                  <a:lnTo>
                    <a:pt x="237" y="987"/>
                  </a:lnTo>
                  <a:lnTo>
                    <a:pt x="135" y="423"/>
                  </a:lnTo>
                  <a:lnTo>
                    <a:pt x="1435" y="423"/>
                  </a:lnTo>
                  <a:lnTo>
                    <a:pt x="1333" y="987"/>
                  </a:ln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57" name="Freeform 90">
              <a:extLst>
                <a:ext uri="{FF2B5EF4-FFF2-40B4-BE49-F238E27FC236}">
                  <a16:creationId xmlns:a16="http://schemas.microsoft.com/office/drawing/2014/main" id="{15E20035-CFFE-EF1E-9896-6DB02CC08056}"/>
                </a:ext>
              </a:extLst>
            </p:cNvPr>
            <p:cNvSpPr>
              <a:spLocks noChangeArrowheads="1"/>
            </p:cNvSpPr>
            <p:nvPr/>
          </p:nvSpPr>
          <p:spPr bwMode="auto">
            <a:xfrm>
              <a:off x="443" y="2875"/>
              <a:ext cx="63" cy="63"/>
            </a:xfrm>
            <a:custGeom>
              <a:avLst/>
              <a:gdLst>
                <a:gd name="T0" fmla="*/ 282 w 283"/>
                <a:gd name="T1" fmla="*/ 141 h 283"/>
                <a:gd name="T2" fmla="*/ 263 w 283"/>
                <a:gd name="T3" fmla="*/ 212 h 283"/>
                <a:gd name="T4" fmla="*/ 212 w 283"/>
                <a:gd name="T5" fmla="*/ 263 h 283"/>
                <a:gd name="T6" fmla="*/ 141 w 283"/>
                <a:gd name="T7" fmla="*/ 282 h 283"/>
                <a:gd name="T8" fmla="*/ 71 w 283"/>
                <a:gd name="T9" fmla="*/ 263 h 283"/>
                <a:gd name="T10" fmla="*/ 19 w 283"/>
                <a:gd name="T11" fmla="*/ 212 h 283"/>
                <a:gd name="T12" fmla="*/ 0 w 283"/>
                <a:gd name="T13" fmla="*/ 141 h 283"/>
                <a:gd name="T14" fmla="*/ 19 w 283"/>
                <a:gd name="T15" fmla="*/ 71 h 283"/>
                <a:gd name="T16" fmla="*/ 71 w 283"/>
                <a:gd name="T17" fmla="*/ 19 h 283"/>
                <a:gd name="T18" fmla="*/ 141 w 283"/>
                <a:gd name="T19" fmla="*/ 0 h 283"/>
                <a:gd name="T20" fmla="*/ 212 w 283"/>
                <a:gd name="T21" fmla="*/ 19 h 283"/>
                <a:gd name="T22" fmla="*/ 263 w 283"/>
                <a:gd name="T23" fmla="*/ 71 h 283"/>
                <a:gd name="T24" fmla="*/ 282 w 283"/>
                <a:gd name="T25" fmla="*/ 141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3" h="283">
                  <a:moveTo>
                    <a:pt x="282" y="141"/>
                  </a:moveTo>
                  <a:cubicBezTo>
                    <a:pt x="282" y="167"/>
                    <a:pt x="276" y="190"/>
                    <a:pt x="263" y="212"/>
                  </a:cubicBezTo>
                  <a:cubicBezTo>
                    <a:pt x="250" y="235"/>
                    <a:pt x="234" y="250"/>
                    <a:pt x="212" y="263"/>
                  </a:cubicBezTo>
                  <a:cubicBezTo>
                    <a:pt x="189" y="276"/>
                    <a:pt x="167" y="282"/>
                    <a:pt x="141" y="282"/>
                  </a:cubicBezTo>
                  <a:cubicBezTo>
                    <a:pt x="115" y="282"/>
                    <a:pt x="93" y="276"/>
                    <a:pt x="71" y="263"/>
                  </a:cubicBezTo>
                  <a:cubicBezTo>
                    <a:pt x="48" y="250"/>
                    <a:pt x="32" y="235"/>
                    <a:pt x="19" y="212"/>
                  </a:cubicBezTo>
                  <a:cubicBezTo>
                    <a:pt x="6" y="190"/>
                    <a:pt x="0" y="167"/>
                    <a:pt x="0" y="141"/>
                  </a:cubicBezTo>
                  <a:cubicBezTo>
                    <a:pt x="0" y="115"/>
                    <a:pt x="6" y="94"/>
                    <a:pt x="19" y="71"/>
                  </a:cubicBezTo>
                  <a:cubicBezTo>
                    <a:pt x="32" y="49"/>
                    <a:pt x="48" y="32"/>
                    <a:pt x="71" y="19"/>
                  </a:cubicBezTo>
                  <a:cubicBezTo>
                    <a:pt x="93" y="6"/>
                    <a:pt x="115" y="0"/>
                    <a:pt x="141" y="0"/>
                  </a:cubicBezTo>
                  <a:cubicBezTo>
                    <a:pt x="167" y="0"/>
                    <a:pt x="189" y="6"/>
                    <a:pt x="212" y="19"/>
                  </a:cubicBezTo>
                  <a:cubicBezTo>
                    <a:pt x="234" y="32"/>
                    <a:pt x="250" y="49"/>
                    <a:pt x="263" y="71"/>
                  </a:cubicBezTo>
                  <a:cubicBezTo>
                    <a:pt x="276" y="94"/>
                    <a:pt x="282" y="115"/>
                    <a:pt x="282" y="141"/>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58" name="Freeform 91">
              <a:extLst>
                <a:ext uri="{FF2B5EF4-FFF2-40B4-BE49-F238E27FC236}">
                  <a16:creationId xmlns:a16="http://schemas.microsoft.com/office/drawing/2014/main" id="{D1E4FE58-596B-7E00-15D4-932EC637F2C6}"/>
                </a:ext>
              </a:extLst>
            </p:cNvPr>
            <p:cNvSpPr>
              <a:spLocks noChangeArrowheads="1"/>
            </p:cNvSpPr>
            <p:nvPr/>
          </p:nvSpPr>
          <p:spPr bwMode="auto">
            <a:xfrm>
              <a:off x="583" y="2875"/>
              <a:ext cx="63" cy="63"/>
            </a:xfrm>
            <a:custGeom>
              <a:avLst/>
              <a:gdLst>
                <a:gd name="T0" fmla="*/ 281 w 282"/>
                <a:gd name="T1" fmla="*/ 141 h 283"/>
                <a:gd name="T2" fmla="*/ 262 w 282"/>
                <a:gd name="T3" fmla="*/ 212 h 283"/>
                <a:gd name="T4" fmla="*/ 210 w 282"/>
                <a:gd name="T5" fmla="*/ 263 h 283"/>
                <a:gd name="T6" fmla="*/ 140 w 282"/>
                <a:gd name="T7" fmla="*/ 282 h 283"/>
                <a:gd name="T8" fmla="*/ 69 w 282"/>
                <a:gd name="T9" fmla="*/ 263 h 283"/>
                <a:gd name="T10" fmla="*/ 19 w 282"/>
                <a:gd name="T11" fmla="*/ 212 h 283"/>
                <a:gd name="T12" fmla="*/ 0 w 282"/>
                <a:gd name="T13" fmla="*/ 141 h 283"/>
                <a:gd name="T14" fmla="*/ 19 w 282"/>
                <a:gd name="T15" fmla="*/ 71 h 283"/>
                <a:gd name="T16" fmla="*/ 69 w 282"/>
                <a:gd name="T17" fmla="*/ 19 h 283"/>
                <a:gd name="T18" fmla="*/ 140 w 282"/>
                <a:gd name="T19" fmla="*/ 0 h 283"/>
                <a:gd name="T20" fmla="*/ 210 w 282"/>
                <a:gd name="T21" fmla="*/ 19 h 283"/>
                <a:gd name="T22" fmla="*/ 262 w 282"/>
                <a:gd name="T23" fmla="*/ 71 h 283"/>
                <a:gd name="T24" fmla="*/ 281 w 282"/>
                <a:gd name="T25" fmla="*/ 141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2" h="283">
                  <a:moveTo>
                    <a:pt x="281" y="141"/>
                  </a:moveTo>
                  <a:cubicBezTo>
                    <a:pt x="281" y="167"/>
                    <a:pt x="275" y="190"/>
                    <a:pt x="262" y="212"/>
                  </a:cubicBezTo>
                  <a:cubicBezTo>
                    <a:pt x="249" y="235"/>
                    <a:pt x="233" y="250"/>
                    <a:pt x="210" y="263"/>
                  </a:cubicBezTo>
                  <a:cubicBezTo>
                    <a:pt x="188" y="276"/>
                    <a:pt x="166" y="282"/>
                    <a:pt x="140" y="282"/>
                  </a:cubicBezTo>
                  <a:cubicBezTo>
                    <a:pt x="114" y="282"/>
                    <a:pt x="92" y="276"/>
                    <a:pt x="69" y="263"/>
                  </a:cubicBezTo>
                  <a:cubicBezTo>
                    <a:pt x="47" y="250"/>
                    <a:pt x="31" y="235"/>
                    <a:pt x="19" y="212"/>
                  </a:cubicBezTo>
                  <a:cubicBezTo>
                    <a:pt x="6" y="190"/>
                    <a:pt x="0" y="167"/>
                    <a:pt x="0" y="141"/>
                  </a:cubicBezTo>
                  <a:cubicBezTo>
                    <a:pt x="0" y="115"/>
                    <a:pt x="6" y="94"/>
                    <a:pt x="19" y="71"/>
                  </a:cubicBezTo>
                  <a:cubicBezTo>
                    <a:pt x="31" y="49"/>
                    <a:pt x="47" y="32"/>
                    <a:pt x="69" y="19"/>
                  </a:cubicBezTo>
                  <a:cubicBezTo>
                    <a:pt x="92" y="6"/>
                    <a:pt x="114" y="0"/>
                    <a:pt x="140" y="0"/>
                  </a:cubicBezTo>
                  <a:cubicBezTo>
                    <a:pt x="166" y="0"/>
                    <a:pt x="188" y="6"/>
                    <a:pt x="210" y="19"/>
                  </a:cubicBezTo>
                  <a:cubicBezTo>
                    <a:pt x="233" y="32"/>
                    <a:pt x="249" y="49"/>
                    <a:pt x="262" y="71"/>
                  </a:cubicBezTo>
                  <a:cubicBezTo>
                    <a:pt x="275" y="94"/>
                    <a:pt x="281" y="115"/>
                    <a:pt x="281" y="141"/>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grpSp>
      <p:grpSp>
        <p:nvGrpSpPr>
          <p:cNvPr id="59" name="Group 84">
            <a:extLst>
              <a:ext uri="{FF2B5EF4-FFF2-40B4-BE49-F238E27FC236}">
                <a16:creationId xmlns:a16="http://schemas.microsoft.com/office/drawing/2014/main" id="{E8E76A1A-0AA2-B558-3191-CC1A76BC74D5}"/>
              </a:ext>
            </a:extLst>
          </p:cNvPr>
          <p:cNvGrpSpPr>
            <a:grpSpLocks/>
          </p:cNvGrpSpPr>
          <p:nvPr/>
        </p:nvGrpSpPr>
        <p:grpSpPr bwMode="auto">
          <a:xfrm>
            <a:off x="4273052" y="4407009"/>
            <a:ext cx="769938" cy="261938"/>
            <a:chOff x="3052" y="3190"/>
            <a:chExt cx="485" cy="165"/>
          </a:xfrm>
        </p:grpSpPr>
        <p:sp>
          <p:nvSpPr>
            <p:cNvPr id="60" name="Freeform 85">
              <a:extLst>
                <a:ext uri="{FF2B5EF4-FFF2-40B4-BE49-F238E27FC236}">
                  <a16:creationId xmlns:a16="http://schemas.microsoft.com/office/drawing/2014/main" id="{E869A81E-AF34-3EEE-49D6-3B121F161F1D}"/>
                </a:ext>
              </a:extLst>
            </p:cNvPr>
            <p:cNvSpPr>
              <a:spLocks noChangeArrowheads="1"/>
            </p:cNvSpPr>
            <p:nvPr/>
          </p:nvSpPr>
          <p:spPr bwMode="auto">
            <a:xfrm>
              <a:off x="3052" y="3190"/>
              <a:ext cx="485" cy="165"/>
            </a:xfrm>
            <a:custGeom>
              <a:avLst/>
              <a:gdLst>
                <a:gd name="T0" fmla="*/ 2030 w 2144"/>
                <a:gd name="T1" fmla="*/ 0 h 734"/>
                <a:gd name="T2" fmla="*/ 2143 w 2144"/>
                <a:gd name="T3" fmla="*/ 113 h 734"/>
                <a:gd name="T4" fmla="*/ 2143 w 2144"/>
                <a:gd name="T5" fmla="*/ 620 h 734"/>
                <a:gd name="T6" fmla="*/ 2030 w 2144"/>
                <a:gd name="T7" fmla="*/ 733 h 734"/>
                <a:gd name="T8" fmla="*/ 113 w 2144"/>
                <a:gd name="T9" fmla="*/ 733 h 734"/>
                <a:gd name="T10" fmla="*/ 0 w 2144"/>
                <a:gd name="T11" fmla="*/ 620 h 734"/>
                <a:gd name="T12" fmla="*/ 0 w 2144"/>
                <a:gd name="T13" fmla="*/ 113 h 734"/>
                <a:gd name="T14" fmla="*/ 113 w 2144"/>
                <a:gd name="T15" fmla="*/ 0 h 734"/>
                <a:gd name="T16" fmla="*/ 2030 w 2144"/>
                <a:gd name="T17" fmla="*/ 0 h 734"/>
                <a:gd name="T18" fmla="*/ 1381 w 2144"/>
                <a:gd name="T19" fmla="*/ 620 h 734"/>
                <a:gd name="T20" fmla="*/ 1381 w 2144"/>
                <a:gd name="T21" fmla="*/ 113 h 734"/>
                <a:gd name="T22" fmla="*/ 113 w 2144"/>
                <a:gd name="T23" fmla="*/ 113 h 734"/>
                <a:gd name="T24" fmla="*/ 113 w 2144"/>
                <a:gd name="T25" fmla="*/ 620 h 734"/>
                <a:gd name="T26" fmla="*/ 1381 w 2144"/>
                <a:gd name="T27" fmla="*/ 620 h 734"/>
                <a:gd name="T28" fmla="*/ 2030 w 2144"/>
                <a:gd name="T29" fmla="*/ 592 h 734"/>
                <a:gd name="T30" fmla="*/ 2030 w 2144"/>
                <a:gd name="T31" fmla="*/ 583 h 734"/>
                <a:gd name="T32" fmla="*/ 2027 w 2144"/>
                <a:gd name="T33" fmla="*/ 578 h 734"/>
                <a:gd name="T34" fmla="*/ 1909 w 2144"/>
                <a:gd name="T35" fmla="*/ 459 h 734"/>
                <a:gd name="T36" fmla="*/ 1946 w 2144"/>
                <a:gd name="T37" fmla="*/ 339 h 734"/>
                <a:gd name="T38" fmla="*/ 1720 w 2144"/>
                <a:gd name="T39" fmla="*/ 113 h 734"/>
                <a:gd name="T40" fmla="*/ 1494 w 2144"/>
                <a:gd name="T41" fmla="*/ 339 h 734"/>
                <a:gd name="T42" fmla="*/ 1720 w 2144"/>
                <a:gd name="T43" fmla="*/ 564 h 734"/>
                <a:gd name="T44" fmla="*/ 1875 w 2144"/>
                <a:gd name="T45" fmla="*/ 504 h 734"/>
                <a:gd name="T46" fmla="*/ 1988 w 2144"/>
                <a:gd name="T47" fmla="*/ 617 h 734"/>
                <a:gd name="T48" fmla="*/ 1994 w 2144"/>
                <a:gd name="T49" fmla="*/ 620 h 734"/>
                <a:gd name="T50" fmla="*/ 2005 w 2144"/>
                <a:gd name="T51" fmla="*/ 620 h 734"/>
                <a:gd name="T52" fmla="*/ 2019 w 2144"/>
                <a:gd name="T53" fmla="*/ 611 h 734"/>
                <a:gd name="T54" fmla="*/ 2022 w 2144"/>
                <a:gd name="T55" fmla="*/ 609 h 734"/>
                <a:gd name="T56" fmla="*/ 2030 w 2144"/>
                <a:gd name="T57" fmla="*/ 592 h 7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44" h="734">
                  <a:moveTo>
                    <a:pt x="2030" y="0"/>
                  </a:moveTo>
                  <a:cubicBezTo>
                    <a:pt x="2092" y="0"/>
                    <a:pt x="2143" y="51"/>
                    <a:pt x="2143" y="113"/>
                  </a:cubicBezTo>
                  <a:lnTo>
                    <a:pt x="2143" y="620"/>
                  </a:lnTo>
                  <a:cubicBezTo>
                    <a:pt x="2143" y="682"/>
                    <a:pt x="2092" y="733"/>
                    <a:pt x="2030" y="733"/>
                  </a:cubicBezTo>
                  <a:lnTo>
                    <a:pt x="113" y="733"/>
                  </a:lnTo>
                  <a:cubicBezTo>
                    <a:pt x="51" y="733"/>
                    <a:pt x="0" y="682"/>
                    <a:pt x="0" y="620"/>
                  </a:cubicBezTo>
                  <a:lnTo>
                    <a:pt x="0" y="113"/>
                  </a:lnTo>
                  <a:cubicBezTo>
                    <a:pt x="0" y="51"/>
                    <a:pt x="51" y="0"/>
                    <a:pt x="113" y="0"/>
                  </a:cubicBezTo>
                  <a:lnTo>
                    <a:pt x="2030" y="0"/>
                  </a:lnTo>
                  <a:close/>
                  <a:moveTo>
                    <a:pt x="1381" y="620"/>
                  </a:moveTo>
                  <a:lnTo>
                    <a:pt x="1381" y="113"/>
                  </a:lnTo>
                  <a:lnTo>
                    <a:pt x="113" y="113"/>
                  </a:lnTo>
                  <a:lnTo>
                    <a:pt x="113" y="620"/>
                  </a:lnTo>
                  <a:lnTo>
                    <a:pt x="1381" y="620"/>
                  </a:lnTo>
                  <a:close/>
                  <a:moveTo>
                    <a:pt x="2030" y="592"/>
                  </a:moveTo>
                  <a:cubicBezTo>
                    <a:pt x="2030" y="589"/>
                    <a:pt x="2030" y="586"/>
                    <a:pt x="2030" y="583"/>
                  </a:cubicBezTo>
                  <a:cubicBezTo>
                    <a:pt x="2030" y="580"/>
                    <a:pt x="2030" y="580"/>
                    <a:pt x="2027" y="578"/>
                  </a:cubicBezTo>
                  <a:lnTo>
                    <a:pt x="1909" y="459"/>
                  </a:lnTo>
                  <a:cubicBezTo>
                    <a:pt x="1932" y="425"/>
                    <a:pt x="1946" y="383"/>
                    <a:pt x="1946" y="339"/>
                  </a:cubicBezTo>
                  <a:cubicBezTo>
                    <a:pt x="1946" y="215"/>
                    <a:pt x="1844" y="113"/>
                    <a:pt x="1720" y="113"/>
                  </a:cubicBezTo>
                  <a:cubicBezTo>
                    <a:pt x="1596" y="113"/>
                    <a:pt x="1494" y="215"/>
                    <a:pt x="1494" y="339"/>
                  </a:cubicBezTo>
                  <a:cubicBezTo>
                    <a:pt x="1494" y="462"/>
                    <a:pt x="1596" y="564"/>
                    <a:pt x="1720" y="564"/>
                  </a:cubicBezTo>
                  <a:cubicBezTo>
                    <a:pt x="1779" y="564"/>
                    <a:pt x="1833" y="541"/>
                    <a:pt x="1875" y="504"/>
                  </a:cubicBezTo>
                  <a:lnTo>
                    <a:pt x="1988" y="617"/>
                  </a:lnTo>
                  <a:cubicBezTo>
                    <a:pt x="1991" y="620"/>
                    <a:pt x="1991" y="620"/>
                    <a:pt x="1994" y="620"/>
                  </a:cubicBezTo>
                  <a:cubicBezTo>
                    <a:pt x="1996" y="623"/>
                    <a:pt x="1999" y="620"/>
                    <a:pt x="2005" y="620"/>
                  </a:cubicBezTo>
                  <a:cubicBezTo>
                    <a:pt x="2011" y="617"/>
                    <a:pt x="2016" y="614"/>
                    <a:pt x="2019" y="611"/>
                  </a:cubicBezTo>
                  <a:lnTo>
                    <a:pt x="2022" y="609"/>
                  </a:lnTo>
                  <a:cubicBezTo>
                    <a:pt x="2027" y="603"/>
                    <a:pt x="2030" y="597"/>
                    <a:pt x="2030" y="592"/>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61" name="Freeform 86">
              <a:extLst>
                <a:ext uri="{FF2B5EF4-FFF2-40B4-BE49-F238E27FC236}">
                  <a16:creationId xmlns:a16="http://schemas.microsoft.com/office/drawing/2014/main" id="{EEEDE3C6-298A-D4E9-3303-E5DD0A83759F}"/>
                </a:ext>
              </a:extLst>
            </p:cNvPr>
            <p:cNvSpPr>
              <a:spLocks noChangeArrowheads="1"/>
            </p:cNvSpPr>
            <p:nvPr/>
          </p:nvSpPr>
          <p:spPr bwMode="auto">
            <a:xfrm>
              <a:off x="3403" y="3228"/>
              <a:ext cx="76" cy="76"/>
            </a:xfrm>
            <a:custGeom>
              <a:avLst/>
              <a:gdLst>
                <a:gd name="T0" fmla="*/ 338 w 339"/>
                <a:gd name="T1" fmla="*/ 169 h 338"/>
                <a:gd name="T2" fmla="*/ 316 w 339"/>
                <a:gd name="T3" fmla="*/ 252 h 338"/>
                <a:gd name="T4" fmla="*/ 254 w 339"/>
                <a:gd name="T5" fmla="*/ 314 h 338"/>
                <a:gd name="T6" fmla="*/ 169 w 339"/>
                <a:gd name="T7" fmla="*/ 337 h 338"/>
                <a:gd name="T8" fmla="*/ 84 w 339"/>
                <a:gd name="T9" fmla="*/ 314 h 338"/>
                <a:gd name="T10" fmla="*/ 22 w 339"/>
                <a:gd name="T11" fmla="*/ 252 h 338"/>
                <a:gd name="T12" fmla="*/ 0 w 339"/>
                <a:gd name="T13" fmla="*/ 169 h 338"/>
                <a:gd name="T14" fmla="*/ 22 w 339"/>
                <a:gd name="T15" fmla="*/ 84 h 338"/>
                <a:gd name="T16" fmla="*/ 84 w 339"/>
                <a:gd name="T17" fmla="*/ 22 h 338"/>
                <a:gd name="T18" fmla="*/ 169 w 339"/>
                <a:gd name="T19" fmla="*/ 0 h 338"/>
                <a:gd name="T20" fmla="*/ 254 w 339"/>
                <a:gd name="T21" fmla="*/ 22 h 338"/>
                <a:gd name="T22" fmla="*/ 316 w 339"/>
                <a:gd name="T23" fmla="*/ 84 h 338"/>
                <a:gd name="T24" fmla="*/ 338 w 339"/>
                <a:gd name="T25" fmla="*/ 169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9" h="338">
                  <a:moveTo>
                    <a:pt x="338" y="169"/>
                  </a:moveTo>
                  <a:cubicBezTo>
                    <a:pt x="338" y="199"/>
                    <a:pt x="332" y="225"/>
                    <a:pt x="316" y="252"/>
                  </a:cubicBezTo>
                  <a:cubicBezTo>
                    <a:pt x="301" y="279"/>
                    <a:pt x="281" y="299"/>
                    <a:pt x="254" y="314"/>
                  </a:cubicBezTo>
                  <a:cubicBezTo>
                    <a:pt x="227" y="330"/>
                    <a:pt x="200" y="337"/>
                    <a:pt x="169" y="337"/>
                  </a:cubicBezTo>
                  <a:cubicBezTo>
                    <a:pt x="138" y="337"/>
                    <a:pt x="111" y="330"/>
                    <a:pt x="84" y="314"/>
                  </a:cubicBezTo>
                  <a:cubicBezTo>
                    <a:pt x="57" y="299"/>
                    <a:pt x="38" y="279"/>
                    <a:pt x="22" y="252"/>
                  </a:cubicBezTo>
                  <a:cubicBezTo>
                    <a:pt x="7" y="225"/>
                    <a:pt x="0" y="199"/>
                    <a:pt x="0" y="169"/>
                  </a:cubicBezTo>
                  <a:cubicBezTo>
                    <a:pt x="0" y="138"/>
                    <a:pt x="7" y="111"/>
                    <a:pt x="22" y="84"/>
                  </a:cubicBezTo>
                  <a:cubicBezTo>
                    <a:pt x="38" y="57"/>
                    <a:pt x="57" y="37"/>
                    <a:pt x="84" y="22"/>
                  </a:cubicBezTo>
                  <a:cubicBezTo>
                    <a:pt x="111" y="6"/>
                    <a:pt x="138" y="0"/>
                    <a:pt x="169" y="0"/>
                  </a:cubicBezTo>
                  <a:cubicBezTo>
                    <a:pt x="200" y="0"/>
                    <a:pt x="227" y="6"/>
                    <a:pt x="254" y="22"/>
                  </a:cubicBezTo>
                  <a:cubicBezTo>
                    <a:pt x="281" y="37"/>
                    <a:pt x="301" y="57"/>
                    <a:pt x="316" y="84"/>
                  </a:cubicBezTo>
                  <a:cubicBezTo>
                    <a:pt x="332" y="111"/>
                    <a:pt x="338" y="138"/>
                    <a:pt x="338" y="169"/>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grpSp>
      <p:sp>
        <p:nvSpPr>
          <p:cNvPr id="62" name="Freeform 57">
            <a:extLst>
              <a:ext uri="{FF2B5EF4-FFF2-40B4-BE49-F238E27FC236}">
                <a16:creationId xmlns:a16="http://schemas.microsoft.com/office/drawing/2014/main" id="{60DA6806-2415-5CB6-2D69-0D39B238C443}"/>
              </a:ext>
            </a:extLst>
          </p:cNvPr>
          <p:cNvSpPr>
            <a:spLocks noChangeArrowheads="1"/>
          </p:cNvSpPr>
          <p:nvPr/>
        </p:nvSpPr>
        <p:spPr bwMode="auto">
          <a:xfrm>
            <a:off x="2726781" y="3531336"/>
            <a:ext cx="642243" cy="506305"/>
          </a:xfrm>
          <a:custGeom>
            <a:avLst/>
            <a:gdLst>
              <a:gd name="T0" fmla="*/ 2030 w 2144"/>
              <a:gd name="T1" fmla="*/ 0 h 1524"/>
              <a:gd name="T2" fmla="*/ 113 w 2144"/>
              <a:gd name="T3" fmla="*/ 0 h 1524"/>
              <a:gd name="T4" fmla="*/ 0 w 2144"/>
              <a:gd name="T5" fmla="*/ 113 h 1524"/>
              <a:gd name="T6" fmla="*/ 0 w 2144"/>
              <a:gd name="T7" fmla="*/ 1410 h 1524"/>
              <a:gd name="T8" fmla="*/ 113 w 2144"/>
              <a:gd name="T9" fmla="*/ 1523 h 1524"/>
              <a:gd name="T10" fmla="*/ 2030 w 2144"/>
              <a:gd name="T11" fmla="*/ 1523 h 1524"/>
              <a:gd name="T12" fmla="*/ 2143 w 2144"/>
              <a:gd name="T13" fmla="*/ 1410 h 1524"/>
              <a:gd name="T14" fmla="*/ 2143 w 2144"/>
              <a:gd name="T15" fmla="*/ 113 h 1524"/>
              <a:gd name="T16" fmla="*/ 2030 w 2144"/>
              <a:gd name="T17" fmla="*/ 0 h 1524"/>
              <a:gd name="T18" fmla="*/ 1319 w 2144"/>
              <a:gd name="T19" fmla="*/ 812 h 1524"/>
              <a:gd name="T20" fmla="*/ 875 w 2144"/>
              <a:gd name="T21" fmla="*/ 1066 h 1524"/>
              <a:gd name="T22" fmla="*/ 790 w 2144"/>
              <a:gd name="T23" fmla="*/ 1018 h 1524"/>
              <a:gd name="T24" fmla="*/ 790 w 2144"/>
              <a:gd name="T25" fmla="*/ 508 h 1524"/>
              <a:gd name="T26" fmla="*/ 875 w 2144"/>
              <a:gd name="T27" fmla="*/ 460 h 1524"/>
              <a:gd name="T28" fmla="*/ 1319 w 2144"/>
              <a:gd name="T29" fmla="*/ 713 h 1524"/>
              <a:gd name="T30" fmla="*/ 1319 w 2144"/>
              <a:gd name="T31" fmla="*/ 812 h 1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44" h="1524">
                <a:moveTo>
                  <a:pt x="2030" y="0"/>
                </a:moveTo>
                <a:lnTo>
                  <a:pt x="113" y="0"/>
                </a:lnTo>
                <a:cubicBezTo>
                  <a:pt x="51" y="0"/>
                  <a:pt x="0" y="51"/>
                  <a:pt x="0" y="113"/>
                </a:cubicBezTo>
                <a:lnTo>
                  <a:pt x="0" y="1410"/>
                </a:lnTo>
                <a:cubicBezTo>
                  <a:pt x="0" y="1472"/>
                  <a:pt x="51" y="1523"/>
                  <a:pt x="113" y="1523"/>
                </a:cubicBezTo>
                <a:lnTo>
                  <a:pt x="2030" y="1523"/>
                </a:lnTo>
                <a:cubicBezTo>
                  <a:pt x="2092" y="1523"/>
                  <a:pt x="2143" y="1472"/>
                  <a:pt x="2143" y="1410"/>
                </a:cubicBezTo>
                <a:lnTo>
                  <a:pt x="2143" y="113"/>
                </a:lnTo>
                <a:cubicBezTo>
                  <a:pt x="2143" y="51"/>
                  <a:pt x="2092" y="0"/>
                  <a:pt x="2030" y="0"/>
                </a:cubicBezTo>
                <a:close/>
                <a:moveTo>
                  <a:pt x="1319" y="812"/>
                </a:moveTo>
                <a:lnTo>
                  <a:pt x="875" y="1066"/>
                </a:lnTo>
                <a:cubicBezTo>
                  <a:pt x="838" y="1088"/>
                  <a:pt x="790" y="1060"/>
                  <a:pt x="790" y="1018"/>
                </a:cubicBezTo>
                <a:lnTo>
                  <a:pt x="790" y="508"/>
                </a:lnTo>
                <a:cubicBezTo>
                  <a:pt x="790" y="466"/>
                  <a:pt x="838" y="437"/>
                  <a:pt x="875" y="460"/>
                </a:cubicBezTo>
                <a:lnTo>
                  <a:pt x="1319" y="713"/>
                </a:lnTo>
                <a:cubicBezTo>
                  <a:pt x="1359" y="735"/>
                  <a:pt x="1359" y="789"/>
                  <a:pt x="1319" y="812"/>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63" name="Freeform 34">
            <a:extLst>
              <a:ext uri="{FF2B5EF4-FFF2-40B4-BE49-F238E27FC236}">
                <a16:creationId xmlns:a16="http://schemas.microsoft.com/office/drawing/2014/main" id="{68D28BE3-B7A6-3662-E27A-044F1A2F683E}"/>
              </a:ext>
            </a:extLst>
          </p:cNvPr>
          <p:cNvSpPr>
            <a:spLocks noChangeArrowheads="1"/>
          </p:cNvSpPr>
          <p:nvPr/>
        </p:nvSpPr>
        <p:spPr bwMode="auto">
          <a:xfrm>
            <a:off x="846918" y="2805393"/>
            <a:ext cx="626382" cy="500592"/>
          </a:xfrm>
          <a:custGeom>
            <a:avLst/>
            <a:gdLst>
              <a:gd name="T0" fmla="*/ 2149 w 2150"/>
              <a:gd name="T1" fmla="*/ 1235 h 1718"/>
              <a:gd name="T2" fmla="*/ 657 w 2150"/>
              <a:gd name="T3" fmla="*/ 1678 h 1718"/>
              <a:gd name="T4" fmla="*/ 119 w 2150"/>
              <a:gd name="T5" fmla="*/ 1353 h 1718"/>
              <a:gd name="T6" fmla="*/ 119 w 2150"/>
              <a:gd name="T7" fmla="*/ 0 h 1718"/>
              <a:gd name="T8" fmla="*/ 736 w 2150"/>
              <a:gd name="T9" fmla="*/ 770 h 1718"/>
              <a:gd name="T10" fmla="*/ 680 w 2150"/>
              <a:gd name="T11" fmla="*/ 663 h 1718"/>
              <a:gd name="T12" fmla="*/ 556 w 2150"/>
              <a:gd name="T13" fmla="*/ 621 h 1718"/>
              <a:gd name="T14" fmla="*/ 443 w 2150"/>
              <a:gd name="T15" fmla="*/ 581 h 1718"/>
              <a:gd name="T16" fmla="*/ 471 w 2150"/>
              <a:gd name="T17" fmla="*/ 485 h 1718"/>
              <a:gd name="T18" fmla="*/ 609 w 2150"/>
              <a:gd name="T19" fmla="*/ 491 h 1718"/>
              <a:gd name="T20" fmla="*/ 717 w 2150"/>
              <a:gd name="T21" fmla="*/ 491 h 1718"/>
              <a:gd name="T22" fmla="*/ 536 w 2150"/>
              <a:gd name="T23" fmla="*/ 398 h 1718"/>
              <a:gd name="T24" fmla="*/ 367 w 2150"/>
              <a:gd name="T25" fmla="*/ 482 h 1718"/>
              <a:gd name="T26" fmla="*/ 372 w 2150"/>
              <a:gd name="T27" fmla="*/ 626 h 1718"/>
              <a:gd name="T28" fmla="*/ 550 w 2150"/>
              <a:gd name="T29" fmla="*/ 702 h 1718"/>
              <a:gd name="T30" fmla="*/ 655 w 2150"/>
              <a:gd name="T31" fmla="*/ 784 h 1718"/>
              <a:gd name="T32" fmla="*/ 595 w 2150"/>
              <a:gd name="T33" fmla="*/ 854 h 1718"/>
              <a:gd name="T34" fmla="*/ 451 w 2150"/>
              <a:gd name="T35" fmla="*/ 834 h 1718"/>
              <a:gd name="T36" fmla="*/ 322 w 2150"/>
              <a:gd name="T37" fmla="*/ 750 h 1718"/>
              <a:gd name="T38" fmla="*/ 451 w 2150"/>
              <a:gd name="T39" fmla="*/ 921 h 1718"/>
              <a:gd name="T40" fmla="*/ 672 w 2150"/>
              <a:gd name="T41" fmla="*/ 896 h 1718"/>
              <a:gd name="T42" fmla="*/ 1277 w 2150"/>
              <a:gd name="T43" fmla="*/ 921 h 1718"/>
              <a:gd name="T44" fmla="*/ 1193 w 2150"/>
              <a:gd name="T45" fmla="*/ 790 h 1718"/>
              <a:gd name="T46" fmla="*/ 861 w 2150"/>
              <a:gd name="T47" fmla="*/ 412 h 1718"/>
              <a:gd name="T48" fmla="*/ 945 w 2150"/>
              <a:gd name="T49" fmla="*/ 547 h 1718"/>
              <a:gd name="T50" fmla="*/ 1805 w 2150"/>
              <a:gd name="T51" fmla="*/ 845 h 1718"/>
              <a:gd name="T52" fmla="*/ 1799 w 2150"/>
              <a:gd name="T53" fmla="*/ 691 h 1718"/>
              <a:gd name="T54" fmla="*/ 1692 w 2150"/>
              <a:gd name="T55" fmla="*/ 629 h 1718"/>
              <a:gd name="T56" fmla="*/ 1576 w 2150"/>
              <a:gd name="T57" fmla="*/ 601 h 1718"/>
              <a:gd name="T58" fmla="*/ 1523 w 2150"/>
              <a:gd name="T59" fmla="*/ 505 h 1718"/>
              <a:gd name="T60" fmla="*/ 1621 w 2150"/>
              <a:gd name="T61" fmla="*/ 471 h 1718"/>
              <a:gd name="T62" fmla="*/ 1822 w 2150"/>
              <a:gd name="T63" fmla="*/ 561 h 1718"/>
              <a:gd name="T64" fmla="*/ 1700 w 2150"/>
              <a:gd name="T65" fmla="*/ 409 h 1718"/>
              <a:gd name="T66" fmla="*/ 1497 w 2150"/>
              <a:gd name="T67" fmla="*/ 434 h 1718"/>
              <a:gd name="T68" fmla="*/ 1444 w 2150"/>
              <a:gd name="T69" fmla="*/ 589 h 1718"/>
              <a:gd name="T70" fmla="*/ 1548 w 2150"/>
              <a:gd name="T71" fmla="*/ 680 h 1718"/>
              <a:gd name="T72" fmla="*/ 1729 w 2150"/>
              <a:gd name="T73" fmla="*/ 742 h 1718"/>
              <a:gd name="T74" fmla="*/ 1717 w 2150"/>
              <a:gd name="T75" fmla="*/ 837 h 1718"/>
              <a:gd name="T76" fmla="*/ 1582 w 2150"/>
              <a:gd name="T77" fmla="*/ 854 h 1718"/>
              <a:gd name="T78" fmla="*/ 1500 w 2150"/>
              <a:gd name="T79" fmla="*/ 750 h 1718"/>
              <a:gd name="T80" fmla="*/ 1472 w 2150"/>
              <a:gd name="T81" fmla="*/ 888 h 1718"/>
              <a:gd name="T82" fmla="*/ 1695 w 2150"/>
              <a:gd name="T83" fmla="*/ 924 h 1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150" h="1718">
                <a:moveTo>
                  <a:pt x="2028" y="0"/>
                </a:moveTo>
                <a:cubicBezTo>
                  <a:pt x="2093" y="0"/>
                  <a:pt x="2143" y="53"/>
                  <a:pt x="2149" y="118"/>
                </a:cubicBezTo>
                <a:lnTo>
                  <a:pt x="2149" y="1235"/>
                </a:lnTo>
                <a:cubicBezTo>
                  <a:pt x="2149" y="1299"/>
                  <a:pt x="2095" y="1353"/>
                  <a:pt x="2030" y="1353"/>
                </a:cubicBezTo>
                <a:lnTo>
                  <a:pt x="982" y="1353"/>
                </a:lnTo>
                <a:lnTo>
                  <a:pt x="657" y="1678"/>
                </a:lnTo>
                <a:cubicBezTo>
                  <a:pt x="618" y="1717"/>
                  <a:pt x="547" y="1689"/>
                  <a:pt x="547" y="1632"/>
                </a:cubicBezTo>
                <a:lnTo>
                  <a:pt x="547" y="1353"/>
                </a:lnTo>
                <a:lnTo>
                  <a:pt x="119" y="1353"/>
                </a:lnTo>
                <a:cubicBezTo>
                  <a:pt x="54" y="1353"/>
                  <a:pt x="0" y="1299"/>
                  <a:pt x="0" y="1235"/>
                </a:cubicBezTo>
                <a:lnTo>
                  <a:pt x="0" y="118"/>
                </a:lnTo>
                <a:cubicBezTo>
                  <a:pt x="0" y="53"/>
                  <a:pt x="54" y="0"/>
                  <a:pt x="119" y="0"/>
                </a:cubicBezTo>
                <a:lnTo>
                  <a:pt x="2028" y="0"/>
                </a:lnTo>
                <a:close/>
                <a:moveTo>
                  <a:pt x="717" y="845"/>
                </a:moveTo>
                <a:cubicBezTo>
                  <a:pt x="728" y="825"/>
                  <a:pt x="734" y="804"/>
                  <a:pt x="736" y="770"/>
                </a:cubicBezTo>
                <a:cubicBezTo>
                  <a:pt x="736" y="756"/>
                  <a:pt x="734" y="745"/>
                  <a:pt x="731" y="731"/>
                </a:cubicBezTo>
                <a:cubicBezTo>
                  <a:pt x="725" y="719"/>
                  <a:pt x="719" y="705"/>
                  <a:pt x="711" y="694"/>
                </a:cubicBezTo>
                <a:cubicBezTo>
                  <a:pt x="702" y="683"/>
                  <a:pt x="691" y="671"/>
                  <a:pt x="680" y="663"/>
                </a:cubicBezTo>
                <a:cubicBezTo>
                  <a:pt x="669" y="652"/>
                  <a:pt x="655" y="646"/>
                  <a:pt x="638" y="640"/>
                </a:cubicBezTo>
                <a:cubicBezTo>
                  <a:pt x="629" y="637"/>
                  <a:pt x="618" y="635"/>
                  <a:pt x="604" y="632"/>
                </a:cubicBezTo>
                <a:cubicBezTo>
                  <a:pt x="587" y="629"/>
                  <a:pt x="573" y="626"/>
                  <a:pt x="556" y="621"/>
                </a:cubicBezTo>
                <a:cubicBezTo>
                  <a:pt x="539" y="618"/>
                  <a:pt x="525" y="612"/>
                  <a:pt x="511" y="609"/>
                </a:cubicBezTo>
                <a:cubicBezTo>
                  <a:pt x="497" y="606"/>
                  <a:pt x="491" y="604"/>
                  <a:pt x="488" y="604"/>
                </a:cubicBezTo>
                <a:cubicBezTo>
                  <a:pt x="468" y="598"/>
                  <a:pt x="454" y="592"/>
                  <a:pt x="443" y="581"/>
                </a:cubicBezTo>
                <a:cubicBezTo>
                  <a:pt x="432" y="570"/>
                  <a:pt x="426" y="556"/>
                  <a:pt x="426" y="539"/>
                </a:cubicBezTo>
                <a:cubicBezTo>
                  <a:pt x="426" y="525"/>
                  <a:pt x="443" y="513"/>
                  <a:pt x="449" y="505"/>
                </a:cubicBezTo>
                <a:cubicBezTo>
                  <a:pt x="454" y="496"/>
                  <a:pt x="459" y="491"/>
                  <a:pt x="471" y="485"/>
                </a:cubicBezTo>
                <a:cubicBezTo>
                  <a:pt x="482" y="479"/>
                  <a:pt x="493" y="477"/>
                  <a:pt x="502" y="474"/>
                </a:cubicBezTo>
                <a:cubicBezTo>
                  <a:pt x="510" y="471"/>
                  <a:pt x="522" y="471"/>
                  <a:pt x="533" y="471"/>
                </a:cubicBezTo>
                <a:cubicBezTo>
                  <a:pt x="564" y="471"/>
                  <a:pt x="589" y="477"/>
                  <a:pt x="609" y="491"/>
                </a:cubicBezTo>
                <a:cubicBezTo>
                  <a:pt x="628" y="505"/>
                  <a:pt x="641" y="527"/>
                  <a:pt x="643" y="561"/>
                </a:cubicBezTo>
                <a:lnTo>
                  <a:pt x="734" y="561"/>
                </a:lnTo>
                <a:cubicBezTo>
                  <a:pt x="734" y="536"/>
                  <a:pt x="728" y="510"/>
                  <a:pt x="717" y="491"/>
                </a:cubicBezTo>
                <a:cubicBezTo>
                  <a:pt x="705" y="471"/>
                  <a:pt x="691" y="454"/>
                  <a:pt x="674" y="440"/>
                </a:cubicBezTo>
                <a:cubicBezTo>
                  <a:pt x="657" y="426"/>
                  <a:pt x="635" y="415"/>
                  <a:pt x="612" y="409"/>
                </a:cubicBezTo>
                <a:cubicBezTo>
                  <a:pt x="587" y="400"/>
                  <a:pt x="562" y="398"/>
                  <a:pt x="536" y="398"/>
                </a:cubicBezTo>
                <a:cubicBezTo>
                  <a:pt x="514" y="398"/>
                  <a:pt x="490" y="400"/>
                  <a:pt x="468" y="406"/>
                </a:cubicBezTo>
                <a:cubicBezTo>
                  <a:pt x="445" y="412"/>
                  <a:pt x="426" y="423"/>
                  <a:pt x="409" y="434"/>
                </a:cubicBezTo>
                <a:cubicBezTo>
                  <a:pt x="392" y="448"/>
                  <a:pt x="378" y="463"/>
                  <a:pt x="367" y="482"/>
                </a:cubicBezTo>
                <a:cubicBezTo>
                  <a:pt x="356" y="502"/>
                  <a:pt x="350" y="525"/>
                  <a:pt x="350" y="550"/>
                </a:cubicBezTo>
                <a:cubicBezTo>
                  <a:pt x="350" y="564"/>
                  <a:pt x="353" y="574"/>
                  <a:pt x="356" y="589"/>
                </a:cubicBezTo>
                <a:cubicBezTo>
                  <a:pt x="358" y="603"/>
                  <a:pt x="363" y="615"/>
                  <a:pt x="372" y="626"/>
                </a:cubicBezTo>
                <a:cubicBezTo>
                  <a:pt x="380" y="637"/>
                  <a:pt x="392" y="648"/>
                  <a:pt x="406" y="657"/>
                </a:cubicBezTo>
                <a:cubicBezTo>
                  <a:pt x="420" y="665"/>
                  <a:pt x="437" y="674"/>
                  <a:pt x="460" y="680"/>
                </a:cubicBezTo>
                <a:cubicBezTo>
                  <a:pt x="497" y="688"/>
                  <a:pt x="525" y="697"/>
                  <a:pt x="550" y="702"/>
                </a:cubicBezTo>
                <a:cubicBezTo>
                  <a:pt x="573" y="708"/>
                  <a:pt x="595" y="716"/>
                  <a:pt x="612" y="722"/>
                </a:cubicBezTo>
                <a:cubicBezTo>
                  <a:pt x="621" y="725"/>
                  <a:pt x="632" y="733"/>
                  <a:pt x="641" y="742"/>
                </a:cubicBezTo>
                <a:cubicBezTo>
                  <a:pt x="649" y="750"/>
                  <a:pt x="655" y="764"/>
                  <a:pt x="655" y="784"/>
                </a:cubicBezTo>
                <a:cubicBezTo>
                  <a:pt x="655" y="793"/>
                  <a:pt x="652" y="804"/>
                  <a:pt x="649" y="812"/>
                </a:cubicBezTo>
                <a:cubicBezTo>
                  <a:pt x="643" y="823"/>
                  <a:pt x="637" y="832"/>
                  <a:pt x="629" y="837"/>
                </a:cubicBezTo>
                <a:cubicBezTo>
                  <a:pt x="620" y="843"/>
                  <a:pt x="609" y="848"/>
                  <a:pt x="595" y="854"/>
                </a:cubicBezTo>
                <a:cubicBezTo>
                  <a:pt x="581" y="857"/>
                  <a:pt x="564" y="859"/>
                  <a:pt x="545" y="859"/>
                </a:cubicBezTo>
                <a:cubicBezTo>
                  <a:pt x="525" y="859"/>
                  <a:pt x="508" y="857"/>
                  <a:pt x="494" y="854"/>
                </a:cubicBezTo>
                <a:cubicBezTo>
                  <a:pt x="477" y="848"/>
                  <a:pt x="463" y="842"/>
                  <a:pt x="451" y="834"/>
                </a:cubicBezTo>
                <a:cubicBezTo>
                  <a:pt x="440" y="825"/>
                  <a:pt x="429" y="815"/>
                  <a:pt x="423" y="801"/>
                </a:cubicBezTo>
                <a:cubicBezTo>
                  <a:pt x="415" y="787"/>
                  <a:pt x="412" y="770"/>
                  <a:pt x="412" y="750"/>
                </a:cubicBezTo>
                <a:lnTo>
                  <a:pt x="322" y="750"/>
                </a:lnTo>
                <a:cubicBezTo>
                  <a:pt x="322" y="781"/>
                  <a:pt x="327" y="809"/>
                  <a:pt x="339" y="831"/>
                </a:cubicBezTo>
                <a:cubicBezTo>
                  <a:pt x="350" y="854"/>
                  <a:pt x="364" y="873"/>
                  <a:pt x="384" y="888"/>
                </a:cubicBezTo>
                <a:cubicBezTo>
                  <a:pt x="404" y="904"/>
                  <a:pt x="425" y="913"/>
                  <a:pt x="451" y="921"/>
                </a:cubicBezTo>
                <a:cubicBezTo>
                  <a:pt x="476" y="930"/>
                  <a:pt x="505" y="933"/>
                  <a:pt x="533" y="933"/>
                </a:cubicBezTo>
                <a:cubicBezTo>
                  <a:pt x="559" y="933"/>
                  <a:pt x="581" y="930"/>
                  <a:pt x="607" y="924"/>
                </a:cubicBezTo>
                <a:cubicBezTo>
                  <a:pt x="632" y="919"/>
                  <a:pt x="655" y="910"/>
                  <a:pt x="672" y="896"/>
                </a:cubicBezTo>
                <a:cubicBezTo>
                  <a:pt x="688" y="882"/>
                  <a:pt x="705" y="865"/>
                  <a:pt x="717" y="845"/>
                </a:cubicBezTo>
                <a:close/>
                <a:moveTo>
                  <a:pt x="1181" y="921"/>
                </a:moveTo>
                <a:lnTo>
                  <a:pt x="1277" y="921"/>
                </a:lnTo>
                <a:lnTo>
                  <a:pt x="1277" y="412"/>
                </a:lnTo>
                <a:lnTo>
                  <a:pt x="1193" y="412"/>
                </a:lnTo>
                <a:lnTo>
                  <a:pt x="1193" y="790"/>
                </a:lnTo>
                <a:lnTo>
                  <a:pt x="1190" y="790"/>
                </a:lnTo>
                <a:lnTo>
                  <a:pt x="957" y="412"/>
                </a:lnTo>
                <a:lnTo>
                  <a:pt x="861" y="412"/>
                </a:lnTo>
                <a:lnTo>
                  <a:pt x="861" y="921"/>
                </a:lnTo>
                <a:lnTo>
                  <a:pt x="945" y="921"/>
                </a:lnTo>
                <a:lnTo>
                  <a:pt x="945" y="547"/>
                </a:lnTo>
                <a:lnTo>
                  <a:pt x="948" y="547"/>
                </a:lnTo>
                <a:lnTo>
                  <a:pt x="1181" y="921"/>
                </a:lnTo>
                <a:close/>
                <a:moveTo>
                  <a:pt x="1805" y="845"/>
                </a:moveTo>
                <a:cubicBezTo>
                  <a:pt x="1816" y="825"/>
                  <a:pt x="1822" y="804"/>
                  <a:pt x="1825" y="767"/>
                </a:cubicBezTo>
                <a:cubicBezTo>
                  <a:pt x="1825" y="753"/>
                  <a:pt x="1822" y="742"/>
                  <a:pt x="1819" y="728"/>
                </a:cubicBezTo>
                <a:cubicBezTo>
                  <a:pt x="1813" y="716"/>
                  <a:pt x="1808" y="702"/>
                  <a:pt x="1799" y="691"/>
                </a:cubicBezTo>
                <a:cubicBezTo>
                  <a:pt x="1791" y="680"/>
                  <a:pt x="1779" y="668"/>
                  <a:pt x="1768" y="660"/>
                </a:cubicBezTo>
                <a:cubicBezTo>
                  <a:pt x="1757" y="649"/>
                  <a:pt x="1743" y="643"/>
                  <a:pt x="1726" y="637"/>
                </a:cubicBezTo>
                <a:cubicBezTo>
                  <a:pt x="1717" y="635"/>
                  <a:pt x="1706" y="632"/>
                  <a:pt x="1692" y="629"/>
                </a:cubicBezTo>
                <a:cubicBezTo>
                  <a:pt x="1675" y="626"/>
                  <a:pt x="1661" y="623"/>
                  <a:pt x="1644" y="618"/>
                </a:cubicBezTo>
                <a:cubicBezTo>
                  <a:pt x="1627" y="615"/>
                  <a:pt x="1613" y="608"/>
                  <a:pt x="1599" y="606"/>
                </a:cubicBezTo>
                <a:cubicBezTo>
                  <a:pt x="1585" y="603"/>
                  <a:pt x="1579" y="601"/>
                  <a:pt x="1576" y="601"/>
                </a:cubicBezTo>
                <a:cubicBezTo>
                  <a:pt x="1556" y="595"/>
                  <a:pt x="1542" y="589"/>
                  <a:pt x="1531" y="578"/>
                </a:cubicBezTo>
                <a:cubicBezTo>
                  <a:pt x="1520" y="567"/>
                  <a:pt x="1514" y="553"/>
                  <a:pt x="1514" y="536"/>
                </a:cubicBezTo>
                <a:cubicBezTo>
                  <a:pt x="1514" y="525"/>
                  <a:pt x="1518" y="513"/>
                  <a:pt x="1523" y="505"/>
                </a:cubicBezTo>
                <a:cubicBezTo>
                  <a:pt x="1529" y="496"/>
                  <a:pt x="1537" y="491"/>
                  <a:pt x="1545" y="485"/>
                </a:cubicBezTo>
                <a:cubicBezTo>
                  <a:pt x="1554" y="479"/>
                  <a:pt x="1582" y="477"/>
                  <a:pt x="1590" y="474"/>
                </a:cubicBezTo>
                <a:cubicBezTo>
                  <a:pt x="1599" y="471"/>
                  <a:pt x="1610" y="471"/>
                  <a:pt x="1621" y="471"/>
                </a:cubicBezTo>
                <a:cubicBezTo>
                  <a:pt x="1652" y="471"/>
                  <a:pt x="1679" y="477"/>
                  <a:pt x="1698" y="491"/>
                </a:cubicBezTo>
                <a:cubicBezTo>
                  <a:pt x="1718" y="505"/>
                  <a:pt x="1729" y="527"/>
                  <a:pt x="1731" y="561"/>
                </a:cubicBezTo>
                <a:lnTo>
                  <a:pt x="1822" y="561"/>
                </a:lnTo>
                <a:cubicBezTo>
                  <a:pt x="1822" y="536"/>
                  <a:pt x="1817" y="510"/>
                  <a:pt x="1805" y="491"/>
                </a:cubicBezTo>
                <a:cubicBezTo>
                  <a:pt x="1794" y="471"/>
                  <a:pt x="1779" y="454"/>
                  <a:pt x="1762" y="440"/>
                </a:cubicBezTo>
                <a:cubicBezTo>
                  <a:pt x="1746" y="426"/>
                  <a:pt x="1723" y="415"/>
                  <a:pt x="1700" y="409"/>
                </a:cubicBezTo>
                <a:cubicBezTo>
                  <a:pt x="1675" y="400"/>
                  <a:pt x="1650" y="398"/>
                  <a:pt x="1624" y="398"/>
                </a:cubicBezTo>
                <a:cubicBezTo>
                  <a:pt x="1602" y="398"/>
                  <a:pt x="1579" y="400"/>
                  <a:pt x="1556" y="406"/>
                </a:cubicBezTo>
                <a:cubicBezTo>
                  <a:pt x="1534" y="412"/>
                  <a:pt x="1514" y="423"/>
                  <a:pt x="1497" y="434"/>
                </a:cubicBezTo>
                <a:cubicBezTo>
                  <a:pt x="1480" y="448"/>
                  <a:pt x="1466" y="462"/>
                  <a:pt x="1455" y="482"/>
                </a:cubicBezTo>
                <a:cubicBezTo>
                  <a:pt x="1444" y="501"/>
                  <a:pt x="1438" y="525"/>
                  <a:pt x="1438" y="550"/>
                </a:cubicBezTo>
                <a:cubicBezTo>
                  <a:pt x="1438" y="564"/>
                  <a:pt x="1442" y="574"/>
                  <a:pt x="1444" y="589"/>
                </a:cubicBezTo>
                <a:cubicBezTo>
                  <a:pt x="1447" y="603"/>
                  <a:pt x="1452" y="615"/>
                  <a:pt x="1461" y="626"/>
                </a:cubicBezTo>
                <a:cubicBezTo>
                  <a:pt x="1469" y="637"/>
                  <a:pt x="1480" y="648"/>
                  <a:pt x="1494" y="657"/>
                </a:cubicBezTo>
                <a:cubicBezTo>
                  <a:pt x="1509" y="665"/>
                  <a:pt x="1525" y="674"/>
                  <a:pt x="1548" y="680"/>
                </a:cubicBezTo>
                <a:cubicBezTo>
                  <a:pt x="1585" y="688"/>
                  <a:pt x="1613" y="697"/>
                  <a:pt x="1638" y="702"/>
                </a:cubicBezTo>
                <a:cubicBezTo>
                  <a:pt x="1661" y="708"/>
                  <a:pt x="1683" y="716"/>
                  <a:pt x="1700" y="722"/>
                </a:cubicBezTo>
                <a:cubicBezTo>
                  <a:pt x="1709" y="725"/>
                  <a:pt x="1721" y="733"/>
                  <a:pt x="1729" y="742"/>
                </a:cubicBezTo>
                <a:cubicBezTo>
                  <a:pt x="1738" y="750"/>
                  <a:pt x="1743" y="764"/>
                  <a:pt x="1743" y="784"/>
                </a:cubicBezTo>
                <a:cubicBezTo>
                  <a:pt x="1743" y="793"/>
                  <a:pt x="1740" y="804"/>
                  <a:pt x="1737" y="812"/>
                </a:cubicBezTo>
                <a:cubicBezTo>
                  <a:pt x="1731" y="823"/>
                  <a:pt x="1726" y="832"/>
                  <a:pt x="1717" y="837"/>
                </a:cubicBezTo>
                <a:cubicBezTo>
                  <a:pt x="1709" y="843"/>
                  <a:pt x="1698" y="848"/>
                  <a:pt x="1683" y="854"/>
                </a:cubicBezTo>
                <a:cubicBezTo>
                  <a:pt x="1669" y="857"/>
                  <a:pt x="1652" y="859"/>
                  <a:pt x="1633" y="859"/>
                </a:cubicBezTo>
                <a:cubicBezTo>
                  <a:pt x="1613" y="859"/>
                  <a:pt x="1596" y="857"/>
                  <a:pt x="1582" y="854"/>
                </a:cubicBezTo>
                <a:cubicBezTo>
                  <a:pt x="1565" y="848"/>
                  <a:pt x="1551" y="842"/>
                  <a:pt x="1540" y="834"/>
                </a:cubicBezTo>
                <a:cubicBezTo>
                  <a:pt x="1528" y="825"/>
                  <a:pt x="1517" y="815"/>
                  <a:pt x="1511" y="801"/>
                </a:cubicBezTo>
                <a:cubicBezTo>
                  <a:pt x="1503" y="787"/>
                  <a:pt x="1500" y="770"/>
                  <a:pt x="1500" y="750"/>
                </a:cubicBezTo>
                <a:lnTo>
                  <a:pt x="1410" y="750"/>
                </a:lnTo>
                <a:cubicBezTo>
                  <a:pt x="1410" y="781"/>
                  <a:pt x="1416" y="809"/>
                  <a:pt x="1427" y="831"/>
                </a:cubicBezTo>
                <a:cubicBezTo>
                  <a:pt x="1439" y="854"/>
                  <a:pt x="1452" y="873"/>
                  <a:pt x="1472" y="888"/>
                </a:cubicBezTo>
                <a:cubicBezTo>
                  <a:pt x="1492" y="904"/>
                  <a:pt x="1515" y="913"/>
                  <a:pt x="1540" y="921"/>
                </a:cubicBezTo>
                <a:cubicBezTo>
                  <a:pt x="1566" y="930"/>
                  <a:pt x="1593" y="933"/>
                  <a:pt x="1621" y="933"/>
                </a:cubicBezTo>
                <a:cubicBezTo>
                  <a:pt x="1647" y="933"/>
                  <a:pt x="1669" y="930"/>
                  <a:pt x="1695" y="924"/>
                </a:cubicBezTo>
                <a:cubicBezTo>
                  <a:pt x="1720" y="919"/>
                  <a:pt x="1743" y="910"/>
                  <a:pt x="1760" y="896"/>
                </a:cubicBezTo>
                <a:cubicBezTo>
                  <a:pt x="1777" y="882"/>
                  <a:pt x="1793" y="865"/>
                  <a:pt x="1805" y="845"/>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grpSp>
        <p:nvGrpSpPr>
          <p:cNvPr id="64" name="Group 25">
            <a:extLst>
              <a:ext uri="{FF2B5EF4-FFF2-40B4-BE49-F238E27FC236}">
                <a16:creationId xmlns:a16="http://schemas.microsoft.com/office/drawing/2014/main" id="{FE569AA3-C0B3-E1EE-817D-202143971655}"/>
              </a:ext>
            </a:extLst>
          </p:cNvPr>
          <p:cNvGrpSpPr>
            <a:grpSpLocks/>
          </p:cNvGrpSpPr>
          <p:nvPr/>
        </p:nvGrpSpPr>
        <p:grpSpPr bwMode="auto">
          <a:xfrm>
            <a:off x="4142819" y="2777862"/>
            <a:ext cx="597924" cy="472175"/>
            <a:chOff x="1389" y="1311"/>
            <a:chExt cx="485" cy="383"/>
          </a:xfrm>
        </p:grpSpPr>
        <p:sp>
          <p:nvSpPr>
            <p:cNvPr id="65" name="Freeform 26">
              <a:extLst>
                <a:ext uri="{FF2B5EF4-FFF2-40B4-BE49-F238E27FC236}">
                  <a16:creationId xmlns:a16="http://schemas.microsoft.com/office/drawing/2014/main" id="{00A0E3A4-2FBE-DAF2-4C50-F1CD28537BE8}"/>
                </a:ext>
              </a:extLst>
            </p:cNvPr>
            <p:cNvSpPr>
              <a:spLocks noChangeArrowheads="1"/>
            </p:cNvSpPr>
            <p:nvPr/>
          </p:nvSpPr>
          <p:spPr bwMode="auto">
            <a:xfrm>
              <a:off x="1389" y="1311"/>
              <a:ext cx="485" cy="383"/>
            </a:xfrm>
            <a:custGeom>
              <a:avLst/>
              <a:gdLst>
                <a:gd name="T0" fmla="*/ 2030 w 2144"/>
                <a:gd name="T1" fmla="*/ 226 h 1693"/>
                <a:gd name="T2" fmla="*/ 1805 w 2144"/>
                <a:gd name="T3" fmla="*/ 226 h 1693"/>
                <a:gd name="T4" fmla="*/ 1805 w 2144"/>
                <a:gd name="T5" fmla="*/ 113 h 1693"/>
                <a:gd name="T6" fmla="*/ 1692 w 2144"/>
                <a:gd name="T7" fmla="*/ 0 h 1693"/>
                <a:gd name="T8" fmla="*/ 113 w 2144"/>
                <a:gd name="T9" fmla="*/ 0 h 1693"/>
                <a:gd name="T10" fmla="*/ 0 w 2144"/>
                <a:gd name="T11" fmla="*/ 113 h 1693"/>
                <a:gd name="T12" fmla="*/ 0 w 2144"/>
                <a:gd name="T13" fmla="*/ 1409 h 1693"/>
                <a:gd name="T14" fmla="*/ 282 w 2144"/>
                <a:gd name="T15" fmla="*/ 1692 h 1693"/>
                <a:gd name="T16" fmla="*/ 1861 w 2144"/>
                <a:gd name="T17" fmla="*/ 1692 h 1693"/>
                <a:gd name="T18" fmla="*/ 2143 w 2144"/>
                <a:gd name="T19" fmla="*/ 1409 h 1693"/>
                <a:gd name="T20" fmla="*/ 2143 w 2144"/>
                <a:gd name="T21" fmla="*/ 338 h 1693"/>
                <a:gd name="T22" fmla="*/ 2030 w 2144"/>
                <a:gd name="T23" fmla="*/ 226 h 1693"/>
                <a:gd name="T24" fmla="*/ 282 w 2144"/>
                <a:gd name="T25" fmla="*/ 1579 h 1693"/>
                <a:gd name="T26" fmla="*/ 116 w 2144"/>
                <a:gd name="T27" fmla="*/ 1438 h 1693"/>
                <a:gd name="T28" fmla="*/ 113 w 2144"/>
                <a:gd name="T29" fmla="*/ 1409 h 1693"/>
                <a:gd name="T30" fmla="*/ 113 w 2144"/>
                <a:gd name="T31" fmla="*/ 113 h 1693"/>
                <a:gd name="T32" fmla="*/ 1692 w 2144"/>
                <a:gd name="T33" fmla="*/ 113 h 1693"/>
                <a:gd name="T34" fmla="*/ 1692 w 2144"/>
                <a:gd name="T35" fmla="*/ 1409 h 1693"/>
                <a:gd name="T36" fmla="*/ 1694 w 2144"/>
                <a:gd name="T37" fmla="*/ 1438 h 1693"/>
                <a:gd name="T38" fmla="*/ 1771 w 2144"/>
                <a:gd name="T39" fmla="*/ 1579 h 1693"/>
                <a:gd name="T40" fmla="*/ 282 w 2144"/>
                <a:gd name="T41" fmla="*/ 1579 h 1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4" h="1693">
                  <a:moveTo>
                    <a:pt x="2030" y="226"/>
                  </a:moveTo>
                  <a:lnTo>
                    <a:pt x="1805" y="226"/>
                  </a:lnTo>
                  <a:lnTo>
                    <a:pt x="1805" y="113"/>
                  </a:lnTo>
                  <a:cubicBezTo>
                    <a:pt x="1805" y="51"/>
                    <a:pt x="1754" y="0"/>
                    <a:pt x="1692" y="0"/>
                  </a:cubicBezTo>
                  <a:lnTo>
                    <a:pt x="113" y="0"/>
                  </a:lnTo>
                  <a:cubicBezTo>
                    <a:pt x="51" y="0"/>
                    <a:pt x="0" y="51"/>
                    <a:pt x="0" y="113"/>
                  </a:cubicBezTo>
                  <a:lnTo>
                    <a:pt x="0" y="1409"/>
                  </a:lnTo>
                  <a:cubicBezTo>
                    <a:pt x="0" y="1565"/>
                    <a:pt x="127" y="1692"/>
                    <a:pt x="282" y="1692"/>
                  </a:cubicBezTo>
                  <a:lnTo>
                    <a:pt x="1861" y="1692"/>
                  </a:lnTo>
                  <a:cubicBezTo>
                    <a:pt x="2016" y="1692"/>
                    <a:pt x="2143" y="1565"/>
                    <a:pt x="2143" y="1409"/>
                  </a:cubicBezTo>
                  <a:lnTo>
                    <a:pt x="2143" y="338"/>
                  </a:lnTo>
                  <a:cubicBezTo>
                    <a:pt x="2143" y="276"/>
                    <a:pt x="2092" y="226"/>
                    <a:pt x="2030" y="226"/>
                  </a:cubicBezTo>
                  <a:close/>
                  <a:moveTo>
                    <a:pt x="282" y="1579"/>
                  </a:moveTo>
                  <a:cubicBezTo>
                    <a:pt x="197" y="1579"/>
                    <a:pt x="130" y="1517"/>
                    <a:pt x="116" y="1438"/>
                  </a:cubicBezTo>
                  <a:cubicBezTo>
                    <a:pt x="113" y="1429"/>
                    <a:pt x="113" y="1418"/>
                    <a:pt x="113" y="1409"/>
                  </a:cubicBezTo>
                  <a:lnTo>
                    <a:pt x="113" y="113"/>
                  </a:lnTo>
                  <a:lnTo>
                    <a:pt x="1692" y="113"/>
                  </a:lnTo>
                  <a:lnTo>
                    <a:pt x="1692" y="1409"/>
                  </a:lnTo>
                  <a:cubicBezTo>
                    <a:pt x="1692" y="1418"/>
                    <a:pt x="1692" y="1429"/>
                    <a:pt x="1694" y="1438"/>
                  </a:cubicBezTo>
                  <a:cubicBezTo>
                    <a:pt x="1703" y="1494"/>
                    <a:pt x="1728" y="1542"/>
                    <a:pt x="1771" y="1579"/>
                  </a:cubicBezTo>
                  <a:lnTo>
                    <a:pt x="282" y="1579"/>
                  </a:ln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66" name="Freeform 27">
              <a:extLst>
                <a:ext uri="{FF2B5EF4-FFF2-40B4-BE49-F238E27FC236}">
                  <a16:creationId xmlns:a16="http://schemas.microsoft.com/office/drawing/2014/main" id="{9FF32B54-EA94-A190-D3CB-81402C41BC31}"/>
                </a:ext>
              </a:extLst>
            </p:cNvPr>
            <p:cNvSpPr>
              <a:spLocks noChangeArrowheads="1"/>
            </p:cNvSpPr>
            <p:nvPr/>
          </p:nvSpPr>
          <p:spPr bwMode="auto">
            <a:xfrm>
              <a:off x="1453" y="1401"/>
              <a:ext cx="140" cy="153"/>
            </a:xfrm>
            <a:custGeom>
              <a:avLst/>
              <a:gdLst>
                <a:gd name="T0" fmla="*/ 310 w 622"/>
                <a:gd name="T1" fmla="*/ 676 h 677"/>
                <a:gd name="T2" fmla="*/ 0 w 622"/>
                <a:gd name="T3" fmla="*/ 676 h 677"/>
                <a:gd name="T4" fmla="*/ 0 w 622"/>
                <a:gd name="T5" fmla="*/ 0 h 677"/>
                <a:gd name="T6" fmla="*/ 621 w 622"/>
                <a:gd name="T7" fmla="*/ 0 h 677"/>
                <a:gd name="T8" fmla="*/ 621 w 622"/>
                <a:gd name="T9" fmla="*/ 676 h 677"/>
                <a:gd name="T10" fmla="*/ 310 w 622"/>
                <a:gd name="T11" fmla="*/ 676 h 677"/>
              </a:gdLst>
              <a:ahLst/>
              <a:cxnLst>
                <a:cxn ang="0">
                  <a:pos x="T0" y="T1"/>
                </a:cxn>
                <a:cxn ang="0">
                  <a:pos x="T2" y="T3"/>
                </a:cxn>
                <a:cxn ang="0">
                  <a:pos x="T4" y="T5"/>
                </a:cxn>
                <a:cxn ang="0">
                  <a:pos x="T6" y="T7"/>
                </a:cxn>
                <a:cxn ang="0">
                  <a:pos x="T8" y="T9"/>
                </a:cxn>
                <a:cxn ang="0">
                  <a:pos x="T10" y="T11"/>
                </a:cxn>
              </a:cxnLst>
              <a:rect l="0" t="0" r="r" b="b"/>
              <a:pathLst>
                <a:path w="622" h="677">
                  <a:moveTo>
                    <a:pt x="310" y="676"/>
                  </a:moveTo>
                  <a:lnTo>
                    <a:pt x="0" y="676"/>
                  </a:lnTo>
                  <a:lnTo>
                    <a:pt x="0" y="0"/>
                  </a:lnTo>
                  <a:lnTo>
                    <a:pt x="621" y="0"/>
                  </a:lnTo>
                  <a:lnTo>
                    <a:pt x="621" y="676"/>
                  </a:lnTo>
                  <a:lnTo>
                    <a:pt x="310" y="676"/>
                  </a:ln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67" name="Freeform 28">
              <a:extLst>
                <a:ext uri="{FF2B5EF4-FFF2-40B4-BE49-F238E27FC236}">
                  <a16:creationId xmlns:a16="http://schemas.microsoft.com/office/drawing/2014/main" id="{330E7B9E-ED78-EB42-C9AE-5AD2A4FDCCB4}"/>
                </a:ext>
              </a:extLst>
            </p:cNvPr>
            <p:cNvSpPr>
              <a:spLocks noChangeArrowheads="1"/>
            </p:cNvSpPr>
            <p:nvPr/>
          </p:nvSpPr>
          <p:spPr bwMode="auto">
            <a:xfrm>
              <a:off x="1453" y="1592"/>
              <a:ext cx="280" cy="25"/>
            </a:xfrm>
            <a:custGeom>
              <a:avLst/>
              <a:gdLst>
                <a:gd name="T0" fmla="*/ 1184 w 1241"/>
                <a:gd name="T1" fmla="*/ 0 h 114"/>
                <a:gd name="T2" fmla="*/ 56 w 1241"/>
                <a:gd name="T3" fmla="*/ 0 h 114"/>
                <a:gd name="T4" fmla="*/ 0 w 1241"/>
                <a:gd name="T5" fmla="*/ 57 h 114"/>
                <a:gd name="T6" fmla="*/ 9 w 1241"/>
                <a:gd name="T7" fmla="*/ 85 h 114"/>
                <a:gd name="T8" fmla="*/ 56 w 1241"/>
                <a:gd name="T9" fmla="*/ 113 h 114"/>
                <a:gd name="T10" fmla="*/ 1184 w 1241"/>
                <a:gd name="T11" fmla="*/ 113 h 114"/>
                <a:gd name="T12" fmla="*/ 1232 w 1241"/>
                <a:gd name="T13" fmla="*/ 85 h 114"/>
                <a:gd name="T14" fmla="*/ 1240 w 1241"/>
                <a:gd name="T15" fmla="*/ 57 h 114"/>
                <a:gd name="T16" fmla="*/ 1232 w 1241"/>
                <a:gd name="T17" fmla="*/ 28 h 114"/>
                <a:gd name="T18" fmla="*/ 1184 w 1241"/>
                <a:gd name="T19"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1" h="114">
                  <a:moveTo>
                    <a:pt x="1184" y="0"/>
                  </a:moveTo>
                  <a:lnTo>
                    <a:pt x="56" y="0"/>
                  </a:lnTo>
                  <a:cubicBezTo>
                    <a:pt x="25" y="0"/>
                    <a:pt x="0" y="26"/>
                    <a:pt x="0" y="57"/>
                  </a:cubicBezTo>
                  <a:cubicBezTo>
                    <a:pt x="0" y="68"/>
                    <a:pt x="3" y="76"/>
                    <a:pt x="9" y="85"/>
                  </a:cubicBezTo>
                  <a:cubicBezTo>
                    <a:pt x="17" y="102"/>
                    <a:pt x="37" y="113"/>
                    <a:pt x="56" y="113"/>
                  </a:cubicBezTo>
                  <a:lnTo>
                    <a:pt x="1184" y="113"/>
                  </a:lnTo>
                  <a:cubicBezTo>
                    <a:pt x="1204" y="113"/>
                    <a:pt x="1223" y="102"/>
                    <a:pt x="1232" y="85"/>
                  </a:cubicBezTo>
                  <a:cubicBezTo>
                    <a:pt x="1238" y="76"/>
                    <a:pt x="1240" y="69"/>
                    <a:pt x="1240" y="57"/>
                  </a:cubicBezTo>
                  <a:cubicBezTo>
                    <a:pt x="1240" y="46"/>
                    <a:pt x="1238" y="37"/>
                    <a:pt x="1232" y="28"/>
                  </a:cubicBezTo>
                  <a:cubicBezTo>
                    <a:pt x="1223" y="11"/>
                    <a:pt x="1204" y="0"/>
                    <a:pt x="1184" y="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68" name="Freeform 29">
              <a:extLst>
                <a:ext uri="{FF2B5EF4-FFF2-40B4-BE49-F238E27FC236}">
                  <a16:creationId xmlns:a16="http://schemas.microsoft.com/office/drawing/2014/main" id="{4FDDF1A5-C89E-4890-DF7A-1A7F915CE3F6}"/>
                </a:ext>
              </a:extLst>
            </p:cNvPr>
            <p:cNvSpPr>
              <a:spLocks noChangeArrowheads="1"/>
            </p:cNvSpPr>
            <p:nvPr/>
          </p:nvSpPr>
          <p:spPr bwMode="auto">
            <a:xfrm>
              <a:off x="1620" y="1528"/>
              <a:ext cx="114" cy="25"/>
            </a:xfrm>
            <a:custGeom>
              <a:avLst/>
              <a:gdLst>
                <a:gd name="T0" fmla="*/ 450 w 507"/>
                <a:gd name="T1" fmla="*/ 0 h 114"/>
                <a:gd name="T2" fmla="*/ 56 w 507"/>
                <a:gd name="T3" fmla="*/ 0 h 114"/>
                <a:gd name="T4" fmla="*/ 0 w 507"/>
                <a:gd name="T5" fmla="*/ 56 h 114"/>
                <a:gd name="T6" fmla="*/ 56 w 507"/>
                <a:gd name="T7" fmla="*/ 113 h 114"/>
                <a:gd name="T8" fmla="*/ 450 w 507"/>
                <a:gd name="T9" fmla="*/ 113 h 114"/>
                <a:gd name="T10" fmla="*/ 506 w 507"/>
                <a:gd name="T11" fmla="*/ 56 h 114"/>
                <a:gd name="T12" fmla="*/ 450 w 507"/>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07" h="114">
                  <a:moveTo>
                    <a:pt x="450" y="0"/>
                  </a:moveTo>
                  <a:lnTo>
                    <a:pt x="56" y="0"/>
                  </a:lnTo>
                  <a:cubicBezTo>
                    <a:pt x="25" y="0"/>
                    <a:pt x="0" y="25"/>
                    <a:pt x="0" y="56"/>
                  </a:cubicBezTo>
                  <a:cubicBezTo>
                    <a:pt x="0" y="88"/>
                    <a:pt x="25" y="113"/>
                    <a:pt x="56" y="113"/>
                  </a:cubicBezTo>
                  <a:lnTo>
                    <a:pt x="450" y="113"/>
                  </a:lnTo>
                  <a:cubicBezTo>
                    <a:pt x="481" y="113"/>
                    <a:pt x="506" y="88"/>
                    <a:pt x="506" y="56"/>
                  </a:cubicBezTo>
                  <a:cubicBezTo>
                    <a:pt x="506" y="25"/>
                    <a:pt x="481" y="0"/>
                    <a:pt x="450" y="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69" name="Freeform 30">
              <a:extLst>
                <a:ext uri="{FF2B5EF4-FFF2-40B4-BE49-F238E27FC236}">
                  <a16:creationId xmlns:a16="http://schemas.microsoft.com/office/drawing/2014/main" id="{DCFF6FE8-7C69-7EE2-5A75-279EF682D5F5}"/>
                </a:ext>
              </a:extLst>
            </p:cNvPr>
            <p:cNvSpPr>
              <a:spLocks noChangeArrowheads="1"/>
            </p:cNvSpPr>
            <p:nvPr/>
          </p:nvSpPr>
          <p:spPr bwMode="auto">
            <a:xfrm>
              <a:off x="1620" y="1464"/>
              <a:ext cx="114" cy="25"/>
            </a:xfrm>
            <a:custGeom>
              <a:avLst/>
              <a:gdLst>
                <a:gd name="T0" fmla="*/ 450 w 507"/>
                <a:gd name="T1" fmla="*/ 0 h 114"/>
                <a:gd name="T2" fmla="*/ 56 w 507"/>
                <a:gd name="T3" fmla="*/ 0 h 114"/>
                <a:gd name="T4" fmla="*/ 0 w 507"/>
                <a:gd name="T5" fmla="*/ 56 h 114"/>
                <a:gd name="T6" fmla="*/ 8 w 507"/>
                <a:gd name="T7" fmla="*/ 85 h 114"/>
                <a:gd name="T8" fmla="*/ 56 w 507"/>
                <a:gd name="T9" fmla="*/ 113 h 114"/>
                <a:gd name="T10" fmla="*/ 450 w 507"/>
                <a:gd name="T11" fmla="*/ 113 h 114"/>
                <a:gd name="T12" fmla="*/ 498 w 507"/>
                <a:gd name="T13" fmla="*/ 85 h 114"/>
                <a:gd name="T14" fmla="*/ 506 w 507"/>
                <a:gd name="T15" fmla="*/ 56 h 114"/>
                <a:gd name="T16" fmla="*/ 450 w 507"/>
                <a:gd name="T17"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7" h="114">
                  <a:moveTo>
                    <a:pt x="450" y="0"/>
                  </a:moveTo>
                  <a:lnTo>
                    <a:pt x="56" y="0"/>
                  </a:lnTo>
                  <a:cubicBezTo>
                    <a:pt x="25" y="0"/>
                    <a:pt x="0" y="25"/>
                    <a:pt x="0" y="56"/>
                  </a:cubicBezTo>
                  <a:cubicBezTo>
                    <a:pt x="0" y="68"/>
                    <a:pt x="2" y="76"/>
                    <a:pt x="8" y="85"/>
                  </a:cubicBezTo>
                  <a:cubicBezTo>
                    <a:pt x="17" y="102"/>
                    <a:pt x="36" y="113"/>
                    <a:pt x="56" y="113"/>
                  </a:cubicBezTo>
                  <a:lnTo>
                    <a:pt x="450" y="113"/>
                  </a:lnTo>
                  <a:cubicBezTo>
                    <a:pt x="470" y="113"/>
                    <a:pt x="489" y="102"/>
                    <a:pt x="498" y="85"/>
                  </a:cubicBezTo>
                  <a:cubicBezTo>
                    <a:pt x="504" y="76"/>
                    <a:pt x="506" y="68"/>
                    <a:pt x="506" y="56"/>
                  </a:cubicBezTo>
                  <a:cubicBezTo>
                    <a:pt x="506" y="25"/>
                    <a:pt x="481" y="0"/>
                    <a:pt x="450" y="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70" name="Freeform 31">
              <a:extLst>
                <a:ext uri="{FF2B5EF4-FFF2-40B4-BE49-F238E27FC236}">
                  <a16:creationId xmlns:a16="http://schemas.microsoft.com/office/drawing/2014/main" id="{06933181-1B08-B149-DD18-9B4378CF8C24}"/>
                </a:ext>
              </a:extLst>
            </p:cNvPr>
            <p:cNvSpPr>
              <a:spLocks noChangeArrowheads="1"/>
            </p:cNvSpPr>
            <p:nvPr/>
          </p:nvSpPr>
          <p:spPr bwMode="auto">
            <a:xfrm>
              <a:off x="1620" y="1401"/>
              <a:ext cx="114" cy="25"/>
            </a:xfrm>
            <a:custGeom>
              <a:avLst/>
              <a:gdLst>
                <a:gd name="T0" fmla="*/ 450 w 507"/>
                <a:gd name="T1" fmla="*/ 0 h 114"/>
                <a:gd name="T2" fmla="*/ 56 w 507"/>
                <a:gd name="T3" fmla="*/ 0 h 114"/>
                <a:gd name="T4" fmla="*/ 0 w 507"/>
                <a:gd name="T5" fmla="*/ 56 h 114"/>
                <a:gd name="T6" fmla="*/ 56 w 507"/>
                <a:gd name="T7" fmla="*/ 113 h 114"/>
                <a:gd name="T8" fmla="*/ 450 w 507"/>
                <a:gd name="T9" fmla="*/ 113 h 114"/>
                <a:gd name="T10" fmla="*/ 506 w 507"/>
                <a:gd name="T11" fmla="*/ 56 h 114"/>
                <a:gd name="T12" fmla="*/ 450 w 507"/>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07" h="114">
                  <a:moveTo>
                    <a:pt x="450" y="0"/>
                  </a:moveTo>
                  <a:lnTo>
                    <a:pt x="56" y="0"/>
                  </a:lnTo>
                  <a:cubicBezTo>
                    <a:pt x="25" y="0"/>
                    <a:pt x="0" y="25"/>
                    <a:pt x="0" y="56"/>
                  </a:cubicBezTo>
                  <a:cubicBezTo>
                    <a:pt x="0" y="87"/>
                    <a:pt x="25" y="113"/>
                    <a:pt x="56" y="113"/>
                  </a:cubicBezTo>
                  <a:lnTo>
                    <a:pt x="450" y="113"/>
                  </a:lnTo>
                  <a:cubicBezTo>
                    <a:pt x="481" y="113"/>
                    <a:pt x="506" y="87"/>
                    <a:pt x="506" y="56"/>
                  </a:cubicBezTo>
                  <a:cubicBezTo>
                    <a:pt x="506" y="25"/>
                    <a:pt x="481" y="0"/>
                    <a:pt x="450" y="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grpSp>
      <p:grpSp>
        <p:nvGrpSpPr>
          <p:cNvPr id="71" name="Group 143">
            <a:extLst>
              <a:ext uri="{FF2B5EF4-FFF2-40B4-BE49-F238E27FC236}">
                <a16:creationId xmlns:a16="http://schemas.microsoft.com/office/drawing/2014/main" id="{344B04C8-AFF7-8780-9B3D-BEF159E51C99}"/>
              </a:ext>
            </a:extLst>
          </p:cNvPr>
          <p:cNvGrpSpPr>
            <a:grpSpLocks/>
          </p:cNvGrpSpPr>
          <p:nvPr/>
        </p:nvGrpSpPr>
        <p:grpSpPr bwMode="auto">
          <a:xfrm>
            <a:off x="2687770" y="5068419"/>
            <a:ext cx="424409" cy="501374"/>
            <a:chOff x="469" y="3913"/>
            <a:chExt cx="386" cy="456"/>
          </a:xfrm>
        </p:grpSpPr>
        <p:sp>
          <p:nvSpPr>
            <p:cNvPr id="72" name="Freeform 144">
              <a:extLst>
                <a:ext uri="{FF2B5EF4-FFF2-40B4-BE49-F238E27FC236}">
                  <a16:creationId xmlns:a16="http://schemas.microsoft.com/office/drawing/2014/main" id="{8306210D-D635-77DA-9524-8C183490F65E}"/>
                </a:ext>
              </a:extLst>
            </p:cNvPr>
            <p:cNvSpPr>
              <a:spLocks noChangeArrowheads="1"/>
            </p:cNvSpPr>
            <p:nvPr/>
          </p:nvSpPr>
          <p:spPr bwMode="auto">
            <a:xfrm>
              <a:off x="469" y="3913"/>
              <a:ext cx="386" cy="456"/>
            </a:xfrm>
            <a:custGeom>
              <a:avLst/>
              <a:gdLst>
                <a:gd name="T0" fmla="*/ 1650 w 1707"/>
                <a:gd name="T1" fmla="*/ 101 h 2014"/>
                <a:gd name="T2" fmla="*/ 1554 w 1707"/>
                <a:gd name="T3" fmla="*/ 25 h 2014"/>
                <a:gd name="T4" fmla="*/ 1483 w 1707"/>
                <a:gd name="T5" fmla="*/ 0 h 2014"/>
                <a:gd name="T6" fmla="*/ 1396 w 1707"/>
                <a:gd name="T7" fmla="*/ 42 h 2014"/>
                <a:gd name="T8" fmla="*/ 784 w 1707"/>
                <a:gd name="T9" fmla="*/ 815 h 2014"/>
                <a:gd name="T10" fmla="*/ 226 w 1707"/>
                <a:gd name="T11" fmla="*/ 1686 h 2014"/>
                <a:gd name="T12" fmla="*/ 178 w 1707"/>
                <a:gd name="T13" fmla="*/ 1728 h 2014"/>
                <a:gd name="T14" fmla="*/ 170 w 1707"/>
                <a:gd name="T15" fmla="*/ 1723 h 2014"/>
                <a:gd name="T16" fmla="*/ 116 w 1707"/>
                <a:gd name="T17" fmla="*/ 1706 h 2014"/>
                <a:gd name="T18" fmla="*/ 48 w 1707"/>
                <a:gd name="T19" fmla="*/ 1737 h 2014"/>
                <a:gd name="T20" fmla="*/ 29 w 1707"/>
                <a:gd name="T21" fmla="*/ 1768 h 2014"/>
                <a:gd name="T22" fmla="*/ 43 w 1707"/>
                <a:gd name="T23" fmla="*/ 1886 h 2014"/>
                <a:gd name="T24" fmla="*/ 184 w 1707"/>
                <a:gd name="T25" fmla="*/ 1996 h 2014"/>
                <a:gd name="T26" fmla="*/ 237 w 1707"/>
                <a:gd name="T27" fmla="*/ 2013 h 2014"/>
                <a:gd name="T28" fmla="*/ 305 w 1707"/>
                <a:gd name="T29" fmla="*/ 1982 h 2014"/>
                <a:gd name="T30" fmla="*/ 331 w 1707"/>
                <a:gd name="T31" fmla="*/ 1948 h 2014"/>
                <a:gd name="T32" fmla="*/ 316 w 1707"/>
                <a:gd name="T33" fmla="*/ 1830 h 2014"/>
                <a:gd name="T34" fmla="*/ 305 w 1707"/>
                <a:gd name="T35" fmla="*/ 1821 h 2014"/>
                <a:gd name="T36" fmla="*/ 333 w 1707"/>
                <a:gd name="T37" fmla="*/ 1765 h 2014"/>
                <a:gd name="T38" fmla="*/ 1055 w 1707"/>
                <a:gd name="T39" fmla="*/ 1029 h 2014"/>
                <a:gd name="T40" fmla="*/ 1667 w 1707"/>
                <a:gd name="T41" fmla="*/ 259 h 2014"/>
                <a:gd name="T42" fmla="*/ 1650 w 1707"/>
                <a:gd name="T43" fmla="*/ 101 h 20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07" h="2014">
                  <a:moveTo>
                    <a:pt x="1650" y="101"/>
                  </a:moveTo>
                  <a:lnTo>
                    <a:pt x="1554" y="25"/>
                  </a:lnTo>
                  <a:cubicBezTo>
                    <a:pt x="1534" y="8"/>
                    <a:pt x="1509" y="0"/>
                    <a:pt x="1483" y="0"/>
                  </a:cubicBezTo>
                  <a:cubicBezTo>
                    <a:pt x="1450" y="0"/>
                    <a:pt x="1416" y="14"/>
                    <a:pt x="1396" y="42"/>
                  </a:cubicBezTo>
                  <a:lnTo>
                    <a:pt x="784" y="815"/>
                  </a:lnTo>
                  <a:lnTo>
                    <a:pt x="226" y="1686"/>
                  </a:lnTo>
                  <a:cubicBezTo>
                    <a:pt x="215" y="1706"/>
                    <a:pt x="198" y="1717"/>
                    <a:pt x="178" y="1728"/>
                  </a:cubicBezTo>
                  <a:lnTo>
                    <a:pt x="170" y="1723"/>
                  </a:lnTo>
                  <a:cubicBezTo>
                    <a:pt x="156" y="1711"/>
                    <a:pt x="136" y="1706"/>
                    <a:pt x="116" y="1706"/>
                  </a:cubicBezTo>
                  <a:cubicBezTo>
                    <a:pt x="91" y="1706"/>
                    <a:pt x="65" y="1717"/>
                    <a:pt x="48" y="1737"/>
                  </a:cubicBezTo>
                  <a:lnTo>
                    <a:pt x="29" y="1768"/>
                  </a:lnTo>
                  <a:cubicBezTo>
                    <a:pt x="0" y="1804"/>
                    <a:pt x="6" y="1858"/>
                    <a:pt x="43" y="1886"/>
                  </a:cubicBezTo>
                  <a:lnTo>
                    <a:pt x="184" y="1996"/>
                  </a:lnTo>
                  <a:cubicBezTo>
                    <a:pt x="198" y="2008"/>
                    <a:pt x="218" y="2013"/>
                    <a:pt x="237" y="2013"/>
                  </a:cubicBezTo>
                  <a:cubicBezTo>
                    <a:pt x="263" y="2013"/>
                    <a:pt x="288" y="2002"/>
                    <a:pt x="305" y="1982"/>
                  </a:cubicBezTo>
                  <a:lnTo>
                    <a:pt x="331" y="1948"/>
                  </a:lnTo>
                  <a:cubicBezTo>
                    <a:pt x="359" y="1912"/>
                    <a:pt x="353" y="1858"/>
                    <a:pt x="316" y="1830"/>
                  </a:cubicBezTo>
                  <a:lnTo>
                    <a:pt x="305" y="1821"/>
                  </a:lnTo>
                  <a:cubicBezTo>
                    <a:pt x="308" y="1802"/>
                    <a:pt x="319" y="1782"/>
                    <a:pt x="333" y="1765"/>
                  </a:cubicBezTo>
                  <a:lnTo>
                    <a:pt x="1055" y="1029"/>
                  </a:lnTo>
                  <a:lnTo>
                    <a:pt x="1667" y="259"/>
                  </a:lnTo>
                  <a:cubicBezTo>
                    <a:pt x="1706" y="211"/>
                    <a:pt x="1698" y="141"/>
                    <a:pt x="1650" y="101"/>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73" name="Freeform 145">
              <a:extLst>
                <a:ext uri="{FF2B5EF4-FFF2-40B4-BE49-F238E27FC236}">
                  <a16:creationId xmlns:a16="http://schemas.microsoft.com/office/drawing/2014/main" id="{924920DF-ADE0-EBC8-B601-81A8CD91D7C6}"/>
                </a:ext>
              </a:extLst>
            </p:cNvPr>
            <p:cNvSpPr>
              <a:spLocks noChangeArrowheads="1"/>
            </p:cNvSpPr>
            <p:nvPr/>
          </p:nvSpPr>
          <p:spPr bwMode="auto">
            <a:xfrm>
              <a:off x="531" y="4003"/>
              <a:ext cx="13" cy="25"/>
            </a:xfrm>
            <a:custGeom>
              <a:avLst/>
              <a:gdLst>
                <a:gd name="T0" fmla="*/ 31 w 63"/>
                <a:gd name="T1" fmla="*/ 115 h 116"/>
                <a:gd name="T2" fmla="*/ 62 w 63"/>
                <a:gd name="T3" fmla="*/ 87 h 116"/>
                <a:gd name="T4" fmla="*/ 62 w 63"/>
                <a:gd name="T5" fmla="*/ 84 h 116"/>
                <a:gd name="T6" fmla="*/ 62 w 63"/>
                <a:gd name="T7" fmla="*/ 84 h 116"/>
                <a:gd name="T8" fmla="*/ 62 w 63"/>
                <a:gd name="T9" fmla="*/ 84 h 116"/>
                <a:gd name="T10" fmla="*/ 62 w 63"/>
                <a:gd name="T11" fmla="*/ 84 h 116"/>
                <a:gd name="T12" fmla="*/ 62 w 63"/>
                <a:gd name="T13" fmla="*/ 84 h 116"/>
                <a:gd name="T14" fmla="*/ 62 w 63"/>
                <a:gd name="T15" fmla="*/ 84 h 116"/>
                <a:gd name="T16" fmla="*/ 62 w 63"/>
                <a:gd name="T17" fmla="*/ 84 h 116"/>
                <a:gd name="T18" fmla="*/ 62 w 63"/>
                <a:gd name="T19" fmla="*/ 84 h 116"/>
                <a:gd name="T20" fmla="*/ 62 w 63"/>
                <a:gd name="T21" fmla="*/ 84 h 116"/>
                <a:gd name="T22" fmla="*/ 62 w 63"/>
                <a:gd name="T23" fmla="*/ 84 h 116"/>
                <a:gd name="T24" fmla="*/ 62 w 63"/>
                <a:gd name="T25" fmla="*/ 84 h 116"/>
                <a:gd name="T26" fmla="*/ 62 w 63"/>
                <a:gd name="T27" fmla="*/ 84 h 116"/>
                <a:gd name="T28" fmla="*/ 62 w 63"/>
                <a:gd name="T29" fmla="*/ 84 h 116"/>
                <a:gd name="T30" fmla="*/ 62 w 63"/>
                <a:gd name="T31" fmla="*/ 84 h 116"/>
                <a:gd name="T32" fmla="*/ 62 w 63"/>
                <a:gd name="T33" fmla="*/ 65 h 116"/>
                <a:gd name="T34" fmla="*/ 62 w 63"/>
                <a:gd name="T35" fmla="*/ 65 h 116"/>
                <a:gd name="T36" fmla="*/ 62 w 63"/>
                <a:gd name="T37" fmla="*/ 65 h 116"/>
                <a:gd name="T38" fmla="*/ 62 w 63"/>
                <a:gd name="T39" fmla="*/ 65 h 116"/>
                <a:gd name="T40" fmla="*/ 62 w 63"/>
                <a:gd name="T41" fmla="*/ 65 h 116"/>
                <a:gd name="T42" fmla="*/ 62 w 63"/>
                <a:gd name="T43" fmla="*/ 65 h 116"/>
                <a:gd name="T44" fmla="*/ 62 w 63"/>
                <a:gd name="T45" fmla="*/ 65 h 116"/>
                <a:gd name="T46" fmla="*/ 62 w 63"/>
                <a:gd name="T47" fmla="*/ 65 h 116"/>
                <a:gd name="T48" fmla="*/ 62 w 63"/>
                <a:gd name="T49" fmla="*/ 65 h 116"/>
                <a:gd name="T50" fmla="*/ 62 w 63"/>
                <a:gd name="T51" fmla="*/ 65 h 116"/>
                <a:gd name="T52" fmla="*/ 62 w 63"/>
                <a:gd name="T53" fmla="*/ 65 h 116"/>
                <a:gd name="T54" fmla="*/ 62 w 63"/>
                <a:gd name="T55" fmla="*/ 65 h 116"/>
                <a:gd name="T56" fmla="*/ 62 w 63"/>
                <a:gd name="T57" fmla="*/ 65 h 116"/>
                <a:gd name="T58" fmla="*/ 62 w 63"/>
                <a:gd name="T59" fmla="*/ 65 h 116"/>
                <a:gd name="T60" fmla="*/ 62 w 63"/>
                <a:gd name="T61" fmla="*/ 65 h 116"/>
                <a:gd name="T62" fmla="*/ 62 w 63"/>
                <a:gd name="T63" fmla="*/ 65 h 116"/>
                <a:gd name="T64" fmla="*/ 62 w 63"/>
                <a:gd name="T65" fmla="*/ 65 h 116"/>
                <a:gd name="T66" fmla="*/ 62 w 63"/>
                <a:gd name="T67" fmla="*/ 65 h 116"/>
                <a:gd name="T68" fmla="*/ 62 w 63"/>
                <a:gd name="T69" fmla="*/ 65 h 116"/>
                <a:gd name="T70" fmla="*/ 62 w 63"/>
                <a:gd name="T71" fmla="*/ 65 h 116"/>
                <a:gd name="T72" fmla="*/ 62 w 63"/>
                <a:gd name="T73" fmla="*/ 65 h 116"/>
                <a:gd name="T74" fmla="*/ 62 w 63"/>
                <a:gd name="T75" fmla="*/ 65 h 116"/>
                <a:gd name="T76" fmla="*/ 62 w 63"/>
                <a:gd name="T77" fmla="*/ 65 h 116"/>
                <a:gd name="T78" fmla="*/ 62 w 63"/>
                <a:gd name="T79" fmla="*/ 65 h 116"/>
                <a:gd name="T80" fmla="*/ 62 w 63"/>
                <a:gd name="T81" fmla="*/ 65 h 116"/>
                <a:gd name="T82" fmla="*/ 62 w 63"/>
                <a:gd name="T83" fmla="*/ 65 h 116"/>
                <a:gd name="T84" fmla="*/ 62 w 63"/>
                <a:gd name="T85" fmla="*/ 65 h 116"/>
                <a:gd name="T86" fmla="*/ 62 w 63"/>
                <a:gd name="T87" fmla="*/ 65 h 116"/>
                <a:gd name="T88" fmla="*/ 62 w 63"/>
                <a:gd name="T89" fmla="*/ 65 h 116"/>
                <a:gd name="T90" fmla="*/ 62 w 63"/>
                <a:gd name="T91" fmla="*/ 65 h 116"/>
                <a:gd name="T92" fmla="*/ 62 w 63"/>
                <a:gd name="T93" fmla="*/ 65 h 116"/>
                <a:gd name="T94" fmla="*/ 62 w 63"/>
                <a:gd name="T95" fmla="*/ 65 h 116"/>
                <a:gd name="T96" fmla="*/ 62 w 63"/>
                <a:gd name="T97" fmla="*/ 65 h 116"/>
                <a:gd name="T98" fmla="*/ 62 w 63"/>
                <a:gd name="T99" fmla="*/ 65 h 116"/>
                <a:gd name="T100" fmla="*/ 62 w 63"/>
                <a:gd name="T101" fmla="*/ 65 h 116"/>
                <a:gd name="T102" fmla="*/ 62 w 63"/>
                <a:gd name="T103" fmla="*/ 65 h 116"/>
                <a:gd name="T104" fmla="*/ 62 w 63"/>
                <a:gd name="T105" fmla="*/ 65 h 116"/>
                <a:gd name="T106" fmla="*/ 62 w 63"/>
                <a:gd name="T107" fmla="*/ 65 h 116"/>
                <a:gd name="T108" fmla="*/ 62 w 63"/>
                <a:gd name="T109" fmla="*/ 65 h 116"/>
                <a:gd name="T110" fmla="*/ 62 w 63"/>
                <a:gd name="T111" fmla="*/ 65 h 116"/>
                <a:gd name="T112" fmla="*/ 62 w 63"/>
                <a:gd name="T113" fmla="*/ 65 h 116"/>
                <a:gd name="T114" fmla="*/ 62 w 63"/>
                <a:gd name="T115" fmla="*/ 65 h 116"/>
                <a:gd name="T116" fmla="*/ 62 w 63"/>
                <a:gd name="T117" fmla="*/ 65 h 116"/>
                <a:gd name="T118" fmla="*/ 62 w 63"/>
                <a:gd name="T119" fmla="*/ 65 h 116"/>
                <a:gd name="T120" fmla="*/ 62 w 63"/>
                <a:gd name="T121" fmla="*/ 65 h 116"/>
                <a:gd name="T122" fmla="*/ 62 w 63"/>
                <a:gd name="T123" fmla="*/ 65 h 116"/>
                <a:gd name="T124" fmla="*/ 62 w 63"/>
                <a:gd name="T125" fmla="*/ 5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3" h="116">
                  <a:moveTo>
                    <a:pt x="0" y="34"/>
                  </a:moveTo>
                  <a:cubicBezTo>
                    <a:pt x="3" y="50"/>
                    <a:pt x="3" y="67"/>
                    <a:pt x="3" y="84"/>
                  </a:cubicBezTo>
                  <a:cubicBezTo>
                    <a:pt x="3" y="101"/>
                    <a:pt x="14" y="115"/>
                    <a:pt x="31" y="115"/>
                  </a:cubicBezTo>
                  <a:lnTo>
                    <a:pt x="31" y="115"/>
                  </a:lnTo>
                  <a:cubicBezTo>
                    <a:pt x="48" y="115"/>
                    <a:pt x="62" y="104"/>
                    <a:pt x="62" y="87"/>
                  </a:cubicBezTo>
                  <a:lnTo>
                    <a:pt x="62" y="87"/>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cubicBezTo>
                    <a:pt x="62" y="79"/>
                    <a:pt x="62" y="70"/>
                    <a:pt x="62" y="65"/>
                  </a:cubicBez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cubicBezTo>
                    <a:pt x="62" y="62"/>
                    <a:pt x="62" y="62"/>
                    <a:pt x="62" y="59"/>
                  </a:cubicBezTo>
                  <a:lnTo>
                    <a:pt x="62" y="56"/>
                  </a:lnTo>
                  <a:cubicBezTo>
                    <a:pt x="59" y="42"/>
                    <a:pt x="48" y="34"/>
                    <a:pt x="34" y="34"/>
                  </a:cubicBezTo>
                  <a:cubicBezTo>
                    <a:pt x="14" y="0"/>
                    <a:pt x="0" y="17"/>
                    <a:pt x="0" y="34"/>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74" name="Freeform 146">
              <a:extLst>
                <a:ext uri="{FF2B5EF4-FFF2-40B4-BE49-F238E27FC236}">
                  <a16:creationId xmlns:a16="http://schemas.microsoft.com/office/drawing/2014/main" id="{20780927-5C2F-ADD7-2F7D-E20CC03A367F}"/>
                </a:ext>
              </a:extLst>
            </p:cNvPr>
            <p:cNvSpPr>
              <a:spLocks noChangeArrowheads="1"/>
            </p:cNvSpPr>
            <p:nvPr/>
          </p:nvSpPr>
          <p:spPr bwMode="auto">
            <a:xfrm>
              <a:off x="518" y="3968"/>
              <a:ext cx="20" cy="23"/>
            </a:xfrm>
            <a:custGeom>
              <a:avLst/>
              <a:gdLst>
                <a:gd name="T0" fmla="*/ 31 w 94"/>
                <a:gd name="T1" fmla="*/ 88 h 106"/>
                <a:gd name="T2" fmla="*/ 56 w 94"/>
                <a:gd name="T3" fmla="*/ 105 h 106"/>
                <a:gd name="T4" fmla="*/ 84 w 94"/>
                <a:gd name="T5" fmla="*/ 65 h 106"/>
                <a:gd name="T6" fmla="*/ 84 w 94"/>
                <a:gd name="T7" fmla="*/ 62 h 106"/>
                <a:gd name="T8" fmla="*/ 82 w 94"/>
                <a:gd name="T9" fmla="*/ 57 h 106"/>
                <a:gd name="T10" fmla="*/ 76 w 94"/>
                <a:gd name="T11" fmla="*/ 48 h 106"/>
                <a:gd name="T12" fmla="*/ 65 w 94"/>
                <a:gd name="T13" fmla="*/ 26 h 106"/>
                <a:gd name="T14" fmla="*/ 59 w 94"/>
                <a:gd name="T15" fmla="*/ 17 h 106"/>
                <a:gd name="T16" fmla="*/ 56 w 94"/>
                <a:gd name="T17" fmla="*/ 12 h 106"/>
                <a:gd name="T18" fmla="*/ 56 w 94"/>
                <a:gd name="T19" fmla="*/ 12 h 106"/>
                <a:gd name="T20" fmla="*/ 56 w 94"/>
                <a:gd name="T21" fmla="*/ 12 h 106"/>
                <a:gd name="T22" fmla="*/ 56 w 94"/>
                <a:gd name="T23" fmla="*/ 12 h 106"/>
                <a:gd name="T24" fmla="*/ 56 w 94"/>
                <a:gd name="T25" fmla="*/ 12 h 106"/>
                <a:gd name="T26" fmla="*/ 56 w 94"/>
                <a:gd name="T27" fmla="*/ 12 h 106"/>
                <a:gd name="T28" fmla="*/ 56 w 94"/>
                <a:gd name="T29" fmla="*/ 12 h 106"/>
                <a:gd name="T30" fmla="*/ 56 w 94"/>
                <a:gd name="T31" fmla="*/ 12 h 106"/>
                <a:gd name="T32" fmla="*/ 56 w 94"/>
                <a:gd name="T33" fmla="*/ 12 h 106"/>
                <a:gd name="T34" fmla="*/ 56 w 94"/>
                <a:gd name="T35" fmla="*/ 12 h 106"/>
                <a:gd name="T36" fmla="*/ 56 w 94"/>
                <a:gd name="T37" fmla="*/ 12 h 106"/>
                <a:gd name="T38" fmla="*/ 56 w 94"/>
                <a:gd name="T39" fmla="*/ 12 h 106"/>
                <a:gd name="T40" fmla="*/ 56 w 94"/>
                <a:gd name="T41" fmla="*/ 12 h 106"/>
                <a:gd name="T42" fmla="*/ 56 w 94"/>
                <a:gd name="T43" fmla="*/ 12 h 106"/>
                <a:gd name="T44" fmla="*/ 56 w 94"/>
                <a:gd name="T45" fmla="*/ 12 h 106"/>
                <a:gd name="T46" fmla="*/ 56 w 94"/>
                <a:gd name="T47" fmla="*/ 12 h 106"/>
                <a:gd name="T48" fmla="*/ 56 w 94"/>
                <a:gd name="T49" fmla="*/ 12 h 106"/>
                <a:gd name="T50" fmla="*/ 56 w 94"/>
                <a:gd name="T51" fmla="*/ 12 h 106"/>
                <a:gd name="T52" fmla="*/ 56 w 94"/>
                <a:gd name="T53" fmla="*/ 12 h 106"/>
                <a:gd name="T54" fmla="*/ 56 w 94"/>
                <a:gd name="T55" fmla="*/ 12 h 106"/>
                <a:gd name="T56" fmla="*/ 56 w 94"/>
                <a:gd name="T57" fmla="*/ 12 h 106"/>
                <a:gd name="T58" fmla="*/ 56 w 94"/>
                <a:gd name="T59" fmla="*/ 12 h 106"/>
                <a:gd name="T60" fmla="*/ 56 w 94"/>
                <a:gd name="T61" fmla="*/ 12 h 106"/>
                <a:gd name="T62" fmla="*/ 56 w 94"/>
                <a:gd name="T63" fmla="*/ 12 h 106"/>
                <a:gd name="T64" fmla="*/ 56 w 94"/>
                <a:gd name="T65" fmla="*/ 12 h 106"/>
                <a:gd name="T66" fmla="*/ 56 w 94"/>
                <a:gd name="T67" fmla="*/ 12 h 106"/>
                <a:gd name="T68" fmla="*/ 34 w 94"/>
                <a:gd name="T69" fmla="*/ 0 h 106"/>
                <a:gd name="T70" fmla="*/ 17 w 94"/>
                <a:gd name="T71" fmla="*/ 6 h 106"/>
                <a:gd name="T72" fmla="*/ 8 w 94"/>
                <a:gd name="T73" fmla="*/ 48 h 106"/>
                <a:gd name="T74" fmla="*/ 31 w 94"/>
                <a:gd name="T75" fmla="*/ 88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4" h="106">
                  <a:moveTo>
                    <a:pt x="31" y="88"/>
                  </a:moveTo>
                  <a:cubicBezTo>
                    <a:pt x="36" y="99"/>
                    <a:pt x="45" y="105"/>
                    <a:pt x="56" y="105"/>
                  </a:cubicBezTo>
                  <a:cubicBezTo>
                    <a:pt x="76" y="105"/>
                    <a:pt x="93" y="85"/>
                    <a:pt x="84" y="65"/>
                  </a:cubicBezTo>
                  <a:cubicBezTo>
                    <a:pt x="84" y="65"/>
                    <a:pt x="84" y="64"/>
                    <a:pt x="84" y="62"/>
                  </a:cubicBezTo>
                  <a:cubicBezTo>
                    <a:pt x="84" y="59"/>
                    <a:pt x="82" y="60"/>
                    <a:pt x="82" y="57"/>
                  </a:cubicBezTo>
                  <a:cubicBezTo>
                    <a:pt x="82" y="54"/>
                    <a:pt x="79" y="51"/>
                    <a:pt x="76" y="48"/>
                  </a:cubicBezTo>
                  <a:cubicBezTo>
                    <a:pt x="73" y="40"/>
                    <a:pt x="67" y="34"/>
                    <a:pt x="65" y="26"/>
                  </a:cubicBezTo>
                  <a:cubicBezTo>
                    <a:pt x="62" y="23"/>
                    <a:pt x="62" y="20"/>
                    <a:pt x="59" y="17"/>
                  </a:cubicBezTo>
                  <a:cubicBezTo>
                    <a:pt x="59" y="14"/>
                    <a:pt x="56" y="14"/>
                    <a:pt x="56" y="12"/>
                  </a:cubicBez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cubicBezTo>
                    <a:pt x="51" y="3"/>
                    <a:pt x="42" y="0"/>
                    <a:pt x="34" y="0"/>
                  </a:cubicBezTo>
                  <a:cubicBezTo>
                    <a:pt x="28" y="0"/>
                    <a:pt x="22" y="0"/>
                    <a:pt x="17" y="6"/>
                  </a:cubicBezTo>
                  <a:cubicBezTo>
                    <a:pt x="3" y="14"/>
                    <a:pt x="0" y="34"/>
                    <a:pt x="8" y="48"/>
                  </a:cubicBezTo>
                  <a:cubicBezTo>
                    <a:pt x="14" y="60"/>
                    <a:pt x="22" y="74"/>
                    <a:pt x="31" y="88"/>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75" name="Freeform 147">
              <a:extLst>
                <a:ext uri="{FF2B5EF4-FFF2-40B4-BE49-F238E27FC236}">
                  <a16:creationId xmlns:a16="http://schemas.microsoft.com/office/drawing/2014/main" id="{D059E933-AED6-C66F-1AE8-F3A8388AE5EF}"/>
                </a:ext>
              </a:extLst>
            </p:cNvPr>
            <p:cNvSpPr>
              <a:spLocks noChangeArrowheads="1"/>
            </p:cNvSpPr>
            <p:nvPr/>
          </p:nvSpPr>
          <p:spPr bwMode="auto">
            <a:xfrm>
              <a:off x="521" y="4041"/>
              <a:ext cx="19" cy="23"/>
            </a:xfrm>
            <a:custGeom>
              <a:avLst/>
              <a:gdLst>
                <a:gd name="T0" fmla="*/ 65 w 88"/>
                <a:gd name="T1" fmla="*/ 3 h 108"/>
                <a:gd name="T2" fmla="*/ 56 w 88"/>
                <a:gd name="T3" fmla="*/ 0 h 108"/>
                <a:gd name="T4" fmla="*/ 28 w 88"/>
                <a:gd name="T5" fmla="*/ 20 h 108"/>
                <a:gd name="T6" fmla="*/ 8 w 88"/>
                <a:gd name="T7" fmla="*/ 65 h 108"/>
                <a:gd name="T8" fmla="*/ 20 w 88"/>
                <a:gd name="T9" fmla="*/ 105 h 108"/>
                <a:gd name="T10" fmla="*/ 34 w 88"/>
                <a:gd name="T11" fmla="*/ 107 h 108"/>
                <a:gd name="T12" fmla="*/ 59 w 88"/>
                <a:gd name="T13" fmla="*/ 93 h 108"/>
                <a:gd name="T14" fmla="*/ 59 w 88"/>
                <a:gd name="T15" fmla="*/ 90 h 108"/>
                <a:gd name="T16" fmla="*/ 71 w 88"/>
                <a:gd name="T17" fmla="*/ 71 h 108"/>
                <a:gd name="T18" fmla="*/ 71 w 88"/>
                <a:gd name="T19" fmla="*/ 71 h 108"/>
                <a:gd name="T20" fmla="*/ 71 w 88"/>
                <a:gd name="T21" fmla="*/ 71 h 108"/>
                <a:gd name="T22" fmla="*/ 71 w 88"/>
                <a:gd name="T23" fmla="*/ 71 h 108"/>
                <a:gd name="T24" fmla="*/ 71 w 88"/>
                <a:gd name="T25" fmla="*/ 71 h 108"/>
                <a:gd name="T26" fmla="*/ 71 w 88"/>
                <a:gd name="T27" fmla="*/ 71 h 108"/>
                <a:gd name="T28" fmla="*/ 71 w 88"/>
                <a:gd name="T29" fmla="*/ 68 h 108"/>
                <a:gd name="T30" fmla="*/ 71 w 88"/>
                <a:gd name="T31" fmla="*/ 68 h 108"/>
                <a:gd name="T32" fmla="*/ 82 w 88"/>
                <a:gd name="T33" fmla="*/ 45 h 108"/>
                <a:gd name="T34" fmla="*/ 82 w 88"/>
                <a:gd name="T35" fmla="*/ 45 h 108"/>
                <a:gd name="T36" fmla="*/ 82 w 88"/>
                <a:gd name="T37" fmla="*/ 45 h 108"/>
                <a:gd name="T38" fmla="*/ 82 w 88"/>
                <a:gd name="T39" fmla="*/ 45 h 108"/>
                <a:gd name="T40" fmla="*/ 82 w 88"/>
                <a:gd name="T41" fmla="*/ 45 h 108"/>
                <a:gd name="T42" fmla="*/ 82 w 88"/>
                <a:gd name="T43" fmla="*/ 45 h 108"/>
                <a:gd name="T44" fmla="*/ 82 w 88"/>
                <a:gd name="T45" fmla="*/ 45 h 108"/>
                <a:gd name="T46" fmla="*/ 82 w 88"/>
                <a:gd name="T47" fmla="*/ 45 h 108"/>
                <a:gd name="T48" fmla="*/ 82 w 88"/>
                <a:gd name="T49" fmla="*/ 45 h 108"/>
                <a:gd name="T50" fmla="*/ 82 w 88"/>
                <a:gd name="T51" fmla="*/ 45 h 108"/>
                <a:gd name="T52" fmla="*/ 82 w 88"/>
                <a:gd name="T53" fmla="*/ 45 h 108"/>
                <a:gd name="T54" fmla="*/ 82 w 88"/>
                <a:gd name="T55" fmla="*/ 45 h 108"/>
                <a:gd name="T56" fmla="*/ 82 w 88"/>
                <a:gd name="T57" fmla="*/ 45 h 108"/>
                <a:gd name="T58" fmla="*/ 82 w 88"/>
                <a:gd name="T59" fmla="*/ 45 h 108"/>
                <a:gd name="T60" fmla="*/ 82 w 88"/>
                <a:gd name="T61" fmla="*/ 45 h 108"/>
                <a:gd name="T62" fmla="*/ 82 w 88"/>
                <a:gd name="T63" fmla="*/ 45 h 108"/>
                <a:gd name="T64" fmla="*/ 82 w 88"/>
                <a:gd name="T65" fmla="*/ 45 h 108"/>
                <a:gd name="T66" fmla="*/ 82 w 88"/>
                <a:gd name="T67" fmla="*/ 45 h 108"/>
                <a:gd name="T68" fmla="*/ 82 w 88"/>
                <a:gd name="T69" fmla="*/ 45 h 108"/>
                <a:gd name="T70" fmla="*/ 82 w 88"/>
                <a:gd name="T71" fmla="*/ 45 h 108"/>
                <a:gd name="T72" fmla="*/ 82 w 88"/>
                <a:gd name="T73" fmla="*/ 45 h 108"/>
                <a:gd name="T74" fmla="*/ 82 w 88"/>
                <a:gd name="T75" fmla="*/ 45 h 108"/>
                <a:gd name="T76" fmla="*/ 82 w 88"/>
                <a:gd name="T77" fmla="*/ 45 h 108"/>
                <a:gd name="T78" fmla="*/ 82 w 88"/>
                <a:gd name="T79" fmla="*/ 45 h 108"/>
                <a:gd name="T80" fmla="*/ 82 w 88"/>
                <a:gd name="T81" fmla="*/ 45 h 108"/>
                <a:gd name="T82" fmla="*/ 82 w 88"/>
                <a:gd name="T83" fmla="*/ 45 h 108"/>
                <a:gd name="T84" fmla="*/ 82 w 88"/>
                <a:gd name="T85" fmla="*/ 45 h 108"/>
                <a:gd name="T86" fmla="*/ 82 w 88"/>
                <a:gd name="T87" fmla="*/ 45 h 108"/>
                <a:gd name="T88" fmla="*/ 82 w 88"/>
                <a:gd name="T89" fmla="*/ 45 h 108"/>
                <a:gd name="T90" fmla="*/ 82 w 88"/>
                <a:gd name="T91" fmla="*/ 45 h 108"/>
                <a:gd name="T92" fmla="*/ 82 w 88"/>
                <a:gd name="T93" fmla="*/ 45 h 108"/>
                <a:gd name="T94" fmla="*/ 65 w 88"/>
                <a:gd name="T95" fmla="*/ 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8" h="108">
                  <a:moveTo>
                    <a:pt x="65" y="3"/>
                  </a:moveTo>
                  <a:cubicBezTo>
                    <a:pt x="62" y="3"/>
                    <a:pt x="59" y="0"/>
                    <a:pt x="56" y="0"/>
                  </a:cubicBezTo>
                  <a:cubicBezTo>
                    <a:pt x="45" y="0"/>
                    <a:pt x="31" y="6"/>
                    <a:pt x="28" y="20"/>
                  </a:cubicBezTo>
                  <a:cubicBezTo>
                    <a:pt x="23" y="37"/>
                    <a:pt x="14" y="51"/>
                    <a:pt x="8" y="65"/>
                  </a:cubicBezTo>
                  <a:cubicBezTo>
                    <a:pt x="0" y="79"/>
                    <a:pt x="6" y="96"/>
                    <a:pt x="20" y="105"/>
                  </a:cubicBezTo>
                  <a:cubicBezTo>
                    <a:pt x="23" y="107"/>
                    <a:pt x="28" y="107"/>
                    <a:pt x="34" y="107"/>
                  </a:cubicBezTo>
                  <a:cubicBezTo>
                    <a:pt x="45" y="107"/>
                    <a:pt x="54" y="102"/>
                    <a:pt x="59" y="93"/>
                  </a:cubicBezTo>
                  <a:cubicBezTo>
                    <a:pt x="59" y="93"/>
                    <a:pt x="59" y="93"/>
                    <a:pt x="59" y="90"/>
                  </a:cubicBezTo>
                  <a:cubicBezTo>
                    <a:pt x="62" y="85"/>
                    <a:pt x="68" y="76"/>
                    <a:pt x="71" y="71"/>
                  </a:cubicBezTo>
                  <a:lnTo>
                    <a:pt x="71" y="71"/>
                  </a:lnTo>
                  <a:lnTo>
                    <a:pt x="71" y="71"/>
                  </a:lnTo>
                  <a:lnTo>
                    <a:pt x="71" y="71"/>
                  </a:lnTo>
                  <a:lnTo>
                    <a:pt x="71" y="71"/>
                  </a:lnTo>
                  <a:lnTo>
                    <a:pt x="71" y="71"/>
                  </a:lnTo>
                  <a:cubicBezTo>
                    <a:pt x="71" y="71"/>
                    <a:pt x="71" y="71"/>
                    <a:pt x="71" y="68"/>
                  </a:cubicBezTo>
                  <a:lnTo>
                    <a:pt x="71" y="68"/>
                  </a:lnTo>
                  <a:cubicBezTo>
                    <a:pt x="73" y="59"/>
                    <a:pt x="76" y="54"/>
                    <a:pt x="82" y="45"/>
                  </a:cubicBez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cubicBezTo>
                    <a:pt x="87" y="26"/>
                    <a:pt x="82" y="9"/>
                    <a:pt x="65" y="3"/>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76" name="Freeform 148">
              <a:extLst>
                <a:ext uri="{FF2B5EF4-FFF2-40B4-BE49-F238E27FC236}">
                  <a16:creationId xmlns:a16="http://schemas.microsoft.com/office/drawing/2014/main" id="{837C4CB7-73D3-3FE5-E1F2-0ADB1C5E91EE}"/>
                </a:ext>
              </a:extLst>
            </p:cNvPr>
            <p:cNvSpPr>
              <a:spLocks noChangeArrowheads="1"/>
            </p:cNvSpPr>
            <p:nvPr/>
          </p:nvSpPr>
          <p:spPr bwMode="auto">
            <a:xfrm>
              <a:off x="592" y="3968"/>
              <a:ext cx="20" cy="24"/>
            </a:xfrm>
            <a:custGeom>
              <a:avLst/>
              <a:gdLst>
                <a:gd name="T0" fmla="*/ 34 w 94"/>
                <a:gd name="T1" fmla="*/ 107 h 111"/>
                <a:gd name="T2" fmla="*/ 59 w 94"/>
                <a:gd name="T3" fmla="*/ 90 h 111"/>
                <a:gd name="T4" fmla="*/ 85 w 94"/>
                <a:gd name="T5" fmla="*/ 47 h 111"/>
                <a:gd name="T6" fmla="*/ 76 w 94"/>
                <a:gd name="T7" fmla="*/ 5 h 111"/>
                <a:gd name="T8" fmla="*/ 59 w 94"/>
                <a:gd name="T9" fmla="*/ 0 h 111"/>
                <a:gd name="T10" fmla="*/ 37 w 94"/>
                <a:gd name="T11" fmla="*/ 11 h 111"/>
                <a:gd name="T12" fmla="*/ 37 w 94"/>
                <a:gd name="T13" fmla="*/ 11 h 111"/>
                <a:gd name="T14" fmla="*/ 37 w 94"/>
                <a:gd name="T15" fmla="*/ 11 h 111"/>
                <a:gd name="T16" fmla="*/ 37 w 94"/>
                <a:gd name="T17" fmla="*/ 11 h 111"/>
                <a:gd name="T18" fmla="*/ 37 w 94"/>
                <a:gd name="T19" fmla="*/ 11 h 111"/>
                <a:gd name="T20" fmla="*/ 37 w 94"/>
                <a:gd name="T21" fmla="*/ 11 h 111"/>
                <a:gd name="T22" fmla="*/ 37 w 94"/>
                <a:gd name="T23" fmla="*/ 11 h 111"/>
                <a:gd name="T24" fmla="*/ 37 w 94"/>
                <a:gd name="T25" fmla="*/ 11 h 111"/>
                <a:gd name="T26" fmla="*/ 37 w 94"/>
                <a:gd name="T27" fmla="*/ 11 h 111"/>
                <a:gd name="T28" fmla="*/ 37 w 94"/>
                <a:gd name="T29" fmla="*/ 11 h 111"/>
                <a:gd name="T30" fmla="*/ 37 w 94"/>
                <a:gd name="T31" fmla="*/ 11 h 111"/>
                <a:gd name="T32" fmla="*/ 37 w 94"/>
                <a:gd name="T33" fmla="*/ 11 h 111"/>
                <a:gd name="T34" fmla="*/ 37 w 94"/>
                <a:gd name="T35" fmla="*/ 11 h 111"/>
                <a:gd name="T36" fmla="*/ 37 w 94"/>
                <a:gd name="T37" fmla="*/ 11 h 111"/>
                <a:gd name="T38" fmla="*/ 37 w 94"/>
                <a:gd name="T39" fmla="*/ 11 h 111"/>
                <a:gd name="T40" fmla="*/ 37 w 94"/>
                <a:gd name="T41" fmla="*/ 11 h 111"/>
                <a:gd name="T42" fmla="*/ 37 w 94"/>
                <a:gd name="T43" fmla="*/ 11 h 111"/>
                <a:gd name="T44" fmla="*/ 37 w 94"/>
                <a:gd name="T45" fmla="*/ 11 h 111"/>
                <a:gd name="T46" fmla="*/ 37 w 94"/>
                <a:gd name="T47" fmla="*/ 11 h 111"/>
                <a:gd name="T48" fmla="*/ 37 w 94"/>
                <a:gd name="T49" fmla="*/ 11 h 111"/>
                <a:gd name="T50" fmla="*/ 37 w 94"/>
                <a:gd name="T51" fmla="*/ 11 h 111"/>
                <a:gd name="T52" fmla="*/ 37 w 94"/>
                <a:gd name="T53" fmla="*/ 11 h 111"/>
                <a:gd name="T54" fmla="*/ 37 w 94"/>
                <a:gd name="T55" fmla="*/ 11 h 111"/>
                <a:gd name="T56" fmla="*/ 37 w 94"/>
                <a:gd name="T57" fmla="*/ 11 h 111"/>
                <a:gd name="T58" fmla="*/ 37 w 94"/>
                <a:gd name="T59" fmla="*/ 11 h 111"/>
                <a:gd name="T60" fmla="*/ 37 w 94"/>
                <a:gd name="T61" fmla="*/ 11 h 111"/>
                <a:gd name="T62" fmla="*/ 34 w 94"/>
                <a:gd name="T63" fmla="*/ 16 h 111"/>
                <a:gd name="T64" fmla="*/ 28 w 94"/>
                <a:gd name="T65" fmla="*/ 25 h 111"/>
                <a:gd name="T66" fmla="*/ 17 w 94"/>
                <a:gd name="T67" fmla="*/ 47 h 111"/>
                <a:gd name="T68" fmla="*/ 11 w 94"/>
                <a:gd name="T69" fmla="*/ 56 h 111"/>
                <a:gd name="T70" fmla="*/ 9 w 94"/>
                <a:gd name="T71" fmla="*/ 62 h 111"/>
                <a:gd name="T72" fmla="*/ 9 w 94"/>
                <a:gd name="T73" fmla="*/ 64 h 111"/>
                <a:gd name="T74" fmla="*/ 34 w 94"/>
                <a:gd name="T75" fmla="*/ 10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4" h="111">
                  <a:moveTo>
                    <a:pt x="34" y="107"/>
                  </a:moveTo>
                  <a:cubicBezTo>
                    <a:pt x="45" y="107"/>
                    <a:pt x="54" y="101"/>
                    <a:pt x="59" y="90"/>
                  </a:cubicBezTo>
                  <a:cubicBezTo>
                    <a:pt x="65" y="76"/>
                    <a:pt x="74" y="59"/>
                    <a:pt x="85" y="47"/>
                  </a:cubicBezTo>
                  <a:cubicBezTo>
                    <a:pt x="93" y="33"/>
                    <a:pt x="90" y="16"/>
                    <a:pt x="76" y="5"/>
                  </a:cubicBezTo>
                  <a:cubicBezTo>
                    <a:pt x="71" y="2"/>
                    <a:pt x="65" y="0"/>
                    <a:pt x="59" y="0"/>
                  </a:cubicBezTo>
                  <a:cubicBezTo>
                    <a:pt x="51" y="0"/>
                    <a:pt x="42" y="5"/>
                    <a:pt x="37" y="11"/>
                  </a:cubicBez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cubicBezTo>
                    <a:pt x="37" y="14"/>
                    <a:pt x="34" y="14"/>
                    <a:pt x="34" y="16"/>
                  </a:cubicBezTo>
                  <a:cubicBezTo>
                    <a:pt x="31" y="19"/>
                    <a:pt x="31" y="22"/>
                    <a:pt x="28" y="25"/>
                  </a:cubicBezTo>
                  <a:cubicBezTo>
                    <a:pt x="23" y="33"/>
                    <a:pt x="20" y="39"/>
                    <a:pt x="17" y="47"/>
                  </a:cubicBezTo>
                  <a:cubicBezTo>
                    <a:pt x="14" y="50"/>
                    <a:pt x="14" y="53"/>
                    <a:pt x="11" y="56"/>
                  </a:cubicBezTo>
                  <a:cubicBezTo>
                    <a:pt x="11" y="59"/>
                    <a:pt x="9" y="59"/>
                    <a:pt x="9" y="62"/>
                  </a:cubicBezTo>
                  <a:cubicBezTo>
                    <a:pt x="9" y="62"/>
                    <a:pt x="9" y="62"/>
                    <a:pt x="9" y="64"/>
                  </a:cubicBezTo>
                  <a:cubicBezTo>
                    <a:pt x="0" y="87"/>
                    <a:pt x="14" y="110"/>
                    <a:pt x="34" y="107"/>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77" name="Freeform 149">
              <a:extLst>
                <a:ext uri="{FF2B5EF4-FFF2-40B4-BE49-F238E27FC236}">
                  <a16:creationId xmlns:a16="http://schemas.microsoft.com/office/drawing/2014/main" id="{6EB97F39-0DC7-0DE0-11E3-FB7A2618DEA4}"/>
                </a:ext>
              </a:extLst>
            </p:cNvPr>
            <p:cNvSpPr>
              <a:spLocks noChangeArrowheads="1"/>
            </p:cNvSpPr>
            <p:nvPr/>
          </p:nvSpPr>
          <p:spPr bwMode="auto">
            <a:xfrm>
              <a:off x="585" y="4002"/>
              <a:ext cx="14" cy="26"/>
            </a:xfrm>
            <a:custGeom>
              <a:avLst/>
              <a:gdLst>
                <a:gd name="T0" fmla="*/ 0 w 66"/>
                <a:gd name="T1" fmla="*/ 82 h 117"/>
                <a:gd name="T2" fmla="*/ 0 w 66"/>
                <a:gd name="T3" fmla="*/ 85 h 117"/>
                <a:gd name="T4" fmla="*/ 0 w 66"/>
                <a:gd name="T5" fmla="*/ 88 h 117"/>
                <a:gd name="T6" fmla="*/ 31 w 66"/>
                <a:gd name="T7" fmla="*/ 116 h 117"/>
                <a:gd name="T8" fmla="*/ 59 w 66"/>
                <a:gd name="T9" fmla="*/ 85 h 117"/>
                <a:gd name="T10" fmla="*/ 62 w 66"/>
                <a:gd name="T11" fmla="*/ 34 h 117"/>
                <a:gd name="T12" fmla="*/ 37 w 66"/>
                <a:gd name="T13" fmla="*/ 0 h 117"/>
                <a:gd name="T14" fmla="*/ 31 w 66"/>
                <a:gd name="T15" fmla="*/ 0 h 117"/>
                <a:gd name="T16" fmla="*/ 3 w 66"/>
                <a:gd name="T17" fmla="*/ 23 h 117"/>
                <a:gd name="T18" fmla="*/ 3 w 66"/>
                <a:gd name="T19" fmla="*/ 25 h 117"/>
                <a:gd name="T20" fmla="*/ 3 w 66"/>
                <a:gd name="T21" fmla="*/ 31 h 117"/>
                <a:gd name="T22" fmla="*/ 0 w 66"/>
                <a:gd name="T23" fmla="*/ 82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 h="117">
                  <a:moveTo>
                    <a:pt x="0" y="82"/>
                  </a:moveTo>
                  <a:lnTo>
                    <a:pt x="0" y="85"/>
                  </a:lnTo>
                  <a:lnTo>
                    <a:pt x="0" y="88"/>
                  </a:lnTo>
                  <a:cubicBezTo>
                    <a:pt x="0" y="104"/>
                    <a:pt x="14" y="116"/>
                    <a:pt x="31" y="116"/>
                  </a:cubicBezTo>
                  <a:cubicBezTo>
                    <a:pt x="48" y="116"/>
                    <a:pt x="59" y="102"/>
                    <a:pt x="59" y="85"/>
                  </a:cubicBezTo>
                  <a:cubicBezTo>
                    <a:pt x="59" y="68"/>
                    <a:pt x="59" y="51"/>
                    <a:pt x="62" y="34"/>
                  </a:cubicBezTo>
                  <a:cubicBezTo>
                    <a:pt x="65" y="17"/>
                    <a:pt x="54" y="3"/>
                    <a:pt x="37" y="0"/>
                  </a:cubicBezTo>
                  <a:lnTo>
                    <a:pt x="31" y="0"/>
                  </a:lnTo>
                  <a:cubicBezTo>
                    <a:pt x="17" y="0"/>
                    <a:pt x="6" y="11"/>
                    <a:pt x="3" y="23"/>
                  </a:cubicBezTo>
                  <a:lnTo>
                    <a:pt x="3" y="25"/>
                  </a:lnTo>
                  <a:lnTo>
                    <a:pt x="3" y="31"/>
                  </a:lnTo>
                  <a:cubicBezTo>
                    <a:pt x="0" y="68"/>
                    <a:pt x="0" y="76"/>
                    <a:pt x="0" y="82"/>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78" name="Freeform 150">
              <a:extLst>
                <a:ext uri="{FF2B5EF4-FFF2-40B4-BE49-F238E27FC236}">
                  <a16:creationId xmlns:a16="http://schemas.microsoft.com/office/drawing/2014/main" id="{85F82A31-01D1-C9E7-98D8-D99F9F41BA7C}"/>
                </a:ext>
              </a:extLst>
            </p:cNvPr>
            <p:cNvSpPr>
              <a:spLocks noChangeArrowheads="1"/>
            </p:cNvSpPr>
            <p:nvPr/>
          </p:nvSpPr>
          <p:spPr bwMode="auto">
            <a:xfrm>
              <a:off x="590" y="4041"/>
              <a:ext cx="19" cy="22"/>
            </a:xfrm>
            <a:custGeom>
              <a:avLst/>
              <a:gdLst>
                <a:gd name="T0" fmla="*/ 59 w 88"/>
                <a:gd name="T1" fmla="*/ 20 h 103"/>
                <a:gd name="T2" fmla="*/ 31 w 88"/>
                <a:gd name="T3" fmla="*/ 0 h 103"/>
                <a:gd name="T4" fmla="*/ 22 w 88"/>
                <a:gd name="T5" fmla="*/ 3 h 103"/>
                <a:gd name="T6" fmla="*/ 5 w 88"/>
                <a:gd name="T7" fmla="*/ 40 h 103"/>
                <a:gd name="T8" fmla="*/ 5 w 88"/>
                <a:gd name="T9" fmla="*/ 40 h 103"/>
                <a:gd name="T10" fmla="*/ 5 w 88"/>
                <a:gd name="T11" fmla="*/ 40 h 103"/>
                <a:gd name="T12" fmla="*/ 5 w 88"/>
                <a:gd name="T13" fmla="*/ 40 h 103"/>
                <a:gd name="T14" fmla="*/ 5 w 88"/>
                <a:gd name="T15" fmla="*/ 40 h 103"/>
                <a:gd name="T16" fmla="*/ 5 w 88"/>
                <a:gd name="T17" fmla="*/ 40 h 103"/>
                <a:gd name="T18" fmla="*/ 5 w 88"/>
                <a:gd name="T19" fmla="*/ 40 h 103"/>
                <a:gd name="T20" fmla="*/ 5 w 88"/>
                <a:gd name="T21" fmla="*/ 40 h 103"/>
                <a:gd name="T22" fmla="*/ 5 w 88"/>
                <a:gd name="T23" fmla="*/ 40 h 103"/>
                <a:gd name="T24" fmla="*/ 5 w 88"/>
                <a:gd name="T25" fmla="*/ 40 h 103"/>
                <a:gd name="T26" fmla="*/ 5 w 88"/>
                <a:gd name="T27" fmla="*/ 40 h 103"/>
                <a:gd name="T28" fmla="*/ 5 w 88"/>
                <a:gd name="T29" fmla="*/ 40 h 103"/>
                <a:gd name="T30" fmla="*/ 5 w 88"/>
                <a:gd name="T31" fmla="*/ 40 h 103"/>
                <a:gd name="T32" fmla="*/ 5 w 88"/>
                <a:gd name="T33" fmla="*/ 40 h 103"/>
                <a:gd name="T34" fmla="*/ 5 w 88"/>
                <a:gd name="T35" fmla="*/ 40 h 103"/>
                <a:gd name="T36" fmla="*/ 5 w 88"/>
                <a:gd name="T37" fmla="*/ 40 h 103"/>
                <a:gd name="T38" fmla="*/ 5 w 88"/>
                <a:gd name="T39" fmla="*/ 40 h 103"/>
                <a:gd name="T40" fmla="*/ 5 w 88"/>
                <a:gd name="T41" fmla="*/ 40 h 103"/>
                <a:gd name="T42" fmla="*/ 5 w 88"/>
                <a:gd name="T43" fmla="*/ 40 h 103"/>
                <a:gd name="T44" fmla="*/ 5 w 88"/>
                <a:gd name="T45" fmla="*/ 40 h 103"/>
                <a:gd name="T46" fmla="*/ 5 w 88"/>
                <a:gd name="T47" fmla="*/ 40 h 103"/>
                <a:gd name="T48" fmla="*/ 5 w 88"/>
                <a:gd name="T49" fmla="*/ 40 h 103"/>
                <a:gd name="T50" fmla="*/ 5 w 88"/>
                <a:gd name="T51" fmla="*/ 40 h 103"/>
                <a:gd name="T52" fmla="*/ 5 w 88"/>
                <a:gd name="T53" fmla="*/ 40 h 103"/>
                <a:gd name="T54" fmla="*/ 5 w 88"/>
                <a:gd name="T55" fmla="*/ 40 h 103"/>
                <a:gd name="T56" fmla="*/ 5 w 88"/>
                <a:gd name="T57" fmla="*/ 40 h 103"/>
                <a:gd name="T58" fmla="*/ 5 w 88"/>
                <a:gd name="T59" fmla="*/ 40 h 103"/>
                <a:gd name="T60" fmla="*/ 5 w 88"/>
                <a:gd name="T61" fmla="*/ 40 h 103"/>
                <a:gd name="T62" fmla="*/ 5 w 88"/>
                <a:gd name="T63" fmla="*/ 40 h 103"/>
                <a:gd name="T64" fmla="*/ 5 w 88"/>
                <a:gd name="T65" fmla="*/ 40 h 103"/>
                <a:gd name="T66" fmla="*/ 5 w 88"/>
                <a:gd name="T67" fmla="*/ 40 h 103"/>
                <a:gd name="T68" fmla="*/ 17 w 88"/>
                <a:gd name="T69" fmla="*/ 62 h 103"/>
                <a:gd name="T70" fmla="*/ 17 w 88"/>
                <a:gd name="T71" fmla="*/ 62 h 103"/>
                <a:gd name="T72" fmla="*/ 17 w 88"/>
                <a:gd name="T73" fmla="*/ 65 h 103"/>
                <a:gd name="T74" fmla="*/ 17 w 88"/>
                <a:gd name="T75" fmla="*/ 65 h 103"/>
                <a:gd name="T76" fmla="*/ 17 w 88"/>
                <a:gd name="T77" fmla="*/ 65 h 103"/>
                <a:gd name="T78" fmla="*/ 17 w 88"/>
                <a:gd name="T79" fmla="*/ 65 h 103"/>
                <a:gd name="T80" fmla="*/ 17 w 88"/>
                <a:gd name="T81" fmla="*/ 65 h 103"/>
                <a:gd name="T82" fmla="*/ 17 w 88"/>
                <a:gd name="T83" fmla="*/ 65 h 103"/>
                <a:gd name="T84" fmla="*/ 28 w 88"/>
                <a:gd name="T85" fmla="*/ 85 h 103"/>
                <a:gd name="T86" fmla="*/ 28 w 88"/>
                <a:gd name="T87" fmla="*/ 88 h 103"/>
                <a:gd name="T88" fmla="*/ 53 w 88"/>
                <a:gd name="T89" fmla="*/ 102 h 103"/>
                <a:gd name="T90" fmla="*/ 67 w 88"/>
                <a:gd name="T91" fmla="*/ 99 h 103"/>
                <a:gd name="T92" fmla="*/ 79 w 88"/>
                <a:gd name="T93" fmla="*/ 59 h 103"/>
                <a:gd name="T94" fmla="*/ 59 w 88"/>
                <a:gd name="T95" fmla="*/ 2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8" h="103">
                  <a:moveTo>
                    <a:pt x="59" y="20"/>
                  </a:moveTo>
                  <a:cubicBezTo>
                    <a:pt x="53" y="9"/>
                    <a:pt x="42" y="0"/>
                    <a:pt x="31" y="0"/>
                  </a:cubicBezTo>
                  <a:cubicBezTo>
                    <a:pt x="28" y="0"/>
                    <a:pt x="25" y="0"/>
                    <a:pt x="22" y="3"/>
                  </a:cubicBezTo>
                  <a:cubicBezTo>
                    <a:pt x="8" y="9"/>
                    <a:pt x="0" y="26"/>
                    <a:pt x="5" y="40"/>
                  </a:cubicBez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cubicBezTo>
                    <a:pt x="8" y="48"/>
                    <a:pt x="11" y="57"/>
                    <a:pt x="17" y="62"/>
                  </a:cubicBezTo>
                  <a:lnTo>
                    <a:pt x="17" y="62"/>
                  </a:lnTo>
                  <a:cubicBezTo>
                    <a:pt x="17" y="62"/>
                    <a:pt x="17" y="62"/>
                    <a:pt x="17" y="65"/>
                  </a:cubicBezTo>
                  <a:lnTo>
                    <a:pt x="17" y="65"/>
                  </a:lnTo>
                  <a:lnTo>
                    <a:pt x="17" y="65"/>
                  </a:lnTo>
                  <a:lnTo>
                    <a:pt x="17" y="65"/>
                  </a:lnTo>
                  <a:lnTo>
                    <a:pt x="17" y="65"/>
                  </a:lnTo>
                  <a:lnTo>
                    <a:pt x="17" y="65"/>
                  </a:lnTo>
                  <a:cubicBezTo>
                    <a:pt x="19" y="71"/>
                    <a:pt x="22" y="79"/>
                    <a:pt x="28" y="85"/>
                  </a:cubicBezTo>
                  <a:cubicBezTo>
                    <a:pt x="28" y="85"/>
                    <a:pt x="28" y="85"/>
                    <a:pt x="28" y="88"/>
                  </a:cubicBezTo>
                  <a:cubicBezTo>
                    <a:pt x="34" y="96"/>
                    <a:pt x="45" y="102"/>
                    <a:pt x="53" y="102"/>
                  </a:cubicBezTo>
                  <a:cubicBezTo>
                    <a:pt x="59" y="102"/>
                    <a:pt x="62" y="102"/>
                    <a:pt x="67" y="99"/>
                  </a:cubicBezTo>
                  <a:cubicBezTo>
                    <a:pt x="82" y="90"/>
                    <a:pt x="87" y="73"/>
                    <a:pt x="79" y="59"/>
                  </a:cubicBezTo>
                  <a:cubicBezTo>
                    <a:pt x="73" y="51"/>
                    <a:pt x="65" y="34"/>
                    <a:pt x="59" y="2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79" name="Freeform 151">
              <a:extLst>
                <a:ext uri="{FF2B5EF4-FFF2-40B4-BE49-F238E27FC236}">
                  <a16:creationId xmlns:a16="http://schemas.microsoft.com/office/drawing/2014/main" id="{CF884452-50C3-CEC7-58A1-A4371DF01207}"/>
                </a:ext>
              </a:extLst>
            </p:cNvPr>
            <p:cNvSpPr>
              <a:spLocks noChangeArrowheads="1"/>
            </p:cNvSpPr>
            <p:nvPr/>
          </p:nvSpPr>
          <p:spPr bwMode="auto">
            <a:xfrm>
              <a:off x="469" y="3919"/>
              <a:ext cx="190" cy="185"/>
            </a:xfrm>
            <a:custGeom>
              <a:avLst/>
              <a:gdLst>
                <a:gd name="T0" fmla="*/ 206 w 844"/>
                <a:gd name="T1" fmla="*/ 728 h 819"/>
                <a:gd name="T2" fmla="*/ 206 w 844"/>
                <a:gd name="T3" fmla="*/ 728 h 819"/>
                <a:gd name="T4" fmla="*/ 641 w 844"/>
                <a:gd name="T5" fmla="*/ 728 h 819"/>
                <a:gd name="T6" fmla="*/ 641 w 844"/>
                <a:gd name="T7" fmla="*/ 728 h 819"/>
                <a:gd name="T8" fmla="*/ 686 w 844"/>
                <a:gd name="T9" fmla="*/ 691 h 819"/>
                <a:gd name="T10" fmla="*/ 720 w 844"/>
                <a:gd name="T11" fmla="*/ 169 h 819"/>
                <a:gd name="T12" fmla="*/ 678 w 844"/>
                <a:gd name="T13" fmla="*/ 127 h 819"/>
                <a:gd name="T14" fmla="*/ 678 w 844"/>
                <a:gd name="T15" fmla="*/ 127 h 819"/>
                <a:gd name="T16" fmla="*/ 167 w 844"/>
                <a:gd name="T17" fmla="*/ 127 h 819"/>
                <a:gd name="T18" fmla="*/ 167 w 844"/>
                <a:gd name="T19" fmla="*/ 127 h 819"/>
                <a:gd name="T20" fmla="*/ 125 w 844"/>
                <a:gd name="T21" fmla="*/ 169 h 819"/>
                <a:gd name="T22" fmla="*/ 161 w 844"/>
                <a:gd name="T23" fmla="*/ 691 h 819"/>
                <a:gd name="T24" fmla="*/ 206 w 844"/>
                <a:gd name="T25" fmla="*/ 728 h 819"/>
                <a:gd name="T26" fmla="*/ 187 w 844"/>
                <a:gd name="T27" fmla="*/ 186 h 819"/>
                <a:gd name="T28" fmla="*/ 195 w 844"/>
                <a:gd name="T29" fmla="*/ 181 h 819"/>
                <a:gd name="T30" fmla="*/ 198 w 844"/>
                <a:gd name="T31" fmla="*/ 178 h 819"/>
                <a:gd name="T32" fmla="*/ 215 w 844"/>
                <a:gd name="T33" fmla="*/ 161 h 819"/>
                <a:gd name="T34" fmla="*/ 635 w 844"/>
                <a:gd name="T35" fmla="*/ 161 h 819"/>
                <a:gd name="T36" fmla="*/ 652 w 844"/>
                <a:gd name="T37" fmla="*/ 178 h 819"/>
                <a:gd name="T38" fmla="*/ 655 w 844"/>
                <a:gd name="T39" fmla="*/ 181 h 819"/>
                <a:gd name="T40" fmla="*/ 663 w 844"/>
                <a:gd name="T41" fmla="*/ 186 h 819"/>
                <a:gd name="T42" fmla="*/ 604 w 844"/>
                <a:gd name="T43" fmla="*/ 686 h 819"/>
                <a:gd name="T44" fmla="*/ 167 w 844"/>
                <a:gd name="T45" fmla="*/ 609 h 819"/>
                <a:gd name="T46" fmla="*/ 187 w 844"/>
                <a:gd name="T47" fmla="*/ 18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44" h="819">
                  <a:moveTo>
                    <a:pt x="206" y="728"/>
                  </a:moveTo>
                  <a:lnTo>
                    <a:pt x="206" y="728"/>
                  </a:lnTo>
                  <a:cubicBezTo>
                    <a:pt x="336" y="818"/>
                    <a:pt x="511" y="818"/>
                    <a:pt x="641" y="728"/>
                  </a:cubicBezTo>
                  <a:lnTo>
                    <a:pt x="641" y="728"/>
                  </a:lnTo>
                  <a:cubicBezTo>
                    <a:pt x="658" y="717"/>
                    <a:pt x="672" y="703"/>
                    <a:pt x="686" y="691"/>
                  </a:cubicBezTo>
                  <a:cubicBezTo>
                    <a:pt x="829" y="556"/>
                    <a:pt x="843" y="322"/>
                    <a:pt x="720" y="169"/>
                  </a:cubicBezTo>
                  <a:cubicBezTo>
                    <a:pt x="706" y="155"/>
                    <a:pt x="692" y="141"/>
                    <a:pt x="678" y="127"/>
                  </a:cubicBezTo>
                  <a:lnTo>
                    <a:pt x="678" y="127"/>
                  </a:lnTo>
                  <a:cubicBezTo>
                    <a:pt x="534" y="0"/>
                    <a:pt x="311" y="0"/>
                    <a:pt x="167" y="127"/>
                  </a:cubicBezTo>
                  <a:lnTo>
                    <a:pt x="167" y="127"/>
                  </a:lnTo>
                  <a:cubicBezTo>
                    <a:pt x="153" y="141"/>
                    <a:pt x="139" y="155"/>
                    <a:pt x="125" y="169"/>
                  </a:cubicBezTo>
                  <a:cubicBezTo>
                    <a:pt x="0" y="322"/>
                    <a:pt x="17" y="553"/>
                    <a:pt x="161" y="691"/>
                  </a:cubicBezTo>
                  <a:cubicBezTo>
                    <a:pt x="175" y="705"/>
                    <a:pt x="192" y="717"/>
                    <a:pt x="206" y="728"/>
                  </a:cubicBezTo>
                  <a:close/>
                  <a:moveTo>
                    <a:pt x="187" y="186"/>
                  </a:moveTo>
                  <a:cubicBezTo>
                    <a:pt x="190" y="183"/>
                    <a:pt x="192" y="183"/>
                    <a:pt x="195" y="181"/>
                  </a:cubicBezTo>
                  <a:cubicBezTo>
                    <a:pt x="195" y="181"/>
                    <a:pt x="195" y="178"/>
                    <a:pt x="198" y="178"/>
                  </a:cubicBezTo>
                  <a:cubicBezTo>
                    <a:pt x="204" y="172"/>
                    <a:pt x="209" y="167"/>
                    <a:pt x="215" y="161"/>
                  </a:cubicBezTo>
                  <a:cubicBezTo>
                    <a:pt x="336" y="59"/>
                    <a:pt x="517" y="59"/>
                    <a:pt x="635" y="161"/>
                  </a:cubicBezTo>
                  <a:cubicBezTo>
                    <a:pt x="641" y="167"/>
                    <a:pt x="647" y="172"/>
                    <a:pt x="652" y="178"/>
                  </a:cubicBezTo>
                  <a:cubicBezTo>
                    <a:pt x="652" y="178"/>
                    <a:pt x="652" y="181"/>
                    <a:pt x="655" y="181"/>
                  </a:cubicBezTo>
                  <a:cubicBezTo>
                    <a:pt x="658" y="183"/>
                    <a:pt x="661" y="183"/>
                    <a:pt x="663" y="186"/>
                  </a:cubicBezTo>
                  <a:cubicBezTo>
                    <a:pt x="801" y="333"/>
                    <a:pt x="772" y="576"/>
                    <a:pt x="604" y="686"/>
                  </a:cubicBezTo>
                  <a:cubicBezTo>
                    <a:pt x="463" y="779"/>
                    <a:pt x="271" y="745"/>
                    <a:pt x="167" y="609"/>
                  </a:cubicBezTo>
                  <a:cubicBezTo>
                    <a:pt x="68" y="485"/>
                    <a:pt x="77" y="302"/>
                    <a:pt x="187" y="186"/>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grpSp>
      <p:sp>
        <p:nvSpPr>
          <p:cNvPr id="80" name="テキスト ボックス 79">
            <a:extLst>
              <a:ext uri="{FF2B5EF4-FFF2-40B4-BE49-F238E27FC236}">
                <a16:creationId xmlns:a16="http://schemas.microsoft.com/office/drawing/2014/main" id="{27E5CE3E-8349-6135-42F5-42A3CDAF2149}"/>
              </a:ext>
            </a:extLst>
          </p:cNvPr>
          <p:cNvSpPr txBox="1"/>
          <p:nvPr/>
        </p:nvSpPr>
        <p:spPr>
          <a:xfrm>
            <a:off x="1695881" y="2867990"/>
            <a:ext cx="574196" cy="307777"/>
          </a:xfrm>
          <a:prstGeom prst="rect">
            <a:avLst/>
          </a:prstGeom>
          <a:noFill/>
        </p:spPr>
        <p:txBody>
          <a:bodyPr wrap="none" rtlCol="0">
            <a:spAutoFit/>
          </a:bodyPr>
          <a:lstStyle/>
          <a:p>
            <a:pPr eaLnBrk="1" fontAlgn="auto" hangingPunct="1">
              <a:spcBef>
                <a:spcPts val="0"/>
              </a:spcBef>
              <a:spcAft>
                <a:spcPts val="0"/>
              </a:spcAft>
            </a:pPr>
            <a:r>
              <a:rPr lang="en-US" altLang="ja-JP" sz="1400" b="1" dirty="0">
                <a:solidFill>
                  <a:srgbClr val="545454"/>
                </a:solidFill>
                <a:latin typeface="メイリオ" panose="020B0604030504040204" pitchFamily="50" charset="-128"/>
                <a:ea typeface="メイリオ" panose="020B0604030504040204" pitchFamily="50" charset="-128"/>
              </a:rPr>
              <a:t>SNS</a:t>
            </a:r>
            <a:endParaRPr lang="ja-JP" altLang="en-US" sz="1400" b="1" dirty="0">
              <a:solidFill>
                <a:srgbClr val="545454"/>
              </a:solidFill>
              <a:latin typeface="メイリオ" panose="020B0604030504040204" pitchFamily="50" charset="-128"/>
              <a:ea typeface="メイリオ" panose="020B0604030504040204" pitchFamily="50" charset="-128"/>
            </a:endParaRPr>
          </a:p>
        </p:txBody>
      </p:sp>
      <p:sp>
        <p:nvSpPr>
          <p:cNvPr id="81" name="テキスト ボックス 80">
            <a:extLst>
              <a:ext uri="{FF2B5EF4-FFF2-40B4-BE49-F238E27FC236}">
                <a16:creationId xmlns:a16="http://schemas.microsoft.com/office/drawing/2014/main" id="{6AAC8C97-D2F5-3168-2C7F-101E37583F5A}"/>
              </a:ext>
            </a:extLst>
          </p:cNvPr>
          <p:cNvSpPr txBox="1"/>
          <p:nvPr/>
        </p:nvSpPr>
        <p:spPr>
          <a:xfrm>
            <a:off x="4862847" y="2861962"/>
            <a:ext cx="905080" cy="307777"/>
          </a:xfrm>
          <a:prstGeom prst="rect">
            <a:avLst/>
          </a:prstGeom>
          <a:noFill/>
        </p:spPr>
        <p:txBody>
          <a:bodyPr wrap="square" rtlCol="0">
            <a:spAutoFit/>
          </a:bodyPr>
          <a:lstStyle/>
          <a:p>
            <a:pPr eaLnBrk="1" fontAlgn="auto" hangingPunct="1">
              <a:spcBef>
                <a:spcPts val="0"/>
              </a:spcBef>
              <a:spcAft>
                <a:spcPts val="0"/>
              </a:spcAft>
            </a:pPr>
            <a:r>
              <a:rPr lang="ja-JP" altLang="en-US" sz="1400" b="1" dirty="0">
                <a:solidFill>
                  <a:srgbClr val="545454"/>
                </a:solidFill>
                <a:latin typeface="Calibri" panose="020F0502020204030204"/>
                <a:ea typeface="メイリオ" panose="020B0604030504040204" pitchFamily="50" charset="-128"/>
              </a:rPr>
              <a:t>ニュース</a:t>
            </a:r>
          </a:p>
        </p:txBody>
      </p:sp>
      <p:sp>
        <p:nvSpPr>
          <p:cNvPr id="82" name="テキスト ボックス 81">
            <a:extLst>
              <a:ext uri="{FF2B5EF4-FFF2-40B4-BE49-F238E27FC236}">
                <a16:creationId xmlns:a16="http://schemas.microsoft.com/office/drawing/2014/main" id="{69E0BF90-5864-1BB1-D77A-652DB9AA3308}"/>
              </a:ext>
            </a:extLst>
          </p:cNvPr>
          <p:cNvSpPr txBox="1"/>
          <p:nvPr/>
        </p:nvSpPr>
        <p:spPr>
          <a:xfrm>
            <a:off x="5112434" y="4384089"/>
            <a:ext cx="699436" cy="307777"/>
          </a:xfrm>
          <a:prstGeom prst="rect">
            <a:avLst/>
          </a:prstGeom>
          <a:noFill/>
        </p:spPr>
        <p:txBody>
          <a:bodyPr wrap="square" rtlCol="0">
            <a:spAutoFit/>
          </a:bodyPr>
          <a:lstStyle/>
          <a:p>
            <a:pPr eaLnBrk="1" fontAlgn="auto" hangingPunct="1">
              <a:spcBef>
                <a:spcPts val="0"/>
              </a:spcBef>
              <a:spcAft>
                <a:spcPts val="0"/>
              </a:spcAft>
            </a:pPr>
            <a:r>
              <a:rPr lang="ja-JP" altLang="en-US" sz="1400" b="1" dirty="0">
                <a:solidFill>
                  <a:srgbClr val="545454"/>
                </a:solidFill>
                <a:latin typeface="Calibri" panose="020F0502020204030204"/>
                <a:ea typeface="メイリオ" panose="020B0604030504040204" pitchFamily="50" charset="-128"/>
              </a:rPr>
              <a:t>検索</a:t>
            </a:r>
          </a:p>
        </p:txBody>
      </p:sp>
      <p:sp>
        <p:nvSpPr>
          <p:cNvPr id="83" name="テキスト ボックス 82">
            <a:extLst>
              <a:ext uri="{FF2B5EF4-FFF2-40B4-BE49-F238E27FC236}">
                <a16:creationId xmlns:a16="http://schemas.microsoft.com/office/drawing/2014/main" id="{AB898FCC-8F89-08AD-F555-E88BAA424DAD}"/>
              </a:ext>
            </a:extLst>
          </p:cNvPr>
          <p:cNvSpPr txBox="1"/>
          <p:nvPr/>
        </p:nvSpPr>
        <p:spPr>
          <a:xfrm>
            <a:off x="3174013" y="5176720"/>
            <a:ext cx="1267809" cy="307777"/>
          </a:xfrm>
          <a:prstGeom prst="rect">
            <a:avLst/>
          </a:prstGeom>
          <a:noFill/>
        </p:spPr>
        <p:txBody>
          <a:bodyPr wrap="square" rtlCol="0">
            <a:spAutoFit/>
          </a:bodyPr>
          <a:lstStyle/>
          <a:p>
            <a:pPr eaLnBrk="1" fontAlgn="auto" hangingPunct="1">
              <a:spcBef>
                <a:spcPts val="0"/>
              </a:spcBef>
              <a:spcAft>
                <a:spcPts val="0"/>
              </a:spcAft>
            </a:pPr>
            <a:r>
              <a:rPr lang="ja-JP" altLang="en-US" sz="1400" b="1" dirty="0">
                <a:solidFill>
                  <a:srgbClr val="545454"/>
                </a:solidFill>
                <a:latin typeface="Calibri" panose="020F0502020204030204"/>
                <a:ea typeface="メイリオ" panose="020B0604030504040204" pitchFamily="50" charset="-128"/>
              </a:rPr>
              <a:t>専門メディア</a:t>
            </a:r>
            <a:endParaRPr lang="en-US" altLang="ja-JP" sz="1400" b="1" dirty="0">
              <a:solidFill>
                <a:srgbClr val="545454"/>
              </a:solidFill>
              <a:latin typeface="Calibri" panose="020F0502020204030204"/>
              <a:ea typeface="メイリオ" panose="020B0604030504040204" pitchFamily="50" charset="-128"/>
            </a:endParaRPr>
          </a:p>
        </p:txBody>
      </p:sp>
      <p:sp>
        <p:nvSpPr>
          <p:cNvPr id="84" name="テキスト ボックス 83">
            <a:extLst>
              <a:ext uri="{FF2B5EF4-FFF2-40B4-BE49-F238E27FC236}">
                <a16:creationId xmlns:a16="http://schemas.microsoft.com/office/drawing/2014/main" id="{58750FFD-70AF-672F-CD19-E25294B96A5A}"/>
              </a:ext>
            </a:extLst>
          </p:cNvPr>
          <p:cNvSpPr txBox="1"/>
          <p:nvPr/>
        </p:nvSpPr>
        <p:spPr>
          <a:xfrm>
            <a:off x="3556268" y="3637752"/>
            <a:ext cx="627825" cy="307777"/>
          </a:xfrm>
          <a:prstGeom prst="rect">
            <a:avLst/>
          </a:prstGeom>
          <a:noFill/>
        </p:spPr>
        <p:txBody>
          <a:bodyPr wrap="square" rtlCol="0">
            <a:spAutoFit/>
          </a:bodyPr>
          <a:lstStyle/>
          <a:p>
            <a:pPr eaLnBrk="1" fontAlgn="auto" hangingPunct="1">
              <a:spcBef>
                <a:spcPts val="0"/>
              </a:spcBef>
              <a:spcAft>
                <a:spcPts val="0"/>
              </a:spcAft>
            </a:pPr>
            <a:r>
              <a:rPr lang="ja-JP" altLang="en-US" sz="1400" b="1" dirty="0">
                <a:solidFill>
                  <a:srgbClr val="545454"/>
                </a:solidFill>
                <a:latin typeface="Calibri" panose="020F0502020204030204"/>
                <a:ea typeface="メイリオ" panose="020B0604030504040204" pitchFamily="50" charset="-128"/>
              </a:rPr>
              <a:t>動画</a:t>
            </a:r>
          </a:p>
        </p:txBody>
      </p:sp>
      <p:sp>
        <p:nvSpPr>
          <p:cNvPr id="85" name="テキスト ボックス 84">
            <a:extLst>
              <a:ext uri="{FF2B5EF4-FFF2-40B4-BE49-F238E27FC236}">
                <a16:creationId xmlns:a16="http://schemas.microsoft.com/office/drawing/2014/main" id="{B9C0B21E-5A14-0F34-549A-6D288A0B63FC}"/>
              </a:ext>
            </a:extLst>
          </p:cNvPr>
          <p:cNvSpPr txBox="1"/>
          <p:nvPr/>
        </p:nvSpPr>
        <p:spPr>
          <a:xfrm>
            <a:off x="1369302" y="4397752"/>
            <a:ext cx="1272092" cy="307777"/>
          </a:xfrm>
          <a:prstGeom prst="rect">
            <a:avLst/>
          </a:prstGeom>
          <a:noFill/>
        </p:spPr>
        <p:txBody>
          <a:bodyPr wrap="square" rtlCol="0">
            <a:spAutoFit/>
          </a:bodyPr>
          <a:lstStyle/>
          <a:p>
            <a:pPr eaLnBrk="1" fontAlgn="auto" hangingPunct="1">
              <a:spcBef>
                <a:spcPts val="0"/>
              </a:spcBef>
              <a:spcAft>
                <a:spcPts val="0"/>
              </a:spcAft>
            </a:pPr>
            <a:r>
              <a:rPr lang="ja-JP" altLang="en-US" sz="1400" b="1" dirty="0">
                <a:solidFill>
                  <a:srgbClr val="545454"/>
                </a:solidFill>
                <a:latin typeface="メイリオ" panose="020B0604030504040204" pitchFamily="50" charset="-128"/>
                <a:ea typeface="メイリオ" panose="020B0604030504040204" pitchFamily="50" charset="-128"/>
              </a:rPr>
              <a:t>ショッピング</a:t>
            </a:r>
          </a:p>
        </p:txBody>
      </p:sp>
      <p:sp>
        <p:nvSpPr>
          <p:cNvPr id="86" name="吹き出し: 角を丸めた四角形 85">
            <a:extLst>
              <a:ext uri="{FF2B5EF4-FFF2-40B4-BE49-F238E27FC236}">
                <a16:creationId xmlns:a16="http://schemas.microsoft.com/office/drawing/2014/main" id="{0E19E618-0669-3969-5DB2-9BB3CD94B8D1}"/>
              </a:ext>
            </a:extLst>
          </p:cNvPr>
          <p:cNvSpPr/>
          <p:nvPr/>
        </p:nvSpPr>
        <p:spPr>
          <a:xfrm>
            <a:off x="6334151" y="2685423"/>
            <a:ext cx="3626644" cy="1180028"/>
          </a:xfrm>
          <a:prstGeom prst="wedgeRoundRectCallout">
            <a:avLst>
              <a:gd name="adj1" fmla="val 57737"/>
              <a:gd name="adj2" fmla="val 19914"/>
              <a:gd name="adj3" fmla="val 16667"/>
            </a:avLst>
          </a:prstGeom>
          <a:noFill/>
          <a:ln w="2857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87" name="Freeform 16">
            <a:extLst>
              <a:ext uri="{FF2B5EF4-FFF2-40B4-BE49-F238E27FC236}">
                <a16:creationId xmlns:a16="http://schemas.microsoft.com/office/drawing/2014/main" id="{A91B5DAD-AD38-63BE-D127-86D9B1DCD637}"/>
              </a:ext>
            </a:extLst>
          </p:cNvPr>
          <p:cNvSpPr>
            <a:spLocks noChangeArrowheads="1"/>
          </p:cNvSpPr>
          <p:nvPr/>
        </p:nvSpPr>
        <p:spPr bwMode="auto">
          <a:xfrm>
            <a:off x="10359431" y="2972821"/>
            <a:ext cx="794369" cy="899872"/>
          </a:xfrm>
          <a:custGeom>
            <a:avLst/>
            <a:gdLst>
              <a:gd name="T0" fmla="*/ 1691 w 1692"/>
              <a:gd name="T1" fmla="*/ 1804 h 1918"/>
              <a:gd name="T2" fmla="*/ 1579 w 1692"/>
              <a:gd name="T3" fmla="*/ 1917 h 1918"/>
              <a:gd name="T4" fmla="*/ 846 w 1692"/>
              <a:gd name="T5" fmla="*/ 1917 h 1918"/>
              <a:gd name="T6" fmla="*/ 112 w 1692"/>
              <a:gd name="T7" fmla="*/ 1917 h 1918"/>
              <a:gd name="T8" fmla="*/ 0 w 1692"/>
              <a:gd name="T9" fmla="*/ 1804 h 1918"/>
              <a:gd name="T10" fmla="*/ 2 w 1692"/>
              <a:gd name="T11" fmla="*/ 1782 h 1918"/>
              <a:gd name="T12" fmla="*/ 152 w 1692"/>
              <a:gd name="T13" fmla="*/ 1350 h 1918"/>
              <a:gd name="T14" fmla="*/ 846 w 1692"/>
              <a:gd name="T15" fmla="*/ 1187 h 1918"/>
              <a:gd name="T16" fmla="*/ 1539 w 1692"/>
              <a:gd name="T17" fmla="*/ 1350 h 1918"/>
              <a:gd name="T18" fmla="*/ 1689 w 1692"/>
              <a:gd name="T19" fmla="*/ 1782 h 1918"/>
              <a:gd name="T20" fmla="*/ 1691 w 1692"/>
              <a:gd name="T21" fmla="*/ 1804 h 1918"/>
              <a:gd name="T22" fmla="*/ 846 w 1692"/>
              <a:gd name="T23" fmla="*/ 0 h 1918"/>
              <a:gd name="T24" fmla="*/ 366 w 1692"/>
              <a:gd name="T25" fmla="*/ 536 h 1918"/>
              <a:gd name="T26" fmla="*/ 846 w 1692"/>
              <a:gd name="T27" fmla="*/ 1071 h 1918"/>
              <a:gd name="T28" fmla="*/ 1325 w 1692"/>
              <a:gd name="T29" fmla="*/ 536 h 1918"/>
              <a:gd name="T30" fmla="*/ 846 w 1692"/>
              <a:gd name="T31" fmla="*/ 0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92" h="1918">
                <a:moveTo>
                  <a:pt x="1691" y="1804"/>
                </a:moveTo>
                <a:cubicBezTo>
                  <a:pt x="1691" y="1866"/>
                  <a:pt x="1641" y="1917"/>
                  <a:pt x="1579" y="1917"/>
                </a:cubicBezTo>
                <a:lnTo>
                  <a:pt x="846" y="1917"/>
                </a:lnTo>
                <a:lnTo>
                  <a:pt x="112" y="1917"/>
                </a:lnTo>
                <a:cubicBezTo>
                  <a:pt x="50" y="1917"/>
                  <a:pt x="0" y="1866"/>
                  <a:pt x="0" y="1804"/>
                </a:cubicBezTo>
                <a:cubicBezTo>
                  <a:pt x="0" y="1796"/>
                  <a:pt x="0" y="1787"/>
                  <a:pt x="2" y="1782"/>
                </a:cubicBezTo>
                <a:cubicBezTo>
                  <a:pt x="17" y="1655"/>
                  <a:pt x="53" y="1452"/>
                  <a:pt x="152" y="1350"/>
                </a:cubicBezTo>
                <a:cubicBezTo>
                  <a:pt x="290" y="1209"/>
                  <a:pt x="632" y="1187"/>
                  <a:pt x="846" y="1187"/>
                </a:cubicBezTo>
                <a:cubicBezTo>
                  <a:pt x="1059" y="1187"/>
                  <a:pt x="1401" y="1209"/>
                  <a:pt x="1539" y="1350"/>
                </a:cubicBezTo>
                <a:cubicBezTo>
                  <a:pt x="1638" y="1452"/>
                  <a:pt x="1677" y="1655"/>
                  <a:pt x="1689" y="1782"/>
                </a:cubicBezTo>
                <a:cubicBezTo>
                  <a:pt x="1691" y="1787"/>
                  <a:pt x="1691" y="1796"/>
                  <a:pt x="1691" y="1804"/>
                </a:cubicBezTo>
                <a:close/>
                <a:moveTo>
                  <a:pt x="846" y="0"/>
                </a:moveTo>
                <a:cubicBezTo>
                  <a:pt x="581" y="0"/>
                  <a:pt x="366" y="240"/>
                  <a:pt x="366" y="536"/>
                </a:cubicBezTo>
                <a:cubicBezTo>
                  <a:pt x="366" y="832"/>
                  <a:pt x="581" y="1071"/>
                  <a:pt x="846" y="1071"/>
                </a:cubicBezTo>
                <a:cubicBezTo>
                  <a:pt x="1110" y="1071"/>
                  <a:pt x="1325" y="832"/>
                  <a:pt x="1325" y="536"/>
                </a:cubicBezTo>
                <a:cubicBezTo>
                  <a:pt x="1325" y="240"/>
                  <a:pt x="1110" y="0"/>
                  <a:pt x="846" y="0"/>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88" name="テキスト ボックス 87">
            <a:extLst>
              <a:ext uri="{FF2B5EF4-FFF2-40B4-BE49-F238E27FC236}">
                <a16:creationId xmlns:a16="http://schemas.microsoft.com/office/drawing/2014/main" id="{217AB998-A93C-A523-90B2-40E50AB52F33}"/>
              </a:ext>
            </a:extLst>
          </p:cNvPr>
          <p:cNvSpPr txBox="1"/>
          <p:nvPr/>
        </p:nvSpPr>
        <p:spPr>
          <a:xfrm>
            <a:off x="6115903" y="5471909"/>
            <a:ext cx="5486080" cy="707886"/>
          </a:xfrm>
          <a:prstGeom prst="rect">
            <a:avLst/>
          </a:prstGeom>
          <a:noFill/>
        </p:spPr>
        <p:txBody>
          <a:bodyPr wrap="square">
            <a:spAutoFit/>
          </a:bodyPr>
          <a:lstStyle/>
          <a:p>
            <a:pPr algn="ctr" eaLnBrk="1" fontAlgn="auto" hangingPunct="1">
              <a:spcBef>
                <a:spcPts val="0"/>
              </a:spcBef>
              <a:spcAft>
                <a:spcPts val="0"/>
              </a:spcAft>
            </a:pPr>
            <a:r>
              <a:rPr lang="ja-JP" altLang="en-US" sz="2000" dirty="0">
                <a:solidFill>
                  <a:srgbClr val="545454"/>
                </a:solidFill>
                <a:latin typeface="メイリオ" panose="020B0604030504040204" pitchFamily="50" charset="-128"/>
                <a:ea typeface="メイリオ" panose="020B0604030504040204" pitchFamily="50" charset="-128"/>
              </a:rPr>
              <a:t>国内最大規模のニュースメディア</a:t>
            </a:r>
          </a:p>
          <a:p>
            <a:pPr algn="ctr" eaLnBrk="1" fontAlgn="auto" hangingPunct="1">
              <a:spcBef>
                <a:spcPts val="0"/>
              </a:spcBef>
              <a:spcAft>
                <a:spcPts val="0"/>
              </a:spcAft>
            </a:pPr>
            <a:r>
              <a:rPr lang="en-US" altLang="ja-JP" sz="2000" dirty="0">
                <a:solidFill>
                  <a:srgbClr val="545454"/>
                </a:solidFill>
                <a:latin typeface="メイリオ" panose="020B0604030504040204" pitchFamily="50" charset="-128"/>
                <a:ea typeface="メイリオ" panose="020B0604030504040204" pitchFamily="50" charset="-128"/>
              </a:rPr>
              <a:t>Yahoo!</a:t>
            </a:r>
            <a:r>
              <a:rPr lang="ja-JP" altLang="en-US" sz="2000" dirty="0">
                <a:solidFill>
                  <a:srgbClr val="545454"/>
                </a:solidFill>
                <a:latin typeface="メイリオ" panose="020B0604030504040204" pitchFamily="50" charset="-128"/>
                <a:ea typeface="メイリオ" panose="020B0604030504040204" pitchFamily="50" charset="-128"/>
              </a:rPr>
              <a:t> </a:t>
            </a:r>
            <a:r>
              <a:rPr lang="en-US" altLang="ja-JP" sz="2000" dirty="0">
                <a:solidFill>
                  <a:srgbClr val="545454"/>
                </a:solidFill>
                <a:latin typeface="メイリオ" panose="020B0604030504040204" pitchFamily="50" charset="-128"/>
                <a:ea typeface="メイリオ" panose="020B0604030504040204" pitchFamily="50" charset="-128"/>
              </a:rPr>
              <a:t>JAPAN</a:t>
            </a:r>
            <a:r>
              <a:rPr lang="ja-JP" altLang="en-US" sz="2000" dirty="0">
                <a:solidFill>
                  <a:srgbClr val="545454"/>
                </a:solidFill>
                <a:latin typeface="メイリオ" panose="020B0604030504040204" pitchFamily="50" charset="-128"/>
                <a:ea typeface="メイリオ" panose="020B0604030504040204" pitchFamily="50" charset="-128"/>
              </a:rPr>
              <a:t>をご活用下さい</a:t>
            </a:r>
          </a:p>
        </p:txBody>
      </p:sp>
      <p:pic>
        <p:nvPicPr>
          <p:cNvPr id="89" name="図 88" descr="ロゴ&#10;&#10;自動的に生成された説明">
            <a:extLst>
              <a:ext uri="{FF2B5EF4-FFF2-40B4-BE49-F238E27FC236}">
                <a16:creationId xmlns:a16="http://schemas.microsoft.com/office/drawing/2014/main" id="{94F7BC40-B4CF-E50B-BAFC-784C18BCA88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68765" y="4634706"/>
            <a:ext cx="2753730" cy="867425"/>
          </a:xfrm>
          <a:prstGeom prst="rect">
            <a:avLst/>
          </a:prstGeom>
        </p:spPr>
      </p:pic>
    </p:spTree>
    <p:extLst>
      <p:ext uri="{BB962C8B-B14F-4D97-AF65-F5344CB8AC3E}">
        <p14:creationId xmlns:p14="http://schemas.microsoft.com/office/powerpoint/2010/main" val="25779771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079E82AD-B825-19BC-C9BD-FD6267D9E06B}"/>
              </a:ext>
            </a:extLst>
          </p:cNvPr>
          <p:cNvSpPr>
            <a:spLocks noGrp="1"/>
          </p:cNvSpPr>
          <p:nvPr>
            <p:ph type="body" sz="quarter" idx="11"/>
          </p:nvPr>
        </p:nvSpPr>
        <p:spPr/>
        <p:txBody>
          <a:bodyPr/>
          <a:lstStyle/>
          <a:p>
            <a:r>
              <a:rPr lang="ja-JP" altLang="en-US" dirty="0"/>
              <a:t>ニュースメディアの</a:t>
            </a:r>
            <a:endParaRPr lang="en-US" altLang="ja-JP" dirty="0"/>
          </a:p>
          <a:p>
            <a:r>
              <a:rPr lang="ja-JP" altLang="en-US" dirty="0"/>
              <a:t>ブランディング活用について</a:t>
            </a:r>
          </a:p>
        </p:txBody>
      </p:sp>
    </p:spTree>
    <p:extLst>
      <p:ext uri="{BB962C8B-B14F-4D97-AF65-F5344CB8AC3E}">
        <p14:creationId xmlns:p14="http://schemas.microsoft.com/office/powerpoint/2010/main" val="13180243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F31292E-1BFE-8F74-D78E-F293B3DE70FE}"/>
              </a:ext>
            </a:extLst>
          </p:cNvPr>
          <p:cNvSpPr>
            <a:spLocks noGrp="1"/>
          </p:cNvSpPr>
          <p:nvPr>
            <p:ph type="ctrTitle"/>
          </p:nvPr>
        </p:nvSpPr>
        <p:spPr/>
        <p:txBody>
          <a:bodyPr/>
          <a:lstStyle/>
          <a:p>
            <a:r>
              <a:rPr kumimoji="1" lang="ja-JP" altLang="en-US" dirty="0">
                <a:latin typeface="+mn-ea"/>
                <a:ea typeface="+mn-ea"/>
              </a:rPr>
              <a:t>ニュースメディアの特性</a:t>
            </a:r>
            <a:endParaRPr kumimoji="1" lang="ja-JP" altLang="en-US" dirty="0"/>
          </a:p>
        </p:txBody>
      </p:sp>
      <p:sp>
        <p:nvSpPr>
          <p:cNvPr id="3" name="テキスト プレースホルダー 2">
            <a:extLst>
              <a:ext uri="{FF2B5EF4-FFF2-40B4-BE49-F238E27FC236}">
                <a16:creationId xmlns:a16="http://schemas.microsoft.com/office/drawing/2014/main" id="{F4A77D8F-8443-EFD3-2B13-5FAB2CF4E72A}"/>
              </a:ext>
            </a:extLst>
          </p:cNvPr>
          <p:cNvSpPr>
            <a:spLocks noGrp="1"/>
          </p:cNvSpPr>
          <p:nvPr>
            <p:ph type="body" sz="quarter" idx="10"/>
          </p:nvPr>
        </p:nvSpPr>
        <p:spPr/>
        <p: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ニュースメディアは</a:t>
            </a:r>
            <a:r>
              <a:rPr kumimoji="1" lang="en-US" altLang="ja-JP" sz="1800" b="1"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a:t>
            </a:r>
            <a:r>
              <a:rPr kumimoji="1" lang="ja-JP" altLang="en-US" sz="1800" b="1"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世の中ゴト確認メディア</a:t>
            </a:r>
            <a:r>
              <a:rPr kumimoji="1" lang="en-US" altLang="ja-JP" sz="1800" b="1"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世の中の新しい情報を収集する目的で利用するため、情報への受容度が高いマインドで利用</a:t>
            </a:r>
            <a:endParaRPr kumimoji="1" lang="en-US" altLang="ja-JP" sz="1800" b="1"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endParaRPr>
          </a:p>
        </p:txBody>
      </p:sp>
      <p:sp>
        <p:nvSpPr>
          <p:cNvPr id="29" name="テキスト ボックス 25">
            <a:extLst>
              <a:ext uri="{FF2B5EF4-FFF2-40B4-BE49-F238E27FC236}">
                <a16:creationId xmlns:a16="http://schemas.microsoft.com/office/drawing/2014/main" id="{D278C28A-D721-1713-749F-8CFB317B768B}"/>
              </a:ext>
            </a:extLst>
          </p:cNvPr>
          <p:cNvSpPr txBox="1"/>
          <p:nvPr/>
        </p:nvSpPr>
        <p:spPr>
          <a:xfrm>
            <a:off x="716057" y="2489230"/>
            <a:ext cx="5096873" cy="369332"/>
          </a:xfrm>
          <a:prstGeom prst="rect">
            <a:avLst/>
          </a:prstGeom>
          <a:solidFill>
            <a:srgbClr val="000000">
              <a:lumMod val="65000"/>
              <a:lumOff val="35000"/>
            </a:srgbClr>
          </a:solid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cs typeface="+mn-cs"/>
              </a:rPr>
              <a:t>SNS/</a:t>
            </a:r>
            <a:r>
              <a:rPr kumimoji="1" lang="ja-JP" altLang="en-US" sz="1800" b="1" i="0" u="none" strike="noStrike" kern="120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cs typeface="+mn-cs"/>
              </a:rPr>
              <a:t>動画サービス</a:t>
            </a:r>
          </a:p>
        </p:txBody>
      </p:sp>
      <p:sp>
        <p:nvSpPr>
          <p:cNvPr id="30" name="テキスト ボックス 26">
            <a:extLst>
              <a:ext uri="{FF2B5EF4-FFF2-40B4-BE49-F238E27FC236}">
                <a16:creationId xmlns:a16="http://schemas.microsoft.com/office/drawing/2014/main" id="{6FBF8A3E-03DE-6BCC-B71C-6D966A36AF5F}"/>
              </a:ext>
            </a:extLst>
          </p:cNvPr>
          <p:cNvSpPr txBox="1"/>
          <p:nvPr/>
        </p:nvSpPr>
        <p:spPr>
          <a:xfrm>
            <a:off x="6379071" y="2458956"/>
            <a:ext cx="5103646" cy="369332"/>
          </a:xfrm>
          <a:prstGeom prst="rect">
            <a:avLst/>
          </a:prstGeom>
          <a:solidFill>
            <a:srgbClr val="C9002C"/>
          </a:solid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cs typeface="+mn-cs"/>
              </a:rPr>
              <a:t>ニュースサービス</a:t>
            </a:r>
          </a:p>
        </p:txBody>
      </p:sp>
      <p:sp>
        <p:nvSpPr>
          <p:cNvPr id="31" name="テキスト ボックス 27">
            <a:extLst>
              <a:ext uri="{FF2B5EF4-FFF2-40B4-BE49-F238E27FC236}">
                <a16:creationId xmlns:a16="http://schemas.microsoft.com/office/drawing/2014/main" id="{9C8D57A1-4B7E-CE13-4741-6553B1012316}"/>
              </a:ext>
            </a:extLst>
          </p:cNvPr>
          <p:cNvSpPr txBox="1"/>
          <p:nvPr/>
        </p:nvSpPr>
        <p:spPr>
          <a:xfrm>
            <a:off x="716056" y="2935047"/>
            <a:ext cx="5096873" cy="338554"/>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fontAlgn="auto">
              <a:spcBef>
                <a:spcPts val="0"/>
              </a:spcBef>
              <a:spcAft>
                <a:spcPts val="0"/>
              </a:spcAft>
            </a:pPr>
            <a:r>
              <a:rPr lang="ja-JP" altLang="en-US" sz="1600" dirty="0">
                <a:solidFill>
                  <a:srgbClr val="545454"/>
                </a:solidFill>
                <a:latin typeface="メイリオ" panose="020B0604030504040204" pitchFamily="50" charset="-128"/>
              </a:rPr>
              <a:t>顕在的なニーズへの接触が中心</a:t>
            </a:r>
          </a:p>
        </p:txBody>
      </p:sp>
      <p:sp>
        <p:nvSpPr>
          <p:cNvPr id="32" name="テキスト ボックス 28">
            <a:extLst>
              <a:ext uri="{FF2B5EF4-FFF2-40B4-BE49-F238E27FC236}">
                <a16:creationId xmlns:a16="http://schemas.microsoft.com/office/drawing/2014/main" id="{FA385E82-E136-E530-71A8-7CE86B2CB21B}"/>
              </a:ext>
            </a:extLst>
          </p:cNvPr>
          <p:cNvSpPr txBox="1"/>
          <p:nvPr/>
        </p:nvSpPr>
        <p:spPr>
          <a:xfrm>
            <a:off x="6379070" y="2935047"/>
            <a:ext cx="5103646" cy="338554"/>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fontAlgn="auto">
              <a:spcBef>
                <a:spcPts val="0"/>
              </a:spcBef>
              <a:spcAft>
                <a:spcPts val="0"/>
              </a:spcAft>
            </a:pPr>
            <a:r>
              <a:rPr lang="ja-JP" altLang="en-US" sz="1600" dirty="0">
                <a:solidFill>
                  <a:srgbClr val="545454"/>
                </a:solidFill>
                <a:latin typeface="メイリオ" panose="020B0604030504040204" pitchFamily="50" charset="-128"/>
              </a:rPr>
              <a:t>潜在的なニーズへ接触することができる</a:t>
            </a:r>
          </a:p>
        </p:txBody>
      </p:sp>
      <p:sp>
        <p:nvSpPr>
          <p:cNvPr id="33" name="円/楕円 91">
            <a:extLst>
              <a:ext uri="{FF2B5EF4-FFF2-40B4-BE49-F238E27FC236}">
                <a16:creationId xmlns:a16="http://schemas.microsoft.com/office/drawing/2014/main" id="{B4FB6A22-4FE1-8F07-0AF8-7AD98014EC4A}"/>
              </a:ext>
            </a:extLst>
          </p:cNvPr>
          <p:cNvSpPr/>
          <p:nvPr/>
        </p:nvSpPr>
        <p:spPr>
          <a:xfrm>
            <a:off x="9013479" y="3158486"/>
            <a:ext cx="2367624" cy="2162917"/>
          </a:xfrm>
          <a:prstGeom prst="ellipse">
            <a:avLst/>
          </a:prstGeom>
          <a:solidFill>
            <a:srgbClr val="FFD8D9">
              <a:alpha val="49227"/>
            </a:srgbClr>
          </a:solidFill>
          <a:ln w="25400" cap="flat" cmpd="sng" algn="ctr">
            <a:noFill/>
            <a:prstDash val="solid"/>
          </a:ln>
          <a:effectLst>
            <a:reflection endPos="0" dist="50800" dir="5400000" sy="-100000" algn="bl" rotWithShape="0"/>
            <a:softEdge rad="177800"/>
          </a:effectLst>
        </p:spPr>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Helvetica" panose="020B0604020202020204" pitchFamily="34" charset="0"/>
            </a:endParaRPr>
          </a:p>
        </p:txBody>
      </p:sp>
      <p:pic>
        <p:nvPicPr>
          <p:cNvPr id="34" name="図 33">
            <a:extLst>
              <a:ext uri="{FF2B5EF4-FFF2-40B4-BE49-F238E27FC236}">
                <a16:creationId xmlns:a16="http://schemas.microsoft.com/office/drawing/2014/main" id="{4D03FCA4-9596-38DD-16E5-29D52E991AD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84649" y="3334541"/>
            <a:ext cx="1036916" cy="1519292"/>
          </a:xfrm>
          <a:prstGeom prst="rect">
            <a:avLst/>
          </a:prstGeom>
        </p:spPr>
      </p:pic>
      <p:pic>
        <p:nvPicPr>
          <p:cNvPr id="35" name="図 34" descr="図形, 円&#10;&#10;自動的に生成された説明">
            <a:extLst>
              <a:ext uri="{FF2B5EF4-FFF2-40B4-BE49-F238E27FC236}">
                <a16:creationId xmlns:a16="http://schemas.microsoft.com/office/drawing/2014/main" id="{E1DEE44A-C929-F217-FA35-9337A227061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flipH="1" flipV="1">
            <a:off x="6512675" y="3450308"/>
            <a:ext cx="815170" cy="818029"/>
          </a:xfrm>
          <a:prstGeom prst="rect">
            <a:avLst/>
          </a:prstGeom>
        </p:spPr>
      </p:pic>
      <p:pic>
        <p:nvPicPr>
          <p:cNvPr id="36" name="図 35" descr="アイコン&#10;&#10;自動的に生成された説明">
            <a:extLst>
              <a:ext uri="{FF2B5EF4-FFF2-40B4-BE49-F238E27FC236}">
                <a16:creationId xmlns:a16="http://schemas.microsoft.com/office/drawing/2014/main" id="{D876CDB9-D18E-7FFE-4111-2C482BC19F4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55230" y="3588200"/>
            <a:ext cx="450864" cy="450864"/>
          </a:xfrm>
          <a:prstGeom prst="rect">
            <a:avLst/>
          </a:prstGeom>
        </p:spPr>
      </p:pic>
      <p:pic>
        <p:nvPicPr>
          <p:cNvPr id="37" name="図 36" descr="アイコン&#10;&#10;自動的に生成された説明">
            <a:extLst>
              <a:ext uri="{FF2B5EF4-FFF2-40B4-BE49-F238E27FC236}">
                <a16:creationId xmlns:a16="http://schemas.microsoft.com/office/drawing/2014/main" id="{1003C3A0-5DED-0D25-C7AC-A07D4F5B11E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496645" y="3924493"/>
            <a:ext cx="463066" cy="463066"/>
          </a:xfrm>
          <a:prstGeom prst="rect">
            <a:avLst/>
          </a:prstGeom>
        </p:spPr>
      </p:pic>
      <p:pic>
        <p:nvPicPr>
          <p:cNvPr id="38" name="図 37" descr="白いバックグラウンドの前にある交通標識&#10;&#10;自動的に生成された説明">
            <a:extLst>
              <a:ext uri="{FF2B5EF4-FFF2-40B4-BE49-F238E27FC236}">
                <a16:creationId xmlns:a16="http://schemas.microsoft.com/office/drawing/2014/main" id="{C1EA6BC5-C9BE-E73C-A858-4D68BB502CD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997082" y="4371382"/>
            <a:ext cx="547260" cy="547260"/>
          </a:xfrm>
          <a:prstGeom prst="rect">
            <a:avLst/>
          </a:prstGeom>
        </p:spPr>
      </p:pic>
      <p:pic>
        <p:nvPicPr>
          <p:cNvPr id="39" name="図 38" descr="アイコン&#10;&#10;自動的に生成された説明">
            <a:extLst>
              <a:ext uri="{FF2B5EF4-FFF2-40B4-BE49-F238E27FC236}">
                <a16:creationId xmlns:a16="http://schemas.microsoft.com/office/drawing/2014/main" id="{ED5C0422-35CA-9EC3-29E5-3B6BD28E1E4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975025" y="3511126"/>
            <a:ext cx="547260" cy="547260"/>
          </a:xfrm>
          <a:prstGeom prst="rect">
            <a:avLst/>
          </a:prstGeom>
        </p:spPr>
      </p:pic>
      <p:pic>
        <p:nvPicPr>
          <p:cNvPr id="40" name="図 39" descr="アイコン&#10;&#10;自動的に生成された説明">
            <a:extLst>
              <a:ext uri="{FF2B5EF4-FFF2-40B4-BE49-F238E27FC236}">
                <a16:creationId xmlns:a16="http://schemas.microsoft.com/office/drawing/2014/main" id="{E0DA9A08-19DE-B33F-0446-50554EC5EDAA}"/>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475101" y="4046901"/>
            <a:ext cx="589356" cy="589356"/>
          </a:xfrm>
          <a:prstGeom prst="rect">
            <a:avLst/>
          </a:prstGeom>
        </p:spPr>
      </p:pic>
      <p:sp>
        <p:nvSpPr>
          <p:cNvPr id="41" name="テキスト ボックス 31">
            <a:extLst>
              <a:ext uri="{FF2B5EF4-FFF2-40B4-BE49-F238E27FC236}">
                <a16:creationId xmlns:a16="http://schemas.microsoft.com/office/drawing/2014/main" id="{3C0C3C78-9B24-0127-FF4B-169E30A4548F}"/>
              </a:ext>
            </a:extLst>
          </p:cNvPr>
          <p:cNvSpPr txBox="1"/>
          <p:nvPr/>
        </p:nvSpPr>
        <p:spPr>
          <a:xfrm>
            <a:off x="6776751" y="5672023"/>
            <a:ext cx="4391643" cy="584775"/>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pPr>
            <a:r>
              <a:rPr lang="ja-JP" altLang="en-US" sz="1600" b="1" dirty="0">
                <a:solidFill>
                  <a:srgbClr val="C9002C"/>
                </a:solidFill>
                <a:latin typeface="メイリオ" panose="020B0604030504040204" pitchFamily="50" charset="-128"/>
              </a:rPr>
              <a:t>・世の中的な話題や新しい情報を求めて接触</a:t>
            </a:r>
            <a:endParaRPr lang="en-US" altLang="ja-JP" sz="1600" b="1" dirty="0">
              <a:solidFill>
                <a:srgbClr val="C9002C"/>
              </a:solidFill>
              <a:latin typeface="メイリオ" panose="020B0604030504040204" pitchFamily="50" charset="-128"/>
            </a:endParaRPr>
          </a:p>
          <a:p>
            <a:pPr fontAlgn="auto">
              <a:spcBef>
                <a:spcPts val="0"/>
              </a:spcBef>
              <a:spcAft>
                <a:spcPts val="0"/>
              </a:spcAft>
            </a:pPr>
            <a:r>
              <a:rPr lang="ja-JP" altLang="en-US" sz="1600" b="1" dirty="0">
                <a:solidFill>
                  <a:srgbClr val="C9002C"/>
                </a:solidFill>
                <a:latin typeface="メイリオ" panose="020B0604030504040204" pitchFamily="50" charset="-128"/>
              </a:rPr>
              <a:t>・興味が薄い情報でも受容度が高い</a:t>
            </a:r>
          </a:p>
        </p:txBody>
      </p:sp>
      <p:sp>
        <p:nvSpPr>
          <p:cNvPr id="42" name="楕円 41">
            <a:extLst>
              <a:ext uri="{FF2B5EF4-FFF2-40B4-BE49-F238E27FC236}">
                <a16:creationId xmlns:a16="http://schemas.microsoft.com/office/drawing/2014/main" id="{3C06C597-CE5C-30F3-7ABC-E4300CD84883}"/>
              </a:ext>
            </a:extLst>
          </p:cNvPr>
          <p:cNvSpPr/>
          <p:nvPr/>
        </p:nvSpPr>
        <p:spPr>
          <a:xfrm>
            <a:off x="3816833" y="3809020"/>
            <a:ext cx="936104" cy="936104"/>
          </a:xfrm>
          <a:prstGeom prst="ellipse">
            <a:avLst/>
          </a:prstGeom>
          <a:noFill/>
          <a:ln w="38100" cap="flat" cmpd="sng" algn="ctr">
            <a:solidFill>
              <a:srgbClr val="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pic>
        <p:nvPicPr>
          <p:cNvPr id="43" name="図 42" descr="食品 が含まれている画像&#10;&#10;自動的に生成された説明">
            <a:extLst>
              <a:ext uri="{FF2B5EF4-FFF2-40B4-BE49-F238E27FC236}">
                <a16:creationId xmlns:a16="http://schemas.microsoft.com/office/drawing/2014/main" id="{84406818-9177-3248-17AB-613564FD231A}"/>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878029" y="3502111"/>
            <a:ext cx="907300" cy="1427148"/>
          </a:xfrm>
          <a:prstGeom prst="rect">
            <a:avLst/>
          </a:prstGeom>
        </p:spPr>
      </p:pic>
      <p:pic>
        <p:nvPicPr>
          <p:cNvPr id="44" name="図 43" descr="図形, 円&#10;&#10;自動的に生成された説明">
            <a:extLst>
              <a:ext uri="{FF2B5EF4-FFF2-40B4-BE49-F238E27FC236}">
                <a16:creationId xmlns:a16="http://schemas.microsoft.com/office/drawing/2014/main" id="{44CEFD54-33A9-1C3F-9C40-E021A2FD3A47}"/>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20948696" flipH="1">
            <a:off x="1103382" y="3557026"/>
            <a:ext cx="837918" cy="840859"/>
          </a:xfrm>
          <a:prstGeom prst="rect">
            <a:avLst/>
          </a:prstGeom>
        </p:spPr>
      </p:pic>
      <p:sp>
        <p:nvSpPr>
          <p:cNvPr id="45" name="矢印: 下 44">
            <a:extLst>
              <a:ext uri="{FF2B5EF4-FFF2-40B4-BE49-F238E27FC236}">
                <a16:creationId xmlns:a16="http://schemas.microsoft.com/office/drawing/2014/main" id="{935A72B1-74DD-613B-E1D9-D3D9E81325A8}"/>
              </a:ext>
            </a:extLst>
          </p:cNvPr>
          <p:cNvSpPr/>
          <p:nvPr/>
        </p:nvSpPr>
        <p:spPr>
          <a:xfrm rot="16200000">
            <a:off x="3124969" y="3700313"/>
            <a:ext cx="216024" cy="1008112"/>
          </a:xfrm>
          <a:prstGeom prst="downArrow">
            <a:avLst/>
          </a:prstGeom>
          <a:solidFill>
            <a:srgbClr val="CCCCCC">
              <a:lumMod val="25000"/>
            </a:srgbClr>
          </a:solidFill>
          <a:ln w="9525" cap="flat" cmpd="sng" algn="ctr">
            <a:solidFill>
              <a:srgbClr val="545454"/>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pic>
        <p:nvPicPr>
          <p:cNvPr id="46" name="図 45" descr="アイコン&#10;&#10;中程度の精度で自動的に生成された説明">
            <a:extLst>
              <a:ext uri="{FF2B5EF4-FFF2-40B4-BE49-F238E27FC236}">
                <a16:creationId xmlns:a16="http://schemas.microsoft.com/office/drawing/2014/main" id="{018F6BA0-C3D4-92D2-5609-192E8A372FB8}"/>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227427" y="3670009"/>
            <a:ext cx="551147" cy="551147"/>
          </a:xfrm>
          <a:prstGeom prst="rect">
            <a:avLst/>
          </a:prstGeom>
        </p:spPr>
      </p:pic>
      <p:pic>
        <p:nvPicPr>
          <p:cNvPr id="47" name="図 46" descr="アイコン&#10;&#10;中程度の精度で自動的に生成された説明">
            <a:extLst>
              <a:ext uri="{FF2B5EF4-FFF2-40B4-BE49-F238E27FC236}">
                <a16:creationId xmlns:a16="http://schemas.microsoft.com/office/drawing/2014/main" id="{46C03A60-4350-A196-E28E-7D228C334D6C}"/>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960849" y="3953036"/>
            <a:ext cx="648072" cy="648072"/>
          </a:xfrm>
          <a:prstGeom prst="rect">
            <a:avLst/>
          </a:prstGeom>
        </p:spPr>
      </p:pic>
      <p:pic>
        <p:nvPicPr>
          <p:cNvPr id="48" name="図 47" descr="アイコン&#10;&#10;自動的に生成された説明">
            <a:extLst>
              <a:ext uri="{FF2B5EF4-FFF2-40B4-BE49-F238E27FC236}">
                <a16:creationId xmlns:a16="http://schemas.microsoft.com/office/drawing/2014/main" id="{3AC17230-8E3B-C677-8907-CEFF540AD81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97081" y="3787318"/>
            <a:ext cx="336407" cy="336407"/>
          </a:xfrm>
          <a:prstGeom prst="rect">
            <a:avLst/>
          </a:prstGeom>
        </p:spPr>
      </p:pic>
      <p:pic>
        <p:nvPicPr>
          <p:cNvPr id="49" name="図 48" descr="アイコン&#10;&#10;自動的に生成された説明">
            <a:extLst>
              <a:ext uri="{FF2B5EF4-FFF2-40B4-BE49-F238E27FC236}">
                <a16:creationId xmlns:a16="http://schemas.microsoft.com/office/drawing/2014/main" id="{07DCE1D4-533B-7C74-E833-536BCA99817C}"/>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3671013" y="3440683"/>
            <a:ext cx="458698" cy="458698"/>
          </a:xfrm>
          <a:prstGeom prst="rect">
            <a:avLst/>
          </a:prstGeom>
        </p:spPr>
      </p:pic>
      <p:sp>
        <p:nvSpPr>
          <p:cNvPr id="50" name="テキスト ボックス 32">
            <a:extLst>
              <a:ext uri="{FF2B5EF4-FFF2-40B4-BE49-F238E27FC236}">
                <a16:creationId xmlns:a16="http://schemas.microsoft.com/office/drawing/2014/main" id="{7B8A87F9-3A3C-A247-B87E-80734E609502}"/>
              </a:ext>
            </a:extLst>
          </p:cNvPr>
          <p:cNvSpPr txBox="1"/>
          <p:nvPr/>
        </p:nvSpPr>
        <p:spPr>
          <a:xfrm>
            <a:off x="1286460" y="5672023"/>
            <a:ext cx="4248472" cy="584775"/>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pPr>
            <a:r>
              <a:rPr lang="ja-JP" altLang="en-US" sz="1600" b="1" dirty="0">
                <a:solidFill>
                  <a:srgbClr val="545454"/>
                </a:solidFill>
                <a:latin typeface="メイリオ" panose="020B0604030504040204" pitchFamily="50" charset="-128"/>
              </a:rPr>
              <a:t>・明確な興味関心や目的を持って接触</a:t>
            </a:r>
            <a:endParaRPr lang="en-US" altLang="ja-JP" sz="1600" b="1" dirty="0">
              <a:solidFill>
                <a:srgbClr val="545454"/>
              </a:solidFill>
              <a:latin typeface="メイリオ" panose="020B0604030504040204" pitchFamily="50" charset="-128"/>
            </a:endParaRPr>
          </a:p>
          <a:p>
            <a:pPr fontAlgn="auto">
              <a:spcBef>
                <a:spcPts val="0"/>
              </a:spcBef>
              <a:spcAft>
                <a:spcPts val="0"/>
              </a:spcAft>
            </a:pPr>
            <a:r>
              <a:rPr lang="ja-JP" altLang="en-US" sz="1600" b="1" dirty="0">
                <a:solidFill>
                  <a:srgbClr val="545454"/>
                </a:solidFill>
                <a:latin typeface="メイリオ" panose="020B0604030504040204" pitchFamily="50" charset="-128"/>
              </a:rPr>
              <a:t>・興味のある情報以外への受容度が低い</a:t>
            </a:r>
          </a:p>
        </p:txBody>
      </p:sp>
      <p:sp>
        <p:nvSpPr>
          <p:cNvPr id="51" name="テキスト ボックス 35">
            <a:extLst>
              <a:ext uri="{FF2B5EF4-FFF2-40B4-BE49-F238E27FC236}">
                <a16:creationId xmlns:a16="http://schemas.microsoft.com/office/drawing/2014/main" id="{80D297B2-6943-4ACD-429D-3DE6D1749E85}"/>
              </a:ext>
            </a:extLst>
          </p:cNvPr>
          <p:cNvSpPr txBox="1"/>
          <p:nvPr/>
        </p:nvSpPr>
        <p:spPr>
          <a:xfrm>
            <a:off x="1498817" y="5192619"/>
            <a:ext cx="3448752" cy="369332"/>
          </a:xfrm>
          <a:prstGeom prst="rect">
            <a:avLst/>
          </a:prstGeom>
          <a:solidFill>
            <a:srgbClr val="000000">
              <a:lumMod val="50000"/>
              <a:lumOff val="50000"/>
            </a:srgbClr>
          </a:solid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cs typeface="+mn-cs"/>
              </a:rPr>
              <a:t>特徴</a:t>
            </a:r>
          </a:p>
        </p:txBody>
      </p:sp>
      <p:sp>
        <p:nvSpPr>
          <p:cNvPr id="52" name="矢印: 下 51">
            <a:extLst>
              <a:ext uri="{FF2B5EF4-FFF2-40B4-BE49-F238E27FC236}">
                <a16:creationId xmlns:a16="http://schemas.microsoft.com/office/drawing/2014/main" id="{9C8CDFF6-144C-F71B-9396-82B4ADF63AE4}"/>
              </a:ext>
            </a:extLst>
          </p:cNvPr>
          <p:cNvSpPr/>
          <p:nvPr/>
        </p:nvSpPr>
        <p:spPr>
          <a:xfrm rot="16200000">
            <a:off x="8650857" y="3556052"/>
            <a:ext cx="216024" cy="1008112"/>
          </a:xfrm>
          <a:prstGeom prst="downArrow">
            <a:avLst/>
          </a:prstGeom>
          <a:solidFill>
            <a:srgbClr val="C9002C">
              <a:lumMod val="60000"/>
              <a:lumOff val="40000"/>
            </a:srgbClr>
          </a:solidFill>
          <a:ln w="9525"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53" name="テキスト ボックス 40">
            <a:extLst>
              <a:ext uri="{FF2B5EF4-FFF2-40B4-BE49-F238E27FC236}">
                <a16:creationId xmlns:a16="http://schemas.microsoft.com/office/drawing/2014/main" id="{073CF8F7-2B18-46D5-B1FE-CA63A24C66B8}"/>
              </a:ext>
            </a:extLst>
          </p:cNvPr>
          <p:cNvSpPr txBox="1"/>
          <p:nvPr/>
        </p:nvSpPr>
        <p:spPr>
          <a:xfrm>
            <a:off x="7176605" y="5184820"/>
            <a:ext cx="3320432" cy="369332"/>
          </a:xfrm>
          <a:prstGeom prst="rect">
            <a:avLst/>
          </a:prstGeom>
          <a:solidFill>
            <a:srgbClr val="C9002C">
              <a:lumMod val="60000"/>
              <a:lumOff val="40000"/>
            </a:srgbClr>
          </a:solid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cs typeface="+mn-cs"/>
              </a:rPr>
              <a:t>特徴</a:t>
            </a:r>
          </a:p>
        </p:txBody>
      </p:sp>
    </p:spTree>
    <p:extLst>
      <p:ext uri="{BB962C8B-B14F-4D97-AF65-F5344CB8AC3E}">
        <p14:creationId xmlns:p14="http://schemas.microsoft.com/office/powerpoint/2010/main" val="110339574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CBCレイアウト">
  <a:themeElements>
    <a:clrScheme name="CBC">
      <a:dk1>
        <a:srgbClr val="000000"/>
      </a:dk1>
      <a:lt1>
        <a:srgbClr val="FFFFFF"/>
      </a:lt1>
      <a:dk2>
        <a:srgbClr val="0D0D0D"/>
      </a:dk2>
      <a:lt2>
        <a:srgbClr val="FFFFFF"/>
      </a:lt2>
      <a:accent1>
        <a:srgbClr val="000048"/>
      </a:accent1>
      <a:accent2>
        <a:srgbClr val="06C755"/>
      </a:accent2>
      <a:accent3>
        <a:srgbClr val="FF0033"/>
      </a:accent3>
      <a:accent4>
        <a:srgbClr val="002AFF"/>
      </a:accent4>
      <a:accent5>
        <a:srgbClr val="A9A9A9"/>
      </a:accent5>
      <a:accent6>
        <a:srgbClr val="D5D5D5"/>
      </a:accent6>
      <a:hlink>
        <a:srgbClr val="0563C1"/>
      </a:hlink>
      <a:folHlink>
        <a:srgbClr val="EAEAEA"/>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CBCレイアウト（広告主・代理店限定）">
  <a:themeElements>
    <a:clrScheme name="CBC">
      <a:dk1>
        <a:srgbClr val="000000"/>
      </a:dk1>
      <a:lt1>
        <a:srgbClr val="FFFFFF"/>
      </a:lt1>
      <a:dk2>
        <a:srgbClr val="0D0D0D"/>
      </a:dk2>
      <a:lt2>
        <a:srgbClr val="FFFFFF"/>
      </a:lt2>
      <a:accent1>
        <a:srgbClr val="000048"/>
      </a:accent1>
      <a:accent2>
        <a:srgbClr val="06C755"/>
      </a:accent2>
      <a:accent3>
        <a:srgbClr val="FF0033"/>
      </a:accent3>
      <a:accent4>
        <a:srgbClr val="002AFF"/>
      </a:accent4>
      <a:accent5>
        <a:srgbClr val="A9A9A9"/>
      </a:accent5>
      <a:accent6>
        <a:srgbClr val="D5D5D5"/>
      </a:accent6>
      <a:hlink>
        <a:srgbClr val="0563C1"/>
      </a:hlink>
      <a:folHlink>
        <a:srgbClr val="EAEAEA"/>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CBCレイアウト（社外秘）">
  <a:themeElements>
    <a:clrScheme name="MSCフォーマット">
      <a:dk1>
        <a:srgbClr val="000000"/>
      </a:dk1>
      <a:lt1>
        <a:srgbClr val="FFFFFF"/>
      </a:lt1>
      <a:dk2>
        <a:srgbClr val="0D0D0D"/>
      </a:dk2>
      <a:lt2>
        <a:srgbClr val="FFFFFF"/>
      </a:lt2>
      <a:accent1>
        <a:srgbClr val="000048"/>
      </a:accent1>
      <a:accent2>
        <a:srgbClr val="06C755"/>
      </a:accent2>
      <a:accent3>
        <a:srgbClr val="FF0033"/>
      </a:accent3>
      <a:accent4>
        <a:srgbClr val="002AFF"/>
      </a:accent4>
      <a:accent5>
        <a:srgbClr val="A9A9A9"/>
      </a:accent5>
      <a:accent6>
        <a:srgbClr val="D5D5D5"/>
      </a:accent6>
      <a:hlink>
        <a:srgbClr val="0563C1"/>
      </a:hlink>
      <a:folHlink>
        <a:srgbClr val="EAEAEA"/>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Override1.xml><?xml version="1.0" encoding="utf-8"?>
<a:themeOverride xmlns:a="http://schemas.openxmlformats.org/drawingml/2006/main">
  <a:clrScheme name="Yahoo広告カラーパレット">
    <a:dk1>
      <a:srgbClr val="000000"/>
    </a:dk1>
    <a:lt1>
      <a:srgbClr val="F5F5F5"/>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Yahoo広告カラーパレット">
    <a:dk1>
      <a:srgbClr val="000000"/>
    </a:dk1>
    <a:lt1>
      <a:srgbClr val="F5F5F5"/>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9863</TotalTime>
  <Words>4538</Words>
  <Application>Microsoft Office PowerPoint</Application>
  <PresentationFormat>ワイド画面</PresentationFormat>
  <Paragraphs>744</Paragraphs>
  <Slides>50</Slides>
  <Notes>6</Notes>
  <HiddenSlides>0</HiddenSlides>
  <MMClips>0</MMClips>
  <ScaleCrop>false</ScaleCrop>
  <HeadingPairs>
    <vt:vector size="8" baseType="variant">
      <vt:variant>
        <vt:lpstr>使用されているフォント</vt:lpstr>
      </vt:variant>
      <vt:variant>
        <vt:i4>7</vt:i4>
      </vt:variant>
      <vt:variant>
        <vt:lpstr>テーマ</vt:lpstr>
      </vt:variant>
      <vt:variant>
        <vt:i4>3</vt:i4>
      </vt:variant>
      <vt:variant>
        <vt:lpstr>埋め込まれた OLE サーバー</vt:lpstr>
      </vt:variant>
      <vt:variant>
        <vt:i4>1</vt:i4>
      </vt:variant>
      <vt:variant>
        <vt:lpstr>スライド タイトル</vt:lpstr>
      </vt:variant>
      <vt:variant>
        <vt:i4>50</vt:i4>
      </vt:variant>
    </vt:vector>
  </HeadingPairs>
  <TitlesOfParts>
    <vt:vector size="61" baseType="lpstr">
      <vt:lpstr>Meiryo</vt:lpstr>
      <vt:lpstr>Meiryo</vt:lpstr>
      <vt:lpstr>游ゴシック</vt:lpstr>
      <vt:lpstr>Arial</vt:lpstr>
      <vt:lpstr>Calibri</vt:lpstr>
      <vt:lpstr>Segoe UI</vt:lpstr>
      <vt:lpstr>Wingdings</vt:lpstr>
      <vt:lpstr>CBCレイアウト</vt:lpstr>
      <vt:lpstr>CBCレイアウト（広告主・代理店限定）</vt:lpstr>
      <vt:lpstr>CBCレイアウト（社外秘）</vt:lpstr>
      <vt:lpstr>think-cellスライド</vt:lpstr>
      <vt:lpstr>PowerPoint プレゼンテーション</vt:lpstr>
      <vt:lpstr>目次</vt:lpstr>
      <vt:lpstr>PowerPoint プレゼンテーション</vt:lpstr>
      <vt:lpstr>いまメディアプランニングで起きている課題</vt:lpstr>
      <vt:lpstr>広告費と認知効率の関係 </vt:lpstr>
      <vt:lpstr>認知効率低下の要因</vt:lpstr>
      <vt:lpstr>メディアプランニングにおける「マス」の重要性</vt:lpstr>
      <vt:lpstr>PowerPoint プレゼンテーション</vt:lpstr>
      <vt:lpstr>ニュースメディアの特性</vt:lpstr>
      <vt:lpstr>ニュースメディアのマーケティング的価値</vt:lpstr>
      <vt:lpstr>ニュースメディアのユーザー行動規模</vt:lpstr>
      <vt:lpstr>ニュースメディアとしてのYahoo! JAPAN特性</vt:lpstr>
      <vt:lpstr>①最大級ニュースメディア</vt:lpstr>
      <vt:lpstr>②世の中ゴト確認メディア</vt:lpstr>
      <vt:lpstr>③能動的習慣接触メディア</vt:lpstr>
      <vt:lpstr>Yahoo! JAPANトップページ　トピックスPRとは</vt:lpstr>
      <vt:lpstr>PowerPoint プレゼンテーション</vt:lpstr>
      <vt:lpstr>Yahoo! JAPANトップページ　トピックスPR　商品概要</vt:lpstr>
      <vt:lpstr>トップページのユーザー重複</vt:lpstr>
      <vt:lpstr>トップページのユーザー属性（興味関心）</vt:lpstr>
      <vt:lpstr>トップページのユーザー属性（年収）</vt:lpstr>
      <vt:lpstr>Yahoo! JAPANトップページ　トピックスPR　使い分け方法</vt:lpstr>
      <vt:lpstr>Yahoo! JAPANトップページ　トピックスPR　MD（FQ1)　月～金</vt:lpstr>
      <vt:lpstr>Yahoo! JAPANトップページ　トピックスPR　SP（オールリーチ） </vt:lpstr>
      <vt:lpstr>Yahoo! JAPANトップページ　トピックスPR　PC（FQ4）　月～金</vt:lpstr>
      <vt:lpstr>Yahoo! JAPANトップページ　トピックスPR　クリエイティブ例</vt:lpstr>
      <vt:lpstr>商品別スペック比較</vt:lpstr>
      <vt:lpstr>PowerPoint プレゼンテーション</vt:lpstr>
      <vt:lpstr>Yahoo! JAPANトップページ　トピックスPR　活用イメージ </vt:lpstr>
      <vt:lpstr>Yahoo!ニュース　タイアップとの連動企画</vt:lpstr>
      <vt:lpstr>APPENDIX　 Yahoo!ニュース　タイアップ レポートについて</vt:lpstr>
      <vt:lpstr>PowerPoint プレゼンテーション</vt:lpstr>
      <vt:lpstr>広告効果事例</vt:lpstr>
      <vt:lpstr>広告効果事例</vt:lpstr>
      <vt:lpstr>クラブツーリズム様：競合サービス利用ユーザーへの効果</vt:lpstr>
      <vt:lpstr>参考：訪問実績別 接触者の行動分析について</vt:lpstr>
      <vt:lpstr>飲料：検索行動の増加</vt:lpstr>
      <vt:lpstr>飲料：広告反応の増加</vt:lpstr>
      <vt:lpstr>飲料：広告反応の増加 </vt:lpstr>
      <vt:lpstr>飲料：潜在関心層の広告反応</vt:lpstr>
      <vt:lpstr>定額制サービス：訴求軸別の広告反応比較 </vt:lpstr>
      <vt:lpstr>自動車：タイアップ記事の読了率 </vt:lpstr>
      <vt:lpstr>自動車：タイアップ記事の読了率</vt:lpstr>
      <vt:lpstr>コンテンツ訴求の広告効果事例</vt:lpstr>
      <vt:lpstr>放送局：特定日の訴求</vt:lpstr>
      <vt:lpstr>動画配信サービス：クリエイティブ比較</vt:lpstr>
      <vt:lpstr>動画配信サービス：新規訪問の増加 </vt:lpstr>
      <vt:lpstr>動画配信サービス：検索行動の増加 </vt:lpstr>
      <vt:lpstr>参考：ディープリンクの設定について</vt:lpstr>
      <vt:lpstr>PowerPoint プレゼンテーション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松本 恵実</dc:creator>
  <cp:keywords/>
  <dc:description/>
  <cp:lastModifiedBy>大原 真由美</cp:lastModifiedBy>
  <cp:revision>224</cp:revision>
  <dcterms:created xsi:type="dcterms:W3CDTF">2024-07-26T04:17:15Z</dcterms:created>
  <dcterms:modified xsi:type="dcterms:W3CDTF">2026-01-13T09:47:09Z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efa4170-0d19-0005-0004-bc88714345d2_Enabled">
    <vt:lpwstr>true</vt:lpwstr>
  </property>
  <property fmtid="{D5CDD505-2E9C-101B-9397-08002B2CF9AE}" pid="3" name="MSIP_Label_defa4170-0d19-0005-0004-bc88714345d2_SetDate">
    <vt:lpwstr>2025-01-24T06:11:04Z</vt:lpwstr>
  </property>
  <property fmtid="{D5CDD505-2E9C-101B-9397-08002B2CF9AE}" pid="4" name="MSIP_Label_defa4170-0d19-0005-0004-bc88714345d2_Method">
    <vt:lpwstr>Standard</vt:lpwstr>
  </property>
  <property fmtid="{D5CDD505-2E9C-101B-9397-08002B2CF9AE}" pid="5" name="MSIP_Label_defa4170-0d19-0005-0004-bc88714345d2_Name">
    <vt:lpwstr>defa4170-0d19-0005-0004-bc88714345d2</vt:lpwstr>
  </property>
  <property fmtid="{D5CDD505-2E9C-101B-9397-08002B2CF9AE}" pid="6" name="MSIP_Label_defa4170-0d19-0005-0004-bc88714345d2_SiteId">
    <vt:lpwstr>d8c9785c-7bbf-4b6c-bf29-15e4982bfb86</vt:lpwstr>
  </property>
  <property fmtid="{D5CDD505-2E9C-101B-9397-08002B2CF9AE}" pid="7" name="MSIP_Label_defa4170-0d19-0005-0004-bc88714345d2_ActionId">
    <vt:lpwstr>6b361219-ec79-46f8-93ac-a090e6a7189c</vt:lpwstr>
  </property>
  <property fmtid="{D5CDD505-2E9C-101B-9397-08002B2CF9AE}" pid="8" name="MSIP_Label_defa4170-0d19-0005-0004-bc88714345d2_ContentBits">
    <vt:lpwstr>0</vt:lpwstr>
  </property>
</Properties>
</file>